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541" r:id="rId5"/>
    <p:sldId id="436" r:id="rId6"/>
    <p:sldId id="437" r:id="rId7"/>
    <p:sldId id="524" r:id="rId8"/>
    <p:sldId id="488" r:id="rId9"/>
    <p:sldId id="438" r:id="rId10"/>
    <p:sldId id="442" r:id="rId11"/>
    <p:sldId id="439" r:id="rId12"/>
    <p:sldId id="441" r:id="rId13"/>
    <p:sldId id="440" r:id="rId14"/>
    <p:sldId id="533" r:id="rId15"/>
    <p:sldId id="443" r:id="rId16"/>
    <p:sldId id="504" r:id="rId17"/>
    <p:sldId id="505" r:id="rId18"/>
    <p:sldId id="444" r:id="rId19"/>
    <p:sldId id="445" r:id="rId20"/>
    <p:sldId id="446" r:id="rId21"/>
    <p:sldId id="447" r:id="rId22"/>
    <p:sldId id="534" r:id="rId23"/>
    <p:sldId id="469" r:id="rId24"/>
    <p:sldId id="467" r:id="rId25"/>
    <p:sldId id="518" r:id="rId26"/>
    <p:sldId id="506" r:id="rId27"/>
    <p:sldId id="508" r:id="rId28"/>
    <p:sldId id="510" r:id="rId29"/>
    <p:sldId id="512" r:id="rId30"/>
    <p:sldId id="514" r:id="rId31"/>
    <p:sldId id="516" r:id="rId32"/>
    <p:sldId id="535" r:id="rId33"/>
    <p:sldId id="499" r:id="rId34"/>
    <p:sldId id="500" r:id="rId35"/>
    <p:sldId id="501" r:id="rId36"/>
    <p:sldId id="532" r:id="rId37"/>
    <p:sldId id="530" r:id="rId38"/>
    <p:sldId id="531" r:id="rId39"/>
    <p:sldId id="537" r:id="rId40"/>
    <p:sldId id="489" r:id="rId41"/>
    <p:sldId id="540" r:id="rId42"/>
    <p:sldId id="490" r:id="rId43"/>
    <p:sldId id="491" r:id="rId44"/>
    <p:sldId id="492" r:id="rId45"/>
    <p:sldId id="493" r:id="rId46"/>
    <p:sldId id="494" r:id="rId47"/>
    <p:sldId id="536" r:id="rId48"/>
    <p:sldId id="519" r:id="rId49"/>
    <p:sldId id="539" r:id="rId50"/>
    <p:sldId id="522" r:id="rId51"/>
    <p:sldId id="538" r:id="rId52"/>
    <p:sldId id="448" r:id="rId53"/>
    <p:sldId id="449" r:id="rId54"/>
    <p:sldId id="450" r:id="rId55"/>
    <p:sldId id="451" r:id="rId56"/>
    <p:sldId id="452" r:id="rId57"/>
    <p:sldId id="453" r:id="rId58"/>
    <p:sldId id="465" r:id="rId59"/>
  </p:sldIdLst>
  <p:sldSz cx="12192000" cy="6858000"/>
  <p:notesSz cx="7016750" cy="93091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110F8F0-35FD-4582-8F23-91DFB177A9EA}">
          <p14:sldIdLst/>
        </p14:section>
        <p14:section name="S830氣化課" id="{AC0FBBF1-C367-472B-A5AC-70AE5DA4A146}">
          <p14:sldIdLst>
            <p14:sldId id="541"/>
            <p14:sldId id="436"/>
            <p14:sldId id="437"/>
          </p14:sldIdLst>
        </p14:section>
        <p14:section name="Bulk gas system" id="{03F92558-EF78-4456-95CB-2A7131F6E32F}">
          <p14:sldIdLst>
            <p14:sldId id="524"/>
            <p14:sldId id="488"/>
            <p14:sldId id="438"/>
            <p14:sldId id="442"/>
            <p14:sldId id="439"/>
            <p14:sldId id="441"/>
            <p14:sldId id="440"/>
          </p14:sldIdLst>
        </p14:section>
        <p14:section name="Special gas system" id="{FF1DFCF9-1F35-49EA-9C15-CE0735C2501B}">
          <p14:sldIdLst>
            <p14:sldId id="533"/>
            <p14:sldId id="443"/>
            <p14:sldId id="504"/>
            <p14:sldId id="505"/>
            <p14:sldId id="444"/>
            <p14:sldId id="445"/>
            <p14:sldId id="446"/>
            <p14:sldId id="447"/>
            <p14:sldId id="534"/>
            <p14:sldId id="469"/>
            <p14:sldId id="467"/>
            <p14:sldId id="518"/>
            <p14:sldId id="506"/>
            <p14:sldId id="508"/>
            <p14:sldId id="510"/>
            <p14:sldId id="512"/>
            <p14:sldId id="514"/>
            <p14:sldId id="516"/>
            <p14:sldId id="535"/>
            <p14:sldId id="499"/>
            <p14:sldId id="500"/>
            <p14:sldId id="501"/>
            <p14:sldId id="532"/>
            <p14:sldId id="530"/>
            <p14:sldId id="531"/>
            <p14:sldId id="537"/>
            <p14:sldId id="489"/>
            <p14:sldId id="540"/>
            <p14:sldId id="490"/>
            <p14:sldId id="491"/>
            <p14:sldId id="492"/>
            <p14:sldId id="493"/>
            <p14:sldId id="494"/>
            <p14:sldId id="536"/>
            <p14:sldId id="519"/>
            <p14:sldId id="539"/>
            <p14:sldId id="522"/>
          </p14:sldIdLst>
        </p14:section>
        <p14:section name="Gas detector system" id="{A4978227-8144-4A70-B711-09C3277373BE}">
          <p14:sldIdLst>
            <p14:sldId id="538"/>
            <p14:sldId id="448"/>
            <p14:sldId id="449"/>
            <p14:sldId id="450"/>
            <p14:sldId id="451"/>
            <p14:sldId id="452"/>
            <p14:sldId id="453"/>
          </p14:sldIdLst>
        </p14:section>
        <p14:section name="Summary" id="{5719AB95-F102-47CA-BD02-3DFF115946F9}">
          <p14:sldIdLst>
            <p14:sldId id="4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99FF"/>
    <a:srgbClr val="006600"/>
    <a:srgbClr val="3333FF"/>
    <a:srgbClr val="99FF66"/>
    <a:srgbClr val="FF6600"/>
    <a:srgbClr val="FF3300"/>
    <a:srgbClr val="FF7C80"/>
    <a:srgbClr val="CC009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2666" autoAdjust="0"/>
  </p:normalViewPr>
  <p:slideViewPr>
    <p:cSldViewPr showGuides="1">
      <p:cViewPr varScale="1">
        <p:scale>
          <a:sx n="106" d="100"/>
          <a:sy n="106" d="100"/>
        </p:scale>
        <p:origin x="762" y="114"/>
      </p:cViewPr>
      <p:guideLst>
        <p:guide orient="horz" pos="68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180000" cy="180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4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4890" y="4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EEA77E0B-2306-4061-8397-3E1CD6B6C827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42221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4890" y="8842221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388281B5-71C3-458B-9B85-1B60A0241CA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16000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4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4890" y="4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C3B9B2C3-41FC-438E-B6BA-31FD26BEACBA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700088"/>
            <a:ext cx="62007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64" y="4421113"/>
            <a:ext cx="5614035" cy="4189252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  <a:endParaRPr lang="zh-TW" alt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42221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4890" y="8842221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70570E2E-D8DC-4561-9036-3ABC8641FAF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32764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7988" y="700088"/>
            <a:ext cx="6200775" cy="34893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68AA41C-6A12-4A9B-93D7-02423219619A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620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7988" y="700088"/>
            <a:ext cx="6200775" cy="34893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關於氣櫃的架構 可以氣櫃內鋼瓶數量區分為 單缸、雙缸、三缸</a:t>
            </a:r>
            <a:r>
              <a:rPr lang="en-US" altLang="zh-TW" dirty="0"/>
              <a:t>…</a:t>
            </a:r>
            <a:r>
              <a:rPr lang="zh-TW" altLang="en-US" dirty="0"/>
              <a:t>等</a:t>
            </a:r>
            <a:endParaRPr lang="en-US" altLang="zh-TW" dirty="0"/>
          </a:p>
          <a:p>
            <a:r>
              <a:rPr lang="zh-TW" altLang="en-US" dirty="0"/>
              <a:t>目前場內使用的氣櫃都是雙缸式，就如這張照片所示，氣櫃內有</a:t>
            </a:r>
            <a:r>
              <a:rPr lang="en-US" altLang="zh-TW" dirty="0"/>
              <a:t>2</a:t>
            </a:r>
            <a:r>
              <a:rPr lang="zh-TW" altLang="en-US" dirty="0"/>
              <a:t>支鋼瓶，分為</a:t>
            </a:r>
            <a:r>
              <a:rPr lang="en-US" altLang="zh-TW" dirty="0"/>
              <a:t>A/B line</a:t>
            </a:r>
          </a:p>
          <a:p>
            <a:r>
              <a:rPr lang="zh-TW" altLang="en-US" dirty="0"/>
              <a:t>一 支鋼瓶供應另一支鋼瓶待機</a:t>
            </a:r>
            <a:r>
              <a:rPr lang="en-US" altLang="zh-TW" dirty="0"/>
              <a:t>standby</a:t>
            </a:r>
          </a:p>
          <a:p>
            <a:r>
              <a:rPr lang="zh-TW" altLang="en-US" dirty="0"/>
              <a:t>以照片中的氣櫃為例說明：左邊的</a:t>
            </a:r>
            <a:r>
              <a:rPr lang="en-US" altLang="zh-TW" dirty="0"/>
              <a:t>A line</a:t>
            </a:r>
            <a:r>
              <a:rPr lang="zh-TW" altLang="en-US" dirty="0"/>
              <a:t>是供氣中，右側</a:t>
            </a:r>
            <a:r>
              <a:rPr lang="en-US" altLang="zh-TW" dirty="0"/>
              <a:t>B</a:t>
            </a:r>
            <a:r>
              <a:rPr lang="zh-TW" altLang="en-US" dirty="0"/>
              <a:t> </a:t>
            </a:r>
            <a:r>
              <a:rPr lang="en-US" altLang="zh-TW" dirty="0"/>
              <a:t>line</a:t>
            </a:r>
            <a:r>
              <a:rPr lang="zh-TW" altLang="en-US" dirty="0"/>
              <a:t>為</a:t>
            </a:r>
            <a:r>
              <a:rPr lang="en-US" altLang="zh-TW" dirty="0"/>
              <a:t>standby line</a:t>
            </a:r>
            <a:r>
              <a:rPr lang="zh-TW" altLang="en-US" dirty="0"/>
              <a:t>，當氣櫃判斷</a:t>
            </a:r>
            <a:r>
              <a:rPr lang="en-US" altLang="zh-TW" dirty="0"/>
              <a:t>A Line </a:t>
            </a:r>
            <a:r>
              <a:rPr lang="zh-TW" altLang="en-US" dirty="0"/>
              <a:t>鋼瓶用完後，則會自動切換至</a:t>
            </a:r>
            <a:r>
              <a:rPr lang="en-US" altLang="zh-TW" dirty="0"/>
              <a:t>b line</a:t>
            </a:r>
            <a:r>
              <a:rPr lang="zh-TW" altLang="en-US" dirty="0"/>
              <a:t>供應，同時會發出警報通知</a:t>
            </a:r>
            <a:r>
              <a:rPr lang="en-US" altLang="zh-TW" dirty="0"/>
              <a:t>S830</a:t>
            </a:r>
            <a:r>
              <a:rPr lang="zh-TW" altLang="en-US" dirty="0"/>
              <a:t>值班室人員需進行更換鋼瓶的動作。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DC030FF4-0F36-422A-958A-FE1DC6AFB721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983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7988" y="700088"/>
            <a:ext cx="6200775" cy="34893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剛才提到的氣櫃安全裝置有以下幾種</a:t>
            </a:r>
            <a:endParaRPr lang="en-US" altLang="zh-TW" dirty="0"/>
          </a:p>
          <a:p>
            <a:r>
              <a:rPr lang="zh-TW" altLang="en-US" dirty="0"/>
              <a:t>第一、</a:t>
            </a:r>
            <a:r>
              <a:rPr lang="en-US" altLang="zh-TW" dirty="0"/>
              <a:t>MFM</a:t>
            </a:r>
            <a:r>
              <a:rPr lang="zh-TW" altLang="en-US" dirty="0"/>
              <a:t>流量計 ，這個裝置會設置在毒性、腐蝕性及可燃性的氣體氣櫃內，當氣體的流量過高時有可能是洩漏造成，為避免災害持續，當它偵測到流量超過設定值時可以自動將氣櫃</a:t>
            </a:r>
            <a:r>
              <a:rPr lang="en-US" altLang="zh-TW" dirty="0"/>
              <a:t>Shut down</a:t>
            </a:r>
          </a:p>
          <a:p>
            <a:r>
              <a:rPr lang="zh-TW" altLang="en-US" dirty="0"/>
              <a:t>第二種、</a:t>
            </a:r>
            <a:r>
              <a:rPr lang="en-US" altLang="zh-TW" dirty="0"/>
              <a:t>shut boy,</a:t>
            </a:r>
            <a:r>
              <a:rPr lang="zh-TW" altLang="en-US" dirty="0"/>
              <a:t> 緊急遮斷閥，通常設置於氣體有毒性及腐蝕性的氣櫃，它是安裝在鋼瓶的閥頭上，當氣櫃</a:t>
            </a:r>
            <a:r>
              <a:rPr lang="en-US" altLang="zh-TW" dirty="0"/>
              <a:t>shut down </a:t>
            </a:r>
            <a:r>
              <a:rPr lang="zh-TW" altLang="en-US" dirty="0"/>
              <a:t>時，會自動將鋼瓶閥關閉，以避免氣體持續流出。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5D726DA9-64EC-4EAE-82B1-79C84CD6EE3C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037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7988" y="700088"/>
            <a:ext cx="6200775" cy="34893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再來是</a:t>
            </a:r>
            <a:r>
              <a:rPr lang="en-US" altLang="zh-TW" dirty="0"/>
              <a:t>UV/IR </a:t>
            </a:r>
            <a:r>
              <a:rPr lang="zh-TW" altLang="en-US" dirty="0"/>
              <a:t>火焰偵測器，這是設置在會燃燒的氣體氣櫃，若偵測到火焰會將氣櫃停機 </a:t>
            </a:r>
            <a:r>
              <a:rPr lang="en-US" altLang="zh-TW" dirty="0"/>
              <a:t>shut down</a:t>
            </a:r>
          </a:p>
          <a:p>
            <a:r>
              <a:rPr lang="zh-TW" altLang="en-US" dirty="0"/>
              <a:t>灑水頭 這個大家應該就不陌生了，</a:t>
            </a:r>
            <a:r>
              <a:rPr lang="zh-TW" altLang="en-US" b="0" dirty="0">
                <a:solidFill>
                  <a:srgbClr val="0000FF"/>
                </a:solidFill>
              </a:rPr>
              <a:t>當氣櫃內溫度超過</a:t>
            </a:r>
            <a:r>
              <a:rPr lang="en-US" altLang="zh-TW" b="0" dirty="0">
                <a:solidFill>
                  <a:srgbClr val="0000FF"/>
                </a:solidFill>
              </a:rPr>
              <a:t>67℃</a:t>
            </a:r>
            <a:r>
              <a:rPr lang="zh-TW" altLang="en-US" b="0" dirty="0">
                <a:solidFill>
                  <a:srgbClr val="0000FF"/>
                </a:solidFill>
              </a:rPr>
              <a:t>持續</a:t>
            </a:r>
            <a:r>
              <a:rPr lang="en-US" altLang="zh-TW" b="0" dirty="0">
                <a:solidFill>
                  <a:srgbClr val="0000FF"/>
                </a:solidFill>
              </a:rPr>
              <a:t>60</a:t>
            </a:r>
            <a:r>
              <a:rPr lang="zh-TW" altLang="en-US" b="0" dirty="0">
                <a:solidFill>
                  <a:srgbClr val="0000FF"/>
                </a:solidFill>
              </a:rPr>
              <a:t>秒，灑水頭就會將水噴出進行滅火 。當然，灑水頭就是設置在會燃燒的氣體氣櫃</a:t>
            </a:r>
            <a:endParaRPr lang="en-US" altLang="zh-TW" b="0" dirty="0">
              <a:solidFill>
                <a:srgbClr val="0000FF"/>
              </a:solidFill>
            </a:endParaRPr>
          </a:p>
          <a:p>
            <a:r>
              <a:rPr lang="zh-TW" altLang="en-US" b="0" dirty="0">
                <a:solidFill>
                  <a:srgbClr val="0000FF"/>
                </a:solidFill>
              </a:rPr>
              <a:t>最後，當氣體有洩漏時，氣體偵測器偵測超過一定時間與濃度，就</a:t>
            </a:r>
            <a:r>
              <a:rPr lang="zh-TW" altLang="en-US" dirty="0"/>
              <a:t>會將氣櫃停機 </a:t>
            </a:r>
            <a:r>
              <a:rPr lang="en-US" altLang="zh-TW" dirty="0"/>
              <a:t>shut down</a:t>
            </a:r>
          </a:p>
          <a:p>
            <a:r>
              <a:rPr lang="zh-TW" altLang="en-US" dirty="0"/>
              <a:t>關於氣體偵測器 是屬於場內很重要的安全裝置，它不只在氣櫃看得到，在</a:t>
            </a:r>
            <a:r>
              <a:rPr lang="en-US" altLang="zh-TW" dirty="0"/>
              <a:t>fab</a:t>
            </a:r>
            <a:r>
              <a:rPr lang="zh-TW" altLang="en-US" dirty="0"/>
              <a:t>內的許多機台周邊都有，所以接下來我會再詳細說明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AE3D7D1-23A5-4F2C-A2C0-C3DA7CA12437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7178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2178600-4E5B-467E-8A1B-BACEE540468F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899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7988" y="700088"/>
            <a:ext cx="6200775" cy="34893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E46E5FC7-AE7E-454F-92AC-60B02F2445FF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0036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7988" y="700088"/>
            <a:ext cx="6200775" cy="34893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E46E5FC7-AE7E-454F-92AC-60B02F2445FF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60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7988" y="700088"/>
            <a:ext cx="6200775" cy="34893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A0D798E-B863-4837-B5E0-781E01A4ED99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795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7988" y="700088"/>
            <a:ext cx="6200775" cy="34893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C836DBC-999C-49BF-A528-8CBC5757C273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4183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7988" y="700088"/>
            <a:ext cx="6200775" cy="34893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646D73D-BCEB-479F-9D92-60AA3717A96F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8313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7988" y="700088"/>
            <a:ext cx="6200775" cy="34893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600" b="1" dirty="0" smtClean="0">
              <a:solidFill>
                <a:srgbClr val="0000FF"/>
              </a:solidFill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DEC61A3-F368-4B00-89A5-9D0B78228865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8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700088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8DFD7B8-2B59-4A49-AF0E-4427F9E8CE20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6253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7988" y="700088"/>
            <a:ext cx="6200775" cy="34893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15C23B3-1D1A-4494-9AED-6DEF0F73CE6B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868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7988" y="700088"/>
            <a:ext cx="6200775" cy="34893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338DB22-69EE-4DE3-B051-6F5B629AE4B1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317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7988" y="700088"/>
            <a:ext cx="6200775" cy="34893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A9B9633-4B3D-4030-A252-01607C5E50A3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290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7988" y="700088"/>
            <a:ext cx="6200775" cy="34893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A4B3EA7-260A-4A88-BC73-945F6A72B871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830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7988" y="700088"/>
            <a:ext cx="6200775" cy="34893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D063997-82EC-44BA-9492-63D9405BBA80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698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7988" y="700088"/>
            <a:ext cx="6200775" cy="34893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A3B02D57-6FD6-4DED-A6AE-5F754E32D71C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1733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7988" y="700088"/>
            <a:ext cx="6200775" cy="34893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F798F7E-665E-4D18-9266-3E6F10C34EB5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800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7988" y="700088"/>
            <a:ext cx="6200775" cy="34893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609BFDB-200A-4243-A918-E31439B12901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566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7988" y="700088"/>
            <a:ext cx="6200775" cy="34893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79BA9128-9056-4E95-91BB-4B0738961D6D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75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7988" y="700088"/>
            <a:ext cx="6200775" cy="34893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E46E5FC7-AE7E-454F-92AC-60B02F2445FF}" type="datetime1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570E2E-D8DC-4561-9036-3ABC8641FAF5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822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88841"/>
            <a:ext cx="10363200" cy="86409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aseline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2"/>
            <a:ext cx="1295467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2" hasCustomPrompt="1"/>
          </p:nvPr>
        </p:nvSpPr>
        <p:spPr>
          <a:xfrm>
            <a:off x="9264352" y="5733504"/>
            <a:ext cx="2304256" cy="431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zh-TW" altLang="en-US" dirty="0" smtClean="0"/>
              <a:t>單位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日期</a:t>
            </a:r>
            <a:endParaRPr lang="zh-TW" alt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900064" y="3068960"/>
            <a:ext cx="6460299" cy="1805086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6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4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 smtClean="0"/>
              <a:t>第一層 </a:t>
            </a:r>
            <a:r>
              <a:rPr lang="en-US" altLang="zh-TW" noProof="0" dirty="0" smtClean="0"/>
              <a:t>Level one </a:t>
            </a:r>
            <a:endParaRPr lang="zh-TW" altLang="en-US" noProof="0" dirty="0" smtClean="0"/>
          </a:p>
          <a:p>
            <a:pPr lvl="1"/>
            <a:r>
              <a:rPr lang="zh-TW" altLang="en-US" noProof="0" dirty="0" smtClean="0"/>
              <a:t>第二層 </a:t>
            </a:r>
            <a:r>
              <a:rPr lang="en-US" altLang="zh-TW" noProof="0" dirty="0" smtClean="0"/>
              <a:t>Level two</a:t>
            </a:r>
            <a:endParaRPr lang="zh-TW" altLang="en-US" noProof="0" dirty="0" smtClean="0"/>
          </a:p>
          <a:p>
            <a:pPr lvl="2"/>
            <a:r>
              <a:rPr lang="zh-TW" altLang="en-US" noProof="0" dirty="0" smtClean="0"/>
              <a:t>第三層 </a:t>
            </a:r>
            <a:r>
              <a:rPr lang="en-US" altLang="zh-TW" noProof="0" dirty="0" smtClean="0"/>
              <a:t>Level three </a:t>
            </a:r>
            <a:endParaRPr lang="zh-TW" altLang="en-US" noProof="0" dirty="0" smtClean="0"/>
          </a:p>
        </p:txBody>
      </p:sp>
      <p:pic>
        <p:nvPicPr>
          <p:cNvPr id="7" name="Picture 9" descr="joy of innovation-final copy[1]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084" y="406401"/>
            <a:ext cx="2791883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125538"/>
            <a:ext cx="10972800" cy="5000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lang="zh-TW" altLang="en-US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28675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SzTx/>
              <a:buFont typeface="Wingdings" panose="05000000000000000000" pitchFamily="2" charset="2"/>
              <a:buChar char="v"/>
              <a:tabLst/>
              <a:defRPr lang="zh-TW" altLang="en-US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 smtClean="0"/>
              <a:t>第一層 </a:t>
            </a:r>
            <a:r>
              <a:rPr lang="en-US" altLang="zh-TW" noProof="0" dirty="0" smtClean="0"/>
              <a:t>Level one</a:t>
            </a:r>
            <a:endParaRPr lang="zh-TW" altLang="en-US" noProof="0" dirty="0" smtClean="0"/>
          </a:p>
          <a:p>
            <a:pPr lvl="1"/>
            <a:r>
              <a:rPr lang="zh-TW" altLang="en-US" noProof="0" dirty="0" smtClean="0"/>
              <a:t>第二層 </a:t>
            </a:r>
            <a:r>
              <a:rPr lang="en-US" altLang="zh-TW" noProof="0" dirty="0" smtClean="0"/>
              <a:t>Level two</a:t>
            </a:r>
          </a:p>
          <a:p>
            <a:pPr marL="809625" marR="0" lvl="2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zh-TW" altLang="en-US" noProof="0" dirty="0" smtClean="0"/>
              <a:t>第三層 </a:t>
            </a:r>
            <a:r>
              <a:rPr lang="en-US" altLang="zh-TW" noProof="0" dirty="0" smtClean="0"/>
              <a:t>Level three</a:t>
            </a:r>
            <a:endParaRPr lang="zh-TW" altLang="en-US" noProof="0" dirty="0" smtClean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2"/>
            <a:ext cx="1295467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pic>
        <p:nvPicPr>
          <p:cNvPr id="6" name="Picture 5" descr="joy of innovation-final copy[1]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8767" y="6308726"/>
            <a:ext cx="1924051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24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5589240"/>
            <a:ext cx="10972800" cy="720080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6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4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 smtClean="0"/>
              <a:t>第一層 </a:t>
            </a:r>
            <a:r>
              <a:rPr lang="en-US" altLang="zh-TW" noProof="0" dirty="0" smtClean="0"/>
              <a:t>Level one </a:t>
            </a:r>
            <a:endParaRPr lang="zh-TW" altLang="en-US" noProof="0" dirty="0" smtClean="0"/>
          </a:p>
          <a:p>
            <a:pPr lvl="1"/>
            <a:r>
              <a:rPr lang="zh-TW" altLang="en-US" noProof="0" dirty="0" smtClean="0"/>
              <a:t>第二層 </a:t>
            </a:r>
            <a:r>
              <a:rPr lang="en-US" altLang="zh-TW" noProof="0" dirty="0" smtClean="0"/>
              <a:t>Level two</a:t>
            </a:r>
            <a:endParaRPr lang="zh-TW" altLang="en-US" noProof="0" dirty="0" smtClean="0"/>
          </a:p>
          <a:p>
            <a:pPr lvl="2"/>
            <a:r>
              <a:rPr lang="zh-TW" altLang="en-US" noProof="0" dirty="0" smtClean="0"/>
              <a:t>第三層 </a:t>
            </a:r>
            <a:r>
              <a:rPr lang="en-US" altLang="zh-TW" noProof="0" dirty="0" smtClean="0"/>
              <a:t>Level three </a:t>
            </a:r>
            <a:endParaRPr lang="zh-TW" altLang="en-US" noProof="0" dirty="0" smtClean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2"/>
            <a:ext cx="1295467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pic>
        <p:nvPicPr>
          <p:cNvPr id="5" name="Picture 5" descr="joy of innovation-final copy[1]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8767" y="6308726"/>
            <a:ext cx="1924051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810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-10582" y="6519202"/>
            <a:ext cx="1306049" cy="3661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09819-A845-4EC2-8CF9-C1E34A8ED75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pic>
        <p:nvPicPr>
          <p:cNvPr id="5" name="Picture 5" descr="joy of innovation-final copy[1]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8767" y="6308726"/>
            <a:ext cx="1924051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78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E191F-F42E-41F0-83EE-3CE7EE7D6B8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911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20" y="1"/>
            <a:ext cx="12192000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510007"/>
            <a:ext cx="1199456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83C173E-1730-4542-968C-CED62323C27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94" r:id="rId1"/>
    <p:sldLayoutId id="2147484995" r:id="rId2"/>
    <p:sldLayoutId id="2147484996" r:id="rId3"/>
    <p:sldLayoutId id="2147484992" r:id="rId4"/>
    <p:sldLayoutId id="2147484997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marR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C00000"/>
        </a:buClr>
        <a:buSzTx/>
        <a:buFont typeface="Wingdings" pitchFamily="2" charset="2"/>
        <a:buChar char="n"/>
        <a:tabLst/>
        <a:defRPr lang="en-US" altLang="zh-TW" sz="1800" b="1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1pPr>
      <a:lvl2pPr marL="62865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3333FF"/>
        </a:buClr>
        <a:buSzTx/>
        <a:buFont typeface="Wingdings" pitchFamily="2" charset="2"/>
        <a:buChar char="l"/>
        <a:tabLst/>
        <a:defRPr lang="en-US" altLang="zh-TW" sz="1600" b="1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2pPr>
      <a:lvl3pPr marL="895350" marR="0" indent="-2667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B050"/>
        </a:buClr>
        <a:buSzTx/>
        <a:buFont typeface="Wingdings" panose="05000000000000000000" pitchFamily="2" charset="2"/>
        <a:buChar char="v"/>
        <a:tabLst/>
        <a:defRPr lang="en-US" altLang="zh-TW" sz="1600" b="0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»"/>
        <a:defRPr lang="en-US" altLang="zh-TW" sz="2400" kern="1200" dirty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47.jpeg"/><Relationship Id="rId3" Type="http://schemas.openxmlformats.org/officeDocument/2006/relationships/image" Target="../media/image40.png"/><Relationship Id="rId7" Type="http://schemas.openxmlformats.org/officeDocument/2006/relationships/image" Target="../media/image25.jpe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5.jpeg"/><Relationship Id="rId5" Type="http://schemas.openxmlformats.org/officeDocument/2006/relationships/image" Target="../media/image42.png"/><Relationship Id="rId10" Type="http://schemas.openxmlformats.org/officeDocument/2006/relationships/image" Target="../media/image44.jpeg"/><Relationship Id="rId4" Type="http://schemas.openxmlformats.org/officeDocument/2006/relationships/image" Target="../media/image41.pn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cid:image006.jpg@01D762F9.36DE0E20" TargetMode="External"/><Relationship Id="rId7" Type="http://schemas.openxmlformats.org/officeDocument/2006/relationships/image" Target="../media/image57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11.xml"/><Relationship Id="rId3" Type="http://schemas.openxmlformats.org/officeDocument/2006/relationships/slide" Target="slide3.xml"/><Relationship Id="rId7" Type="http://schemas.openxmlformats.org/officeDocument/2006/relationships/slide" Target="slide17.xml"/><Relationship Id="rId12" Type="http://schemas.openxmlformats.org/officeDocument/2006/relationships/slide" Target="slide8.xml"/><Relationship Id="rId2" Type="http://schemas.openxmlformats.org/officeDocument/2006/relationships/slide" Target="slide15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3.xml"/><Relationship Id="rId11" Type="http://schemas.openxmlformats.org/officeDocument/2006/relationships/slide" Target="slide5.xml"/><Relationship Id="rId5" Type="http://schemas.openxmlformats.org/officeDocument/2006/relationships/slide" Target="slide25.xml"/><Relationship Id="rId15" Type="http://schemas.openxmlformats.org/officeDocument/2006/relationships/image" Target="../media/image58.png"/><Relationship Id="rId10" Type="http://schemas.openxmlformats.org/officeDocument/2006/relationships/slide" Target="slide27.xml"/><Relationship Id="rId4" Type="http://schemas.openxmlformats.org/officeDocument/2006/relationships/slide" Target="slide9.xml"/><Relationship Id="rId9" Type="http://schemas.openxmlformats.org/officeDocument/2006/relationships/slide" Target="slide19.xml"/><Relationship Id="rId14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7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78.jpeg"/><Relationship Id="rId4" Type="http://schemas.openxmlformats.org/officeDocument/2006/relationships/image" Target="../media/image6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://nthccimap03/CIMService-online/Hookup/Hookup_Request_Form_V2020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7" Type="http://schemas.openxmlformats.org/officeDocument/2006/relationships/image" Target="../media/image103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3" Type="http://schemas.openxmlformats.org/officeDocument/2006/relationships/image" Target="../media/image111.jpeg"/><Relationship Id="rId7" Type="http://schemas.openxmlformats.org/officeDocument/2006/relationships/image" Target="../media/image1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5" Type="http://schemas.openxmlformats.org/officeDocument/2006/relationships/image" Target="../media/image3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37.jpeg"/><Relationship Id="rId7" Type="http://schemas.openxmlformats.org/officeDocument/2006/relationships/image" Target="../media/image15.jpeg"/><Relationship Id="rId12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22.jpeg"/><Relationship Id="rId5" Type="http://schemas.openxmlformats.org/officeDocument/2006/relationships/image" Target="../media/image25.jpeg"/><Relationship Id="rId10" Type="http://schemas.openxmlformats.org/officeDocument/2006/relationships/image" Target="../media/image21.jpeg"/><Relationship Id="rId4" Type="http://schemas.openxmlformats.org/officeDocument/2006/relationships/image" Target="../media/image38.jpe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1089000"/>
            <a:ext cx="10363200" cy="17639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FAB</a:t>
            </a:r>
            <a:r>
              <a:rPr lang="zh-TW" altLang="en-US" dirty="0"/>
              <a:t>附屬設備專業</a:t>
            </a:r>
            <a:r>
              <a:rPr lang="zh-TW" altLang="en-US" dirty="0" smtClean="0"/>
              <a:t>訓練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Facility Gas system 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0</a:t>
            </a:fld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 smtClean="0"/>
              <a:t>S830 </a:t>
            </a:r>
            <a:r>
              <a:rPr lang="zh-TW" altLang="en-US" dirty="0" smtClean="0"/>
              <a:t>王瑞銘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362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2411609" y="1736427"/>
            <a:ext cx="4024715" cy="4934346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6605767" y="1734654"/>
            <a:ext cx="2315750" cy="4934346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9111260" y="1734654"/>
            <a:ext cx="2542501" cy="4934346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9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H2</a:t>
            </a:r>
            <a:r>
              <a:rPr lang="zh-TW" altLang="en-US" dirty="0"/>
              <a:t>氣體供應架構說明</a:t>
            </a:r>
          </a:p>
        </p:txBody>
      </p:sp>
      <p:cxnSp>
        <p:nvCxnSpPr>
          <p:cNvPr id="41" name="直線單箭頭接點 40"/>
          <p:cNvCxnSpPr/>
          <p:nvPr/>
        </p:nvCxnSpPr>
        <p:spPr>
          <a:xfrm>
            <a:off x="4013166" y="4705351"/>
            <a:ext cx="542862" cy="34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>
            <a:off x="5371075" y="4077072"/>
            <a:ext cx="32730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6307178" y="4077072"/>
            <a:ext cx="576064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8424514" y="4077072"/>
            <a:ext cx="819244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9228000" y="4149000"/>
            <a:ext cx="1548000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>
            <a:off x="8683442" y="4077072"/>
            <a:ext cx="0" cy="180020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H="1">
            <a:off x="8467418" y="5877272"/>
            <a:ext cx="216024" cy="0"/>
          </a:xfrm>
          <a:prstGeom prst="straightConnector1">
            <a:avLst/>
          </a:prstGeom>
          <a:ln w="158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H="1">
            <a:off x="8467418" y="5373216"/>
            <a:ext cx="216024" cy="0"/>
          </a:xfrm>
          <a:prstGeom prst="straightConnector1">
            <a:avLst/>
          </a:prstGeom>
          <a:ln w="158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>
            <a:off x="9243758" y="2996952"/>
            <a:ext cx="1527917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9243758" y="2985308"/>
            <a:ext cx="0" cy="226800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內容版面配置區 1"/>
          <p:cNvSpPr txBox="1">
            <a:spLocks/>
          </p:cNvSpPr>
          <p:nvPr/>
        </p:nvSpPr>
        <p:spPr>
          <a:xfrm>
            <a:off x="1981200" y="1125539"/>
            <a:ext cx="8229600" cy="90102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lang="zh-TW" altLang="en-US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28675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SzTx/>
              <a:buFont typeface="Wingdings" panose="05000000000000000000" pitchFamily="2" charset="2"/>
              <a:buChar char="v"/>
              <a:tabLst/>
              <a:defRPr lang="zh-TW" altLang="en-US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7145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D00600"/>
              </a:buClr>
              <a:buFont typeface="Calibri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D00600"/>
              </a:buClr>
              <a:buFont typeface="Arial" pitchFamily="34" charset="0"/>
              <a:buChar char="»"/>
              <a:defRPr lang="en-US" altLang="zh-TW"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TW" altLang="en-US" dirty="0"/>
              <a:t>氣體別：</a:t>
            </a:r>
            <a:r>
              <a:rPr kumimoji="0" lang="en-US" altLang="zh-TW" dirty="0"/>
              <a:t>H2</a:t>
            </a:r>
            <a:endParaRPr kumimoji="0" lang="zh-TW" altLang="en-US" dirty="0"/>
          </a:p>
        </p:txBody>
      </p:sp>
      <p:cxnSp>
        <p:nvCxnSpPr>
          <p:cNvPr id="38" name="肘形接點 37"/>
          <p:cNvCxnSpPr/>
          <p:nvPr/>
        </p:nvCxnSpPr>
        <p:spPr>
          <a:xfrm>
            <a:off x="4002762" y="3256403"/>
            <a:ext cx="504218" cy="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/>
          <p:cNvCxnSpPr/>
          <p:nvPr/>
        </p:nvCxnSpPr>
        <p:spPr>
          <a:xfrm rot="16200000" flipH="1">
            <a:off x="4841748" y="3569707"/>
            <a:ext cx="841774" cy="215168"/>
          </a:xfrm>
          <a:prstGeom prst="bentConnector3">
            <a:avLst>
              <a:gd name="adj1" fmla="val 1611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接點 47"/>
          <p:cNvCxnSpPr/>
          <p:nvPr/>
        </p:nvCxnSpPr>
        <p:spPr>
          <a:xfrm rot="5400000" flipH="1" flipV="1">
            <a:off x="4939026" y="4293096"/>
            <a:ext cx="648072" cy="216024"/>
          </a:xfrm>
          <a:prstGeom prst="bentConnector3">
            <a:avLst>
              <a:gd name="adj1" fmla="val 162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5367756" y="4077887"/>
            <a:ext cx="327309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11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9266" y="2420888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圖片 11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2844" y="4405776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圖片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5390" y="3604218"/>
            <a:ext cx="620955" cy="90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圖片 2"/>
          <p:cNvPicPr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6055" y="2773730"/>
            <a:ext cx="648000" cy="9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圖片 8"/>
          <p:cNvPicPr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4677" y="4176073"/>
            <a:ext cx="648000" cy="9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 descr="DCP_2061"/>
          <p:cNvPicPr>
            <a:picLocks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1387" y="3121914"/>
            <a:ext cx="163469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圖片 28"/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2547" y="5013176"/>
            <a:ext cx="1440000" cy="540000"/>
          </a:xfrm>
          <a:prstGeom prst="rect">
            <a:avLst/>
          </a:prstGeom>
        </p:spPr>
      </p:pic>
      <p:pic>
        <p:nvPicPr>
          <p:cNvPr id="31" name="圖片 30"/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2547" y="5689132"/>
            <a:ext cx="1440000" cy="540000"/>
          </a:xfrm>
          <a:prstGeom prst="rect">
            <a:avLst/>
          </a:prstGeom>
        </p:spPr>
      </p:pic>
      <p:pic>
        <p:nvPicPr>
          <p:cNvPr id="32" name="圖片 31"/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6000" y="2567859"/>
            <a:ext cx="847548" cy="858186"/>
          </a:xfrm>
          <a:prstGeom prst="rect">
            <a:avLst/>
          </a:prstGeom>
        </p:spPr>
      </p:pic>
      <p:pic>
        <p:nvPicPr>
          <p:cNvPr id="33" name="圖片 32"/>
          <p:cNvPicPr>
            <a:picLocks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760" y="2687459"/>
            <a:ext cx="864000" cy="648000"/>
          </a:xfrm>
          <a:prstGeom prst="rect">
            <a:avLst/>
          </a:prstGeom>
        </p:spPr>
      </p:pic>
      <p:pic>
        <p:nvPicPr>
          <p:cNvPr id="34" name="圖片 33"/>
          <p:cNvPicPr>
            <a:picLocks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760" y="3759376"/>
            <a:ext cx="864000" cy="648000"/>
          </a:xfrm>
          <a:prstGeom prst="rect">
            <a:avLst/>
          </a:prstGeom>
        </p:spPr>
      </p:pic>
      <p:pic>
        <p:nvPicPr>
          <p:cNvPr id="35" name="圖片 34"/>
          <p:cNvPicPr>
            <a:picLocks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12000" y="4801776"/>
            <a:ext cx="864000" cy="64800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 bwMode="auto">
          <a:xfrm>
            <a:off x="3513434" y="1740715"/>
            <a:ext cx="1425575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H2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room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6984416" y="1779602"/>
            <a:ext cx="1423987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Gas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room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9974018" y="1736428"/>
            <a:ext cx="1128712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FAB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40" name="圓角矩形 39"/>
          <p:cNvSpPr/>
          <p:nvPr/>
        </p:nvSpPr>
        <p:spPr bwMode="auto">
          <a:xfrm>
            <a:off x="2711890" y="5863314"/>
            <a:ext cx="1865481" cy="338493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algn="ctr">
              <a:defRPr/>
            </a:pPr>
            <a:r>
              <a:rPr kumimoji="0" lang="en-US" altLang="zh-TW" sz="1600" dirty="0">
                <a:latin typeface="+mn-lt"/>
                <a:ea typeface="微軟正黑體" panose="020B0604030504040204" pitchFamily="34" charset="-120"/>
              </a:rPr>
              <a:t>H2 Bundle(</a:t>
            </a:r>
            <a:r>
              <a:rPr kumimoji="0" lang="zh-TW" altLang="en-US" sz="1600" dirty="0">
                <a:latin typeface="+mn-lt"/>
                <a:ea typeface="微軟正黑體" panose="020B0604030504040204" pitchFamily="34" charset="-120"/>
              </a:rPr>
              <a:t>鋼瓶組</a:t>
            </a:r>
            <a:r>
              <a:rPr kumimoji="0" lang="en-US" altLang="zh-TW" sz="1600" dirty="0">
                <a:latin typeface="+mn-lt"/>
                <a:ea typeface="微軟正黑體" panose="020B0604030504040204" pitchFamily="34" charset="-120"/>
              </a:rPr>
              <a:t>)</a:t>
            </a:r>
            <a:endParaRPr kumimoji="0" lang="zh-TW" altLang="en-US" sz="1600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43" name="圓角矩形 42"/>
          <p:cNvSpPr/>
          <p:nvPr/>
        </p:nvSpPr>
        <p:spPr bwMode="auto">
          <a:xfrm>
            <a:off x="4426667" y="5129611"/>
            <a:ext cx="1865481" cy="338493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algn="ctr">
              <a:defRPr/>
            </a:pPr>
            <a:r>
              <a:rPr kumimoji="0" lang="zh-TW" altLang="en-US" sz="1600" dirty="0">
                <a:solidFill>
                  <a:srgbClr val="0000FF"/>
                </a:solidFill>
                <a:latin typeface="+mn-lt"/>
                <a:ea typeface="微軟正黑體" panose="020B0604030504040204" pitchFamily="34" charset="-120"/>
              </a:rPr>
              <a:t>供應切換控制盤</a:t>
            </a:r>
          </a:p>
        </p:txBody>
      </p:sp>
      <p:sp>
        <p:nvSpPr>
          <p:cNvPr id="44" name="矩形 43"/>
          <p:cNvSpPr/>
          <p:nvPr/>
        </p:nvSpPr>
        <p:spPr bwMode="auto">
          <a:xfrm>
            <a:off x="6630322" y="4390324"/>
            <a:ext cx="1883697" cy="289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H2 Purifier(</a:t>
            </a:r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純化器</a:t>
            </a:r>
            <a:r>
              <a:rPr lang="en-US" altLang="zh-TW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)</a:t>
            </a:r>
            <a:endParaRPr lang="zh-TW" altLang="en-US" sz="160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6883243" y="6246625"/>
            <a:ext cx="1923171" cy="289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含水、含氧分析儀</a:t>
            </a:r>
          </a:p>
        </p:txBody>
      </p:sp>
      <p:sp>
        <p:nvSpPr>
          <p:cNvPr id="50" name="矩形 49"/>
          <p:cNvSpPr/>
          <p:nvPr/>
        </p:nvSpPr>
        <p:spPr bwMode="auto">
          <a:xfrm>
            <a:off x="4968100" y="2937470"/>
            <a:ext cx="1423988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GH2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7999384" y="3741218"/>
            <a:ext cx="1423988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</a:rPr>
              <a:t>PH2</a:t>
            </a:r>
            <a:endParaRPr lang="zh-TW" altLang="en-US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9391101" y="5503245"/>
            <a:ext cx="1308140" cy="34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VMP(</a:t>
            </a:r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二次盤</a:t>
            </a:r>
            <a:r>
              <a:rPr lang="en-US" altLang="zh-TW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)</a:t>
            </a:r>
            <a:endParaRPr lang="zh-TW" altLang="en-US" sz="160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858466" y="5468103"/>
            <a:ext cx="812801" cy="34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機台</a:t>
            </a:r>
          </a:p>
        </p:txBody>
      </p:sp>
      <p:sp>
        <p:nvSpPr>
          <p:cNvPr id="59" name="文字方塊 58"/>
          <p:cNvSpPr txBox="1"/>
          <p:nvPr/>
        </p:nvSpPr>
        <p:spPr>
          <a:xfrm>
            <a:off x="9198993" y="6030011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*也有部分沒有二次盤</a:t>
            </a:r>
          </a:p>
        </p:txBody>
      </p:sp>
      <p:cxnSp>
        <p:nvCxnSpPr>
          <p:cNvPr id="61" name="直線單箭頭接點 60"/>
          <p:cNvCxnSpPr/>
          <p:nvPr/>
        </p:nvCxnSpPr>
        <p:spPr>
          <a:xfrm>
            <a:off x="9264000" y="5253308"/>
            <a:ext cx="1548000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圖片 61"/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3822" y="3752151"/>
            <a:ext cx="847548" cy="858186"/>
          </a:xfrm>
          <a:prstGeom prst="rect">
            <a:avLst/>
          </a:prstGeom>
        </p:spPr>
      </p:pic>
      <p:cxnSp>
        <p:nvCxnSpPr>
          <p:cNvPr id="53" name="直線接點 52"/>
          <p:cNvCxnSpPr/>
          <p:nvPr/>
        </p:nvCxnSpPr>
        <p:spPr>
          <a:xfrm>
            <a:off x="9243758" y="5013176"/>
            <a:ext cx="0" cy="1023248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C7FA255A-E3FE-4EED-B3F0-5CEF810DAAD2" descr="IMG_0583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25299" y="3525095"/>
            <a:ext cx="241164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973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500"/>
                            </p:stCondLst>
                            <p:childTnLst>
                              <p:par>
                                <p:cTn id="2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Facility Gas system 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10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3048000" y="2991580"/>
            <a:ext cx="6096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kumimoji="0" lang="en-US" altLang="zh-TW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Bulk 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 system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kumimoji="0"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Special gas system</a:t>
            </a: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JPC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氣櫃氣體鋼瓶更換流程</a:t>
            </a:r>
            <a:endParaRPr kumimoji="0"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氣體二次盤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(VMB, VMP)</a:t>
            </a: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Hook up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工程如何進行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氣體管材認識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APM Gas 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pump </a:t>
            </a:r>
            <a:r>
              <a:rPr kumimoji="0" lang="en-US" altLang="zh-TW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down</a:t>
            </a:r>
            <a:endParaRPr kumimoji="0"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kumimoji="0" lang="en-US" altLang="zh-TW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 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detector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68115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56001" y="1125538"/>
            <a:ext cx="10440000" cy="5255790"/>
          </a:xfrm>
        </p:spPr>
        <p:txBody>
          <a:bodyPr/>
          <a:lstStyle/>
          <a:p>
            <a:r>
              <a:rPr lang="zh-TW" altLang="en-US" dirty="0"/>
              <a:t>特殊氣體常用於科技工業，對積體電路的製造有著極大的重要性。</a:t>
            </a:r>
            <a:endParaRPr lang="en-US" altLang="zh-TW" dirty="0"/>
          </a:p>
          <a:p>
            <a:r>
              <a:rPr lang="zh-TW" altLang="en-US" dirty="0"/>
              <a:t>了解特殊氣體的氣體特性，與異常時的相關安全措施也是極為重要的。</a:t>
            </a:r>
            <a:endParaRPr lang="en-US" altLang="zh-TW" dirty="0"/>
          </a:p>
          <a:p>
            <a:r>
              <a:rPr lang="zh-TW" altLang="en-US" dirty="0"/>
              <a:t>廠內</a:t>
            </a:r>
            <a:r>
              <a:rPr lang="en-US" altLang="zh-TW" dirty="0"/>
              <a:t>Special</a:t>
            </a:r>
            <a:r>
              <a:rPr lang="zh-TW" altLang="en-US" dirty="0"/>
              <a:t> </a:t>
            </a:r>
            <a:r>
              <a:rPr lang="en-US" altLang="zh-TW" dirty="0"/>
              <a:t>gas</a:t>
            </a:r>
            <a:r>
              <a:rPr lang="zh-TW" altLang="en-US" dirty="0"/>
              <a:t>依其氣體特性可</a:t>
            </a:r>
            <a:r>
              <a:rPr lang="zh-TW" altLang="en-US" dirty="0" smtClean="0"/>
              <a:t>分為下列幾類</a:t>
            </a:r>
            <a:r>
              <a:rPr lang="en-US" altLang="zh-TW" dirty="0" smtClean="0"/>
              <a:t>(</a:t>
            </a:r>
            <a:r>
              <a:rPr lang="zh-TW" altLang="en-US" dirty="0" smtClean="0"/>
              <a:t>舉例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</a:t>
            </a:r>
            <a:endParaRPr lang="zh-TW" altLang="en-US" dirty="0"/>
          </a:p>
          <a:p>
            <a:pPr lvl="1">
              <a:lnSpc>
                <a:spcPct val="150000"/>
              </a:lnSpc>
            </a:pPr>
            <a:r>
              <a:rPr lang="zh-TW" altLang="en-US" dirty="0">
                <a:solidFill>
                  <a:srgbClr val="0000FF"/>
                </a:solidFill>
              </a:rPr>
              <a:t>毒性</a:t>
            </a:r>
            <a:r>
              <a:rPr lang="en-US" altLang="zh-TW" dirty="0">
                <a:solidFill>
                  <a:srgbClr val="0000FF"/>
                </a:solidFill>
              </a:rPr>
              <a:t>(Toxic)/</a:t>
            </a:r>
            <a:r>
              <a:rPr lang="zh-TW" altLang="en-US" dirty="0">
                <a:solidFill>
                  <a:srgbClr val="0000FF"/>
                </a:solidFill>
              </a:rPr>
              <a:t>腐蝕性</a:t>
            </a:r>
            <a:r>
              <a:rPr lang="en-US" altLang="zh-TW" dirty="0">
                <a:solidFill>
                  <a:srgbClr val="0000FF"/>
                </a:solidFill>
              </a:rPr>
              <a:t>(Corrosiveness):</a:t>
            </a:r>
            <a:r>
              <a:rPr lang="en-US" altLang="zh-TW" dirty="0">
                <a:solidFill>
                  <a:srgbClr val="081D58"/>
                </a:solidFill>
              </a:rPr>
              <a:t> </a:t>
            </a:r>
            <a:r>
              <a:rPr lang="en-US" altLang="zh-TW" dirty="0"/>
              <a:t>NH3</a:t>
            </a:r>
            <a:r>
              <a:rPr lang="zh-TW" altLang="en-US" dirty="0"/>
              <a:t>、</a:t>
            </a:r>
            <a:r>
              <a:rPr lang="en-US" altLang="zh-TW" dirty="0">
                <a:solidFill>
                  <a:srgbClr val="FF0000"/>
                </a:solidFill>
              </a:rPr>
              <a:t>Cl2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 err="1">
                <a:solidFill>
                  <a:srgbClr val="FF0000"/>
                </a:solidFill>
              </a:rPr>
              <a:t>HBr</a:t>
            </a:r>
            <a:r>
              <a:rPr lang="zh-TW" altLang="en-US" dirty="0"/>
              <a:t>、</a:t>
            </a:r>
            <a:r>
              <a:rPr lang="en-US" altLang="zh-TW" dirty="0"/>
              <a:t>BCl3</a:t>
            </a:r>
            <a:r>
              <a:rPr lang="zh-TW" altLang="en-US" dirty="0"/>
              <a:t>、</a:t>
            </a:r>
            <a:r>
              <a:rPr lang="en-US" altLang="zh-TW" dirty="0"/>
              <a:t>WF6</a:t>
            </a:r>
            <a:r>
              <a:rPr lang="zh-TW" altLang="en-US" dirty="0"/>
              <a:t> 、</a:t>
            </a:r>
            <a:r>
              <a:rPr lang="en-US" altLang="zh-TW" dirty="0"/>
              <a:t>4%PH3/N2</a:t>
            </a:r>
            <a:r>
              <a:rPr lang="zh-TW" altLang="en-US" dirty="0"/>
              <a:t>、</a:t>
            </a:r>
            <a:r>
              <a:rPr lang="en-US" altLang="zh-TW" dirty="0"/>
              <a:t>1%PH3/He</a:t>
            </a:r>
          </a:p>
          <a:p>
            <a:pPr lvl="1">
              <a:lnSpc>
                <a:spcPct val="150000"/>
              </a:lnSpc>
            </a:pPr>
            <a:r>
              <a:rPr lang="zh-TW" altLang="en-US" dirty="0">
                <a:solidFill>
                  <a:srgbClr val="0000FF"/>
                </a:solidFill>
              </a:rPr>
              <a:t>可燃性</a:t>
            </a:r>
            <a:r>
              <a:rPr lang="en-US" altLang="zh-TW" dirty="0">
                <a:solidFill>
                  <a:srgbClr val="0000FF"/>
                </a:solidFill>
              </a:rPr>
              <a:t>(Flammable):</a:t>
            </a:r>
            <a:r>
              <a:rPr lang="zh-TW" altLang="en-US" dirty="0">
                <a:solidFill>
                  <a:srgbClr val="0000FF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SiH4</a:t>
            </a:r>
            <a:r>
              <a:rPr lang="zh-TW" altLang="en-US" dirty="0"/>
              <a:t>、</a:t>
            </a:r>
            <a:r>
              <a:rPr lang="en-US" altLang="zh-TW" dirty="0"/>
              <a:t>4%PH3/N2</a:t>
            </a:r>
            <a:r>
              <a:rPr lang="zh-TW" altLang="en-US" dirty="0"/>
              <a:t>、</a:t>
            </a:r>
            <a:r>
              <a:rPr lang="en-US" altLang="zh-TW" dirty="0"/>
              <a:t>1%PH3/He</a:t>
            </a:r>
            <a:r>
              <a:rPr lang="zh-TW" altLang="en-US" dirty="0"/>
              <a:t>、</a:t>
            </a:r>
            <a:r>
              <a:rPr lang="en-US" altLang="zh-TW" dirty="0"/>
              <a:t>SiH2Cl2</a:t>
            </a:r>
            <a:r>
              <a:rPr lang="zh-TW" altLang="en-US" dirty="0"/>
              <a:t>、</a:t>
            </a:r>
            <a:r>
              <a:rPr lang="en-US" altLang="zh-TW" dirty="0"/>
              <a:t>CO</a:t>
            </a:r>
          </a:p>
          <a:p>
            <a:pPr lvl="1">
              <a:lnSpc>
                <a:spcPct val="150000"/>
              </a:lnSpc>
            </a:pPr>
            <a:r>
              <a:rPr lang="zh-TW" altLang="en-US" dirty="0">
                <a:solidFill>
                  <a:srgbClr val="0000FF"/>
                </a:solidFill>
              </a:rPr>
              <a:t>助燃性: </a:t>
            </a:r>
            <a:r>
              <a:rPr lang="en-US" altLang="zh-TW" dirty="0"/>
              <a:t>NF3</a:t>
            </a:r>
            <a:r>
              <a:rPr lang="zh-TW" altLang="en-US" dirty="0"/>
              <a:t>、</a:t>
            </a:r>
            <a:r>
              <a:rPr lang="en-US" altLang="zh-TW" dirty="0"/>
              <a:t>N2O</a:t>
            </a:r>
          </a:p>
          <a:p>
            <a:pPr lvl="1">
              <a:lnSpc>
                <a:spcPct val="150000"/>
              </a:lnSpc>
            </a:pPr>
            <a:r>
              <a:rPr lang="zh-TW" altLang="en-US" dirty="0">
                <a:solidFill>
                  <a:srgbClr val="0000FF"/>
                </a:solidFill>
              </a:rPr>
              <a:t>窒息</a:t>
            </a:r>
            <a:r>
              <a:rPr lang="zh-TW" altLang="en-US" dirty="0" smtClean="0">
                <a:solidFill>
                  <a:srgbClr val="0000FF"/>
                </a:solidFill>
              </a:rPr>
              <a:t>性</a:t>
            </a:r>
            <a:r>
              <a:rPr lang="en-US" altLang="zh-TW" dirty="0" smtClean="0">
                <a:solidFill>
                  <a:srgbClr val="0000FF"/>
                </a:solidFill>
              </a:rPr>
              <a:t>: </a:t>
            </a:r>
            <a:r>
              <a:rPr lang="en-US" altLang="zh-TW" dirty="0"/>
              <a:t>C2F6</a:t>
            </a:r>
            <a:r>
              <a:rPr lang="zh-TW" altLang="en-US" dirty="0"/>
              <a:t>、</a:t>
            </a:r>
            <a:r>
              <a:rPr lang="en-US" altLang="zh-TW" dirty="0">
                <a:solidFill>
                  <a:srgbClr val="FF0000"/>
                </a:solidFill>
              </a:rPr>
              <a:t>SF6</a:t>
            </a:r>
            <a:r>
              <a:rPr lang="zh-TW" altLang="en-US" dirty="0"/>
              <a:t>、</a:t>
            </a:r>
            <a:r>
              <a:rPr lang="en-US" altLang="zh-TW" dirty="0"/>
              <a:t>30%O2/He</a:t>
            </a:r>
            <a:r>
              <a:rPr lang="zh-TW" altLang="en-US" dirty="0"/>
              <a:t>、</a:t>
            </a:r>
            <a:r>
              <a:rPr lang="en-US" altLang="zh-TW" dirty="0"/>
              <a:t>CHF3</a:t>
            </a:r>
            <a:r>
              <a:rPr lang="zh-TW" altLang="en-US" dirty="0"/>
              <a:t>、</a:t>
            </a:r>
            <a:r>
              <a:rPr lang="en-US" altLang="zh-TW" dirty="0"/>
              <a:t>C4F8</a:t>
            </a:r>
            <a:r>
              <a:rPr lang="zh-TW" altLang="en-US" dirty="0"/>
              <a:t>、</a:t>
            </a:r>
            <a:r>
              <a:rPr lang="en-US" altLang="zh-TW" dirty="0"/>
              <a:t>CF4</a:t>
            </a:r>
            <a:r>
              <a:rPr lang="zh-TW" altLang="en-US" dirty="0"/>
              <a:t>、</a:t>
            </a:r>
            <a:r>
              <a:rPr lang="en-US" altLang="zh-TW" dirty="0" err="1"/>
              <a:t>Ar</a:t>
            </a:r>
            <a:r>
              <a:rPr lang="zh-TW" altLang="en-US" dirty="0"/>
              <a:t>、</a:t>
            </a:r>
            <a:r>
              <a:rPr lang="en-US" altLang="zh-TW" dirty="0"/>
              <a:t>Ne</a:t>
            </a:r>
            <a:r>
              <a:rPr lang="zh-TW" altLang="en-US" dirty="0"/>
              <a:t>、</a:t>
            </a:r>
            <a:r>
              <a:rPr lang="en-US" altLang="zh-TW" dirty="0"/>
              <a:t>He</a:t>
            </a:r>
            <a:r>
              <a:rPr lang="zh-TW" altLang="en-US" dirty="0"/>
              <a:t>、</a:t>
            </a:r>
            <a:r>
              <a:rPr lang="en-US" altLang="zh-TW" dirty="0">
                <a:solidFill>
                  <a:srgbClr val="FF0000"/>
                </a:solidFill>
              </a:rPr>
              <a:t>CO2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361950" lvl="1" indent="0">
              <a:buNone/>
            </a:pPr>
            <a:endParaRPr lang="en-US" altLang="zh-TW" sz="1800" dirty="0">
              <a:latin typeface="微軟正黑體" panose="020B0604030504040204" pitchFamily="34" charset="-120"/>
            </a:endParaRPr>
          </a:p>
          <a:p>
            <a:pPr marL="361950" lvl="1" indent="0">
              <a:buNone/>
            </a:pPr>
            <a:r>
              <a:rPr lang="en-US" altLang="zh-TW" dirty="0">
                <a:latin typeface="微軟正黑體" panose="020B0604030504040204" pitchFamily="34" charset="-120"/>
              </a:rPr>
              <a:t>＊</a:t>
            </a:r>
            <a:r>
              <a:rPr lang="zh-TW" altLang="en-US" dirty="0">
                <a:latin typeface="微軟正黑體" panose="020B0604030504040204" pitchFamily="34" charset="-120"/>
              </a:rPr>
              <a:t>很多氣體具有二種以上特性，因此一定要對氣體特性有相當瞭解。透過</a:t>
            </a:r>
            <a:r>
              <a:rPr lang="en-US" altLang="zh-TW" dirty="0">
                <a:latin typeface="微軟正黑體" panose="020B0604030504040204" pitchFamily="34" charset="-120"/>
              </a:rPr>
              <a:t>SDS</a:t>
            </a:r>
            <a:r>
              <a:rPr lang="zh-TW" altLang="en-US" dirty="0">
                <a:latin typeface="微軟正黑體" panose="020B0604030504040204" pitchFamily="34" charset="-120"/>
              </a:rPr>
              <a:t>我們可以很清楚的知道它的各項特性，包括物理特性、化學特性、毒性、相容性…等，乃至於緊急處理的方法和步驟皆有詳細的介紹。 </a:t>
            </a:r>
          </a:p>
          <a:p>
            <a:pPr marL="361950" lvl="1" indent="0">
              <a:buNone/>
            </a:pPr>
            <a:endParaRPr lang="en-US" altLang="zh-TW" dirty="0"/>
          </a:p>
          <a:p>
            <a:pPr lvl="1"/>
            <a:endParaRPr lang="en-US" altLang="zh-TW" dirty="0"/>
          </a:p>
          <a:p>
            <a:pPr marL="361950" lvl="1" indent="0">
              <a:buNone/>
            </a:pPr>
            <a:endParaRPr lang="en-US" altLang="zh-TW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11</a:t>
            </a:fld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廠內</a:t>
            </a:r>
            <a:r>
              <a:rPr lang="en-US" altLang="zh-TW" dirty="0"/>
              <a:t>Special</a:t>
            </a:r>
            <a:r>
              <a:rPr lang="zh-TW" altLang="en-US" dirty="0"/>
              <a:t> </a:t>
            </a:r>
            <a:r>
              <a:rPr lang="en-US" altLang="zh-TW" dirty="0"/>
              <a:t>gas</a:t>
            </a:r>
            <a:r>
              <a:rPr lang="zh-TW" altLang="en-US" dirty="0"/>
              <a:t>氣體總類及用途</a:t>
            </a:r>
            <a:endParaRPr lang="en-US" altLang="zh-TW" dirty="0"/>
          </a:p>
        </p:txBody>
      </p:sp>
      <p:pic>
        <p:nvPicPr>
          <p:cNvPr id="5" name="Picture 7" descr="http://www.e-safety.com.tw/2_main/206_msds_2/images/SYM_2_3.GIF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3947" y="3969000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www.e-safety.com.tw/2_main/206_msds_2/images/SYM_8.GIF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9470" y="3969000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e-safety.com.tw/2_main/206_msds_2/images/SYM_2_1A.GIF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4993" y="3984497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ttp://www.e-safety.com.tw/2_main/206_msds_2/images/SYM_5_1.GIF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3526" y="3969000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SYM_2_2A"/>
          <p:cNvPicPr>
            <a:picLocks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6280" y="3969000"/>
            <a:ext cx="1260000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13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6" descr="cid:image006.jpg@01D762F9.36DE0E20"/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7048" y="4024712"/>
            <a:ext cx="2881321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 smtClean="0"/>
              <a:t>氣瓶櫃區域介紹（</a:t>
            </a:r>
            <a:r>
              <a:rPr lang="en-US" altLang="zh-TW" dirty="0" smtClean="0"/>
              <a:t>5</a:t>
            </a:r>
            <a:r>
              <a:rPr lang="zh-TW" altLang="en-US" dirty="0" smtClean="0"/>
              <a:t>大區域）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5970" y="1096268"/>
            <a:ext cx="28800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504" y="1096268"/>
            <a:ext cx="28800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6793" y="4087428"/>
            <a:ext cx="28800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文字方塊 7"/>
          <p:cNvSpPr txBox="1"/>
          <p:nvPr/>
        </p:nvSpPr>
        <p:spPr>
          <a:xfrm>
            <a:off x="2279651" y="3328167"/>
            <a:ext cx="18002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b="1" dirty="0">
                <a:latin typeface="+mj-lt"/>
                <a:ea typeface="+mn-ea"/>
              </a:rPr>
              <a:t>Old Gas Room</a:t>
            </a:r>
            <a:endParaRPr lang="zh-TW" altLang="en-US" b="1" dirty="0">
              <a:latin typeface="+mj-lt"/>
              <a:ea typeface="+mn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159375" y="3328167"/>
            <a:ext cx="194468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b="1" dirty="0">
                <a:latin typeface="+mj-lt"/>
                <a:ea typeface="+mn-ea"/>
              </a:rPr>
              <a:t>New Gas Room</a:t>
            </a:r>
            <a:endParaRPr lang="zh-TW" altLang="en-US" b="1" dirty="0">
              <a:latin typeface="+mj-lt"/>
              <a:ea typeface="+mn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317876" y="6299113"/>
            <a:ext cx="152241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b="1" dirty="0">
                <a:latin typeface="+mj-lt"/>
                <a:ea typeface="+mn-ea"/>
              </a:rPr>
              <a:t>SiH4 Room</a:t>
            </a:r>
            <a:endParaRPr lang="zh-TW" altLang="en-US" b="1" dirty="0">
              <a:latin typeface="+mj-lt"/>
              <a:ea typeface="+mn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391400" y="6246724"/>
            <a:ext cx="162718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b="1" dirty="0">
                <a:latin typeface="+mj-lt"/>
                <a:ea typeface="+mn-ea"/>
              </a:rPr>
              <a:t>Fab 2F WF6</a:t>
            </a:r>
            <a:endParaRPr lang="zh-TW" altLang="en-US" b="1" dirty="0">
              <a:latin typeface="+mj-lt"/>
              <a:ea typeface="+mn-ea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018464" y="3342456"/>
            <a:ext cx="260032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b="1" dirty="0" smtClean="0"/>
              <a:t>Sub-fab G Tunnel</a:t>
            </a:r>
            <a:endParaRPr lang="zh-TW" altLang="en-US" b="1" dirty="0">
              <a:latin typeface="+mj-lt"/>
              <a:ea typeface="+mn-ea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436" y="1089000"/>
            <a:ext cx="28800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323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696000" y="283462"/>
            <a:ext cx="10799999" cy="525401"/>
          </a:xfrm>
          <a:prstGeom prst="rect">
            <a:avLst/>
          </a:prstGeom>
          <a:extLst/>
        </p:spPr>
        <p:txBody>
          <a:bodyPr/>
          <a:lstStyle/>
          <a:p>
            <a:pPr algn="ctr" eaLnBrk="0" hangingPunct="0"/>
            <a:r>
              <a:rPr lang="en-US" altLang="zh-TW" sz="2800" b="1" dirty="0">
                <a:solidFill>
                  <a:srgbClr val="D00600"/>
                </a:solidFill>
                <a:ea typeface="微軟正黑體" panose="020B0604030504040204" pitchFamily="34" charset="-120"/>
                <a:cs typeface="+mj-cs"/>
              </a:rPr>
              <a:t>FAB</a:t>
            </a:r>
            <a:r>
              <a:rPr lang="zh-TW" altLang="en-US" sz="2800" b="1" dirty="0">
                <a:solidFill>
                  <a:srgbClr val="D00600"/>
                </a:solidFill>
                <a:ea typeface="微軟正黑體" panose="020B0604030504040204" pitchFamily="34" charset="-120"/>
                <a:cs typeface="+mj-cs"/>
              </a:rPr>
              <a:t> </a:t>
            </a:r>
            <a:r>
              <a:rPr lang="en-US" altLang="zh-TW" sz="2800" b="1" dirty="0">
                <a:solidFill>
                  <a:srgbClr val="D00600"/>
                </a:solidFill>
                <a:ea typeface="微軟正黑體" panose="020B0604030504040204" pitchFamily="34" charset="-120"/>
                <a:cs typeface="+mj-cs"/>
              </a:rPr>
              <a:t>2F</a:t>
            </a:r>
            <a:r>
              <a:rPr lang="zh-TW" altLang="en-US" sz="2800" b="1" dirty="0">
                <a:solidFill>
                  <a:srgbClr val="D00600"/>
                </a:solidFill>
                <a:ea typeface="微軟正黑體" panose="020B0604030504040204" pitchFamily="34" charset="-120"/>
                <a:cs typeface="+mj-cs"/>
              </a:rPr>
              <a:t>氣瓶櫃位置</a:t>
            </a:r>
          </a:p>
        </p:txBody>
      </p:sp>
      <p:sp>
        <p:nvSpPr>
          <p:cNvPr id="13315" name="Line 12"/>
          <p:cNvSpPr>
            <a:spLocks noChangeShapeType="1"/>
          </p:cNvSpPr>
          <p:nvPr/>
        </p:nvSpPr>
        <p:spPr bwMode="auto">
          <a:xfrm>
            <a:off x="3481389" y="2184400"/>
            <a:ext cx="6015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16" name="Line 13"/>
          <p:cNvSpPr>
            <a:spLocks noChangeShapeType="1"/>
          </p:cNvSpPr>
          <p:nvPr/>
        </p:nvSpPr>
        <p:spPr bwMode="auto">
          <a:xfrm flipH="1">
            <a:off x="7178676" y="2574925"/>
            <a:ext cx="61913" cy="1333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17" name="Rectangle 14"/>
          <p:cNvSpPr>
            <a:spLocks noChangeArrowheads="1"/>
          </p:cNvSpPr>
          <p:nvPr/>
        </p:nvSpPr>
        <p:spPr bwMode="auto">
          <a:xfrm>
            <a:off x="7877175" y="4221164"/>
            <a:ext cx="877888" cy="15128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318" name="Rectangle 15"/>
          <p:cNvSpPr>
            <a:spLocks noChangeArrowheads="1"/>
          </p:cNvSpPr>
          <p:nvPr/>
        </p:nvSpPr>
        <p:spPr bwMode="auto">
          <a:xfrm>
            <a:off x="6959601" y="2492375"/>
            <a:ext cx="563563" cy="1473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319" name="Rectangle 16"/>
          <p:cNvSpPr>
            <a:spLocks noChangeArrowheads="1"/>
          </p:cNvSpPr>
          <p:nvPr/>
        </p:nvSpPr>
        <p:spPr bwMode="auto">
          <a:xfrm>
            <a:off x="6240463" y="4221164"/>
            <a:ext cx="1358900" cy="15128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320" name="Rectangle 17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159375" y="2565400"/>
            <a:ext cx="1512888" cy="132873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321" name="Rectangle 18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95776" y="4221164"/>
            <a:ext cx="1484313" cy="1489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322" name="Rectangle 19"/>
          <p:cNvSpPr>
            <a:spLocks noChangeArrowheads="1"/>
          </p:cNvSpPr>
          <p:nvPr/>
        </p:nvSpPr>
        <p:spPr bwMode="auto">
          <a:xfrm>
            <a:off x="4297363" y="2492375"/>
            <a:ext cx="563562" cy="14747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323" name="Rectangle 20"/>
          <p:cNvSpPr>
            <a:spLocks noChangeArrowheads="1"/>
          </p:cNvSpPr>
          <p:nvPr/>
        </p:nvSpPr>
        <p:spPr bwMode="auto">
          <a:xfrm>
            <a:off x="3355976" y="2492375"/>
            <a:ext cx="669925" cy="14938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324" name="Rectangle 21"/>
          <p:cNvSpPr>
            <a:spLocks noChangeArrowheads="1"/>
          </p:cNvSpPr>
          <p:nvPr/>
        </p:nvSpPr>
        <p:spPr bwMode="auto">
          <a:xfrm>
            <a:off x="3359151" y="4221164"/>
            <a:ext cx="669925" cy="14938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325" name="Rectangle 22"/>
          <p:cNvSpPr>
            <a:spLocks noChangeArrowheads="1"/>
          </p:cNvSpPr>
          <p:nvPr/>
        </p:nvSpPr>
        <p:spPr bwMode="auto">
          <a:xfrm>
            <a:off x="2135189" y="1484313"/>
            <a:ext cx="719137" cy="19796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solidFill>
                <a:srgbClr val="A8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326" name="Rectangle 23"/>
          <p:cNvSpPr>
            <a:spLocks noChangeArrowheads="1"/>
          </p:cNvSpPr>
          <p:nvPr/>
        </p:nvSpPr>
        <p:spPr bwMode="auto">
          <a:xfrm>
            <a:off x="3384550" y="1474789"/>
            <a:ext cx="795338" cy="7064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4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327" name="Rectangle 24"/>
          <p:cNvSpPr>
            <a:spLocks noChangeArrowheads="1"/>
          </p:cNvSpPr>
          <p:nvPr/>
        </p:nvSpPr>
        <p:spPr bwMode="auto">
          <a:xfrm>
            <a:off x="4181475" y="1474789"/>
            <a:ext cx="795338" cy="7064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latin typeface="Arial" panose="020B0604020202020204" pitchFamily="34" charset="0"/>
                <a:ea typeface="新細明體" panose="02020500000000000000" pitchFamily="18" charset="-120"/>
              </a:rPr>
              <a:t>BUFFER</a:t>
            </a:r>
          </a:p>
        </p:txBody>
      </p:sp>
      <p:sp>
        <p:nvSpPr>
          <p:cNvPr id="13328" name="Rectangle 25"/>
          <p:cNvSpPr>
            <a:spLocks noChangeArrowheads="1"/>
          </p:cNvSpPr>
          <p:nvPr/>
        </p:nvSpPr>
        <p:spPr bwMode="auto">
          <a:xfrm>
            <a:off x="4986339" y="1474789"/>
            <a:ext cx="795337" cy="7064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400">
                <a:latin typeface="Arial" panose="020B0604020202020204" pitchFamily="34" charset="0"/>
                <a:ea typeface="新細明體" panose="02020500000000000000" pitchFamily="18" charset="-120"/>
              </a:rPr>
              <a:t>物料間</a:t>
            </a:r>
          </a:p>
        </p:txBody>
      </p:sp>
      <p:sp>
        <p:nvSpPr>
          <p:cNvPr id="13329" name="Rectangle 26"/>
          <p:cNvSpPr>
            <a:spLocks noChangeArrowheads="1"/>
          </p:cNvSpPr>
          <p:nvPr/>
        </p:nvSpPr>
        <p:spPr bwMode="auto">
          <a:xfrm>
            <a:off x="5799139" y="1474789"/>
            <a:ext cx="796925" cy="7064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400">
                <a:latin typeface="Arial" panose="020B0604020202020204" pitchFamily="34" charset="0"/>
                <a:ea typeface="新細明體" panose="02020500000000000000" pitchFamily="18" charset="-120"/>
              </a:rPr>
              <a:t>洗管間</a:t>
            </a:r>
          </a:p>
        </p:txBody>
      </p:sp>
      <p:sp>
        <p:nvSpPr>
          <p:cNvPr id="13330" name="Rectangle 27"/>
          <p:cNvSpPr>
            <a:spLocks noChangeArrowheads="1"/>
          </p:cNvSpPr>
          <p:nvPr/>
        </p:nvSpPr>
        <p:spPr bwMode="auto">
          <a:xfrm>
            <a:off x="6927851" y="1630364"/>
            <a:ext cx="563563" cy="5540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4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331" name="Rectangle 28"/>
          <p:cNvSpPr>
            <a:spLocks noChangeArrowheads="1"/>
          </p:cNvSpPr>
          <p:nvPr/>
        </p:nvSpPr>
        <p:spPr bwMode="auto">
          <a:xfrm>
            <a:off x="7929564" y="2492375"/>
            <a:ext cx="815975" cy="1473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332" name="Rectangle 31"/>
          <p:cNvSpPr>
            <a:spLocks noChangeArrowheads="1"/>
          </p:cNvSpPr>
          <p:nvPr/>
        </p:nvSpPr>
        <p:spPr bwMode="auto">
          <a:xfrm>
            <a:off x="8996364" y="2492376"/>
            <a:ext cx="314325" cy="3241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333" name="Rectangle 33"/>
          <p:cNvSpPr>
            <a:spLocks noChangeArrowheads="1"/>
          </p:cNvSpPr>
          <p:nvPr/>
        </p:nvSpPr>
        <p:spPr bwMode="auto">
          <a:xfrm>
            <a:off x="2981325" y="3963988"/>
            <a:ext cx="6015038" cy="2778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latin typeface="Arial" panose="020B0604020202020204" pitchFamily="34" charset="0"/>
                <a:ea typeface="新細明體" panose="02020500000000000000" pitchFamily="18" charset="-120"/>
              </a:rPr>
              <a:t>中               央               走              道</a:t>
            </a:r>
          </a:p>
        </p:txBody>
      </p:sp>
      <p:sp>
        <p:nvSpPr>
          <p:cNvPr id="13334" name="Rectangle 34"/>
          <p:cNvSpPr>
            <a:spLocks noChangeArrowheads="1"/>
          </p:cNvSpPr>
          <p:nvPr/>
        </p:nvSpPr>
        <p:spPr bwMode="auto">
          <a:xfrm>
            <a:off x="3355975" y="2241551"/>
            <a:ext cx="6140450" cy="2778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latin typeface="Arial" panose="020B0604020202020204" pitchFamily="34" charset="0"/>
                <a:ea typeface="新細明體" panose="02020500000000000000" pitchFamily="18" charset="-120"/>
              </a:rPr>
              <a:t>三                  米                  走                  道</a:t>
            </a:r>
          </a:p>
        </p:txBody>
      </p:sp>
      <p:sp>
        <p:nvSpPr>
          <p:cNvPr id="13335" name="Rectangle 35"/>
          <p:cNvSpPr>
            <a:spLocks noChangeArrowheads="1"/>
          </p:cNvSpPr>
          <p:nvPr/>
        </p:nvSpPr>
        <p:spPr bwMode="auto">
          <a:xfrm>
            <a:off x="2636838" y="4230689"/>
            <a:ext cx="438150" cy="15128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336" name="Rectangle 36"/>
          <p:cNvSpPr>
            <a:spLocks noChangeArrowheads="1"/>
          </p:cNvSpPr>
          <p:nvPr/>
        </p:nvSpPr>
        <p:spPr bwMode="auto">
          <a:xfrm>
            <a:off x="5591175" y="3284539"/>
            <a:ext cx="1081088" cy="3889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337" name="Rectangle 37"/>
          <p:cNvSpPr>
            <a:spLocks noChangeArrowheads="1"/>
          </p:cNvSpPr>
          <p:nvPr/>
        </p:nvSpPr>
        <p:spPr bwMode="auto">
          <a:xfrm>
            <a:off x="2640013" y="5715000"/>
            <a:ext cx="7016750" cy="285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latin typeface="Arial" panose="020B0604020202020204" pitchFamily="34" charset="0"/>
                <a:ea typeface="新細明體" panose="02020500000000000000" pitchFamily="18" charset="-120"/>
              </a:rPr>
              <a:t>維              修             走               道</a:t>
            </a:r>
          </a:p>
        </p:txBody>
      </p:sp>
      <p:sp>
        <p:nvSpPr>
          <p:cNvPr id="13338" name="Line 41"/>
          <p:cNvSpPr>
            <a:spLocks noChangeShapeType="1"/>
          </p:cNvSpPr>
          <p:nvPr/>
        </p:nvSpPr>
        <p:spPr bwMode="auto">
          <a:xfrm>
            <a:off x="2351088" y="1196975"/>
            <a:ext cx="7345362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TW" altLang="en-US"/>
          </a:p>
        </p:txBody>
      </p:sp>
      <p:sp>
        <p:nvSpPr>
          <p:cNvPr id="13339" name="Line 42"/>
          <p:cNvSpPr>
            <a:spLocks noChangeShapeType="1"/>
          </p:cNvSpPr>
          <p:nvPr/>
        </p:nvSpPr>
        <p:spPr bwMode="auto">
          <a:xfrm>
            <a:off x="2208214" y="6092825"/>
            <a:ext cx="75596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TW" altLang="en-US"/>
          </a:p>
        </p:txBody>
      </p:sp>
      <p:sp>
        <p:nvSpPr>
          <p:cNvPr id="13340" name="Line 43"/>
          <p:cNvSpPr>
            <a:spLocks noChangeShapeType="1"/>
          </p:cNvSpPr>
          <p:nvPr/>
        </p:nvSpPr>
        <p:spPr bwMode="auto">
          <a:xfrm>
            <a:off x="2135188" y="1196975"/>
            <a:ext cx="2159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TW" altLang="en-US"/>
          </a:p>
        </p:txBody>
      </p:sp>
      <p:sp>
        <p:nvSpPr>
          <p:cNvPr id="13341" name="Line 44"/>
          <p:cNvSpPr>
            <a:spLocks noChangeShapeType="1"/>
          </p:cNvSpPr>
          <p:nvPr/>
        </p:nvSpPr>
        <p:spPr bwMode="auto">
          <a:xfrm flipH="1">
            <a:off x="9409113" y="1196975"/>
            <a:ext cx="1444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TW" altLang="en-US"/>
          </a:p>
        </p:txBody>
      </p:sp>
      <p:sp>
        <p:nvSpPr>
          <p:cNvPr id="13342" name="Rectangle 49"/>
          <p:cNvSpPr>
            <a:spLocks noChangeArrowheads="1"/>
          </p:cNvSpPr>
          <p:nvPr/>
        </p:nvSpPr>
        <p:spPr bwMode="auto">
          <a:xfrm>
            <a:off x="5591175" y="2955114"/>
            <a:ext cx="1081088" cy="371513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343" name="Line 52"/>
          <p:cNvSpPr>
            <a:spLocks noChangeShapeType="1"/>
          </p:cNvSpPr>
          <p:nvPr/>
        </p:nvSpPr>
        <p:spPr bwMode="auto">
          <a:xfrm>
            <a:off x="5591175" y="3284538"/>
            <a:ext cx="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TW" altLang="en-US"/>
          </a:p>
        </p:txBody>
      </p:sp>
      <p:sp>
        <p:nvSpPr>
          <p:cNvPr id="13344" name="Line 54"/>
          <p:cNvSpPr>
            <a:spLocks noChangeShapeType="1"/>
          </p:cNvSpPr>
          <p:nvPr/>
        </p:nvSpPr>
        <p:spPr bwMode="auto">
          <a:xfrm>
            <a:off x="6672263" y="2997200"/>
            <a:ext cx="0" cy="2873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TW" altLang="en-US"/>
          </a:p>
        </p:txBody>
      </p:sp>
      <p:sp>
        <p:nvSpPr>
          <p:cNvPr id="13345" name="Line 55"/>
          <p:cNvSpPr>
            <a:spLocks noChangeShapeType="1"/>
          </p:cNvSpPr>
          <p:nvPr/>
        </p:nvSpPr>
        <p:spPr bwMode="auto">
          <a:xfrm>
            <a:off x="6672263" y="2997200"/>
            <a:ext cx="0" cy="2873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TW" altLang="en-US"/>
          </a:p>
        </p:txBody>
      </p:sp>
      <p:sp>
        <p:nvSpPr>
          <p:cNvPr id="13346" name="Line 57"/>
          <p:cNvSpPr>
            <a:spLocks noChangeShapeType="1"/>
          </p:cNvSpPr>
          <p:nvPr/>
        </p:nvSpPr>
        <p:spPr bwMode="auto">
          <a:xfrm>
            <a:off x="6672263" y="2420938"/>
            <a:ext cx="0" cy="144145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TW" altLang="en-US"/>
          </a:p>
        </p:txBody>
      </p:sp>
      <p:sp>
        <p:nvSpPr>
          <p:cNvPr id="13347" name="Freeform 60"/>
          <p:cNvSpPr>
            <a:spLocks/>
          </p:cNvSpPr>
          <p:nvPr/>
        </p:nvSpPr>
        <p:spPr bwMode="auto">
          <a:xfrm>
            <a:off x="6673850" y="2595564"/>
            <a:ext cx="1588" cy="371513"/>
          </a:xfrm>
          <a:custGeom>
            <a:avLst/>
            <a:gdLst>
              <a:gd name="T0" fmla="*/ 2147483646 w 1"/>
              <a:gd name="T1" fmla="*/ 0 h 253"/>
              <a:gd name="T2" fmla="*/ 0 w 1"/>
              <a:gd name="T3" fmla="*/ 2147483646 h 253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253">
                <a:moveTo>
                  <a:pt x="1" y="0"/>
                </a:moveTo>
                <a:lnTo>
                  <a:pt x="0" y="253"/>
                </a:lnTo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TW" altLang="en-US"/>
          </a:p>
        </p:txBody>
      </p:sp>
      <p:sp>
        <p:nvSpPr>
          <p:cNvPr id="13348" name="Line 61"/>
          <p:cNvSpPr>
            <a:spLocks noChangeShapeType="1"/>
          </p:cNvSpPr>
          <p:nvPr/>
        </p:nvSpPr>
        <p:spPr bwMode="auto">
          <a:xfrm flipV="1">
            <a:off x="6672263" y="3284538"/>
            <a:ext cx="0" cy="57626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TW" altLang="en-US"/>
          </a:p>
        </p:txBody>
      </p:sp>
      <p:sp>
        <p:nvSpPr>
          <p:cNvPr id="13349" name="Line 64"/>
          <p:cNvSpPr>
            <a:spLocks noChangeShapeType="1"/>
          </p:cNvSpPr>
          <p:nvPr/>
        </p:nvSpPr>
        <p:spPr bwMode="auto">
          <a:xfrm>
            <a:off x="4727575" y="5734050"/>
            <a:ext cx="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TW" altLang="en-US"/>
          </a:p>
        </p:txBody>
      </p:sp>
      <p:sp>
        <p:nvSpPr>
          <p:cNvPr id="13350" name="Line 88"/>
          <p:cNvSpPr>
            <a:spLocks noChangeShapeType="1"/>
          </p:cNvSpPr>
          <p:nvPr/>
        </p:nvSpPr>
        <p:spPr bwMode="auto">
          <a:xfrm>
            <a:off x="5159376" y="5734050"/>
            <a:ext cx="288925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TW" altLang="en-US"/>
          </a:p>
        </p:txBody>
      </p:sp>
      <p:sp>
        <p:nvSpPr>
          <p:cNvPr id="13351" name="Line 107"/>
          <p:cNvSpPr>
            <a:spLocks noChangeShapeType="1"/>
          </p:cNvSpPr>
          <p:nvPr/>
        </p:nvSpPr>
        <p:spPr bwMode="auto">
          <a:xfrm flipV="1">
            <a:off x="5591175" y="3284538"/>
            <a:ext cx="0" cy="4318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TW" altLang="en-US"/>
          </a:p>
        </p:txBody>
      </p:sp>
      <p:sp>
        <p:nvSpPr>
          <p:cNvPr id="13352" name="Rectangle 110"/>
          <p:cNvSpPr>
            <a:spLocks noChangeArrowheads="1"/>
          </p:cNvSpPr>
          <p:nvPr/>
        </p:nvSpPr>
        <p:spPr bwMode="auto">
          <a:xfrm>
            <a:off x="7464426" y="1465264"/>
            <a:ext cx="792163" cy="720725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TW" altLang="en-US" sz="1400">
                <a:latin typeface="新細明體" panose="02020500000000000000" pitchFamily="18" charset="-120"/>
              </a:rPr>
              <a:t>酸洗間</a:t>
            </a:r>
          </a:p>
        </p:txBody>
      </p:sp>
      <p:sp>
        <p:nvSpPr>
          <p:cNvPr id="13353" name="Rectangle 111"/>
          <p:cNvSpPr>
            <a:spLocks noChangeArrowheads="1"/>
          </p:cNvSpPr>
          <p:nvPr/>
        </p:nvSpPr>
        <p:spPr bwMode="auto">
          <a:xfrm>
            <a:off x="8183564" y="1465264"/>
            <a:ext cx="720725" cy="720725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TW" altLang="en-US" sz="1400">
                <a:latin typeface="新細明體" panose="02020500000000000000" pitchFamily="18" charset="-120"/>
              </a:rPr>
              <a:t>酸洗間</a:t>
            </a:r>
          </a:p>
        </p:txBody>
      </p:sp>
      <p:sp>
        <p:nvSpPr>
          <p:cNvPr id="13354" name="Rectangle 115"/>
          <p:cNvSpPr>
            <a:spLocks noChangeArrowheads="1"/>
          </p:cNvSpPr>
          <p:nvPr/>
        </p:nvSpPr>
        <p:spPr bwMode="auto">
          <a:xfrm>
            <a:off x="8904288" y="1465264"/>
            <a:ext cx="647700" cy="720725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TW" altLang="en-US" sz="1400">
                <a:latin typeface="新細明體" panose="02020500000000000000" pitchFamily="18" charset="-120"/>
              </a:rPr>
              <a:t>工具間</a:t>
            </a:r>
          </a:p>
        </p:txBody>
      </p:sp>
      <p:sp>
        <p:nvSpPr>
          <p:cNvPr id="13355" name="Text Box 118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8904289" y="4829176"/>
            <a:ext cx="5048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TW" sz="1800">
                <a:latin typeface="Arial Unicode MS" pitchFamily="34" charset="-120"/>
              </a:rPr>
              <a:t>G</a:t>
            </a:r>
          </a:p>
        </p:txBody>
      </p:sp>
      <p:sp>
        <p:nvSpPr>
          <p:cNvPr id="13356" name="Text Box 119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8904289" y="3062289"/>
            <a:ext cx="5048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TW" sz="1800">
                <a:latin typeface="Arial Unicode MS" pitchFamily="34" charset="-120"/>
              </a:rPr>
              <a:t>U</a:t>
            </a:r>
          </a:p>
        </p:txBody>
      </p:sp>
      <p:sp>
        <p:nvSpPr>
          <p:cNvPr id="13357" name="Freeform 122"/>
          <p:cNvSpPr>
            <a:spLocks/>
          </p:cNvSpPr>
          <p:nvPr/>
        </p:nvSpPr>
        <p:spPr bwMode="auto">
          <a:xfrm>
            <a:off x="2628901" y="3959225"/>
            <a:ext cx="6119813" cy="371513"/>
          </a:xfrm>
          <a:custGeom>
            <a:avLst/>
            <a:gdLst>
              <a:gd name="T0" fmla="*/ 2147483646 w 3855"/>
              <a:gd name="T1" fmla="*/ 0 h 181"/>
              <a:gd name="T2" fmla="*/ 0 w 3855"/>
              <a:gd name="T3" fmla="*/ 2147483646 h 181"/>
              <a:gd name="T4" fmla="*/ 0 w 3855"/>
              <a:gd name="T5" fmla="*/ 2147483646 h 181"/>
              <a:gd name="T6" fmla="*/ 2147483646 w 3855"/>
              <a:gd name="T7" fmla="*/ 2147483646 h 18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855" h="181">
                <a:moveTo>
                  <a:pt x="3854" y="0"/>
                </a:moveTo>
                <a:lnTo>
                  <a:pt x="0" y="2"/>
                </a:lnTo>
                <a:lnTo>
                  <a:pt x="0" y="170"/>
                </a:lnTo>
                <a:lnTo>
                  <a:pt x="3855" y="181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TW" altLang="en-US"/>
          </a:p>
        </p:txBody>
      </p:sp>
      <p:sp>
        <p:nvSpPr>
          <p:cNvPr id="13358" name="Freeform 125"/>
          <p:cNvSpPr>
            <a:spLocks/>
          </p:cNvSpPr>
          <p:nvPr/>
        </p:nvSpPr>
        <p:spPr bwMode="auto">
          <a:xfrm>
            <a:off x="8748714" y="2519364"/>
            <a:ext cx="555625" cy="371513"/>
          </a:xfrm>
          <a:custGeom>
            <a:avLst/>
            <a:gdLst>
              <a:gd name="T0" fmla="*/ 0 w 350"/>
              <a:gd name="T1" fmla="*/ 2147483646 h 2010"/>
              <a:gd name="T2" fmla="*/ 2147483646 w 350"/>
              <a:gd name="T3" fmla="*/ 2147483646 h 2010"/>
              <a:gd name="T4" fmla="*/ 2147483646 w 350"/>
              <a:gd name="T5" fmla="*/ 0 h 2010"/>
              <a:gd name="T6" fmla="*/ 2147483646 w 350"/>
              <a:gd name="T7" fmla="*/ 2147483646 h 2010"/>
              <a:gd name="T8" fmla="*/ 2147483646 w 350"/>
              <a:gd name="T9" fmla="*/ 2147483646 h 2010"/>
              <a:gd name="T10" fmla="*/ 2147483646 w 350"/>
              <a:gd name="T11" fmla="*/ 2147483646 h 2010"/>
              <a:gd name="T12" fmla="*/ 2147483646 w 350"/>
              <a:gd name="T13" fmla="*/ 2147483646 h 2010"/>
              <a:gd name="T14" fmla="*/ 2147483646 w 350"/>
              <a:gd name="T15" fmla="*/ 2147483646 h 20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50" h="2010">
                <a:moveTo>
                  <a:pt x="0" y="906"/>
                </a:moveTo>
                <a:lnTo>
                  <a:pt x="152" y="905"/>
                </a:lnTo>
                <a:lnTo>
                  <a:pt x="152" y="0"/>
                </a:lnTo>
                <a:lnTo>
                  <a:pt x="349" y="1"/>
                </a:lnTo>
                <a:lnTo>
                  <a:pt x="350" y="2010"/>
                </a:lnTo>
                <a:lnTo>
                  <a:pt x="155" y="2010"/>
                </a:lnTo>
                <a:lnTo>
                  <a:pt x="158" y="1088"/>
                </a:lnTo>
                <a:lnTo>
                  <a:pt x="5" y="1088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TW" altLang="en-US"/>
          </a:p>
        </p:txBody>
      </p:sp>
      <p:sp>
        <p:nvSpPr>
          <p:cNvPr id="13359" name="Rectangle 128"/>
          <p:cNvSpPr>
            <a:spLocks noChangeArrowheads="1"/>
          </p:cNvSpPr>
          <p:nvPr/>
        </p:nvSpPr>
        <p:spPr bwMode="auto">
          <a:xfrm>
            <a:off x="6672263" y="4960919"/>
            <a:ext cx="431800" cy="371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360" name="Freeform 131"/>
          <p:cNvSpPr>
            <a:spLocks/>
          </p:cNvSpPr>
          <p:nvPr/>
        </p:nvSpPr>
        <p:spPr bwMode="auto">
          <a:xfrm>
            <a:off x="6675439" y="4552951"/>
            <a:ext cx="428625" cy="371513"/>
          </a:xfrm>
          <a:custGeom>
            <a:avLst/>
            <a:gdLst>
              <a:gd name="T0" fmla="*/ 0 w 270"/>
              <a:gd name="T1" fmla="*/ 2147483646 h 731"/>
              <a:gd name="T2" fmla="*/ 2147483646 w 270"/>
              <a:gd name="T3" fmla="*/ 0 h 731"/>
              <a:gd name="T4" fmla="*/ 2147483646 w 270"/>
              <a:gd name="T5" fmla="*/ 0 h 731"/>
              <a:gd name="T6" fmla="*/ 2147483646 w 270"/>
              <a:gd name="T7" fmla="*/ 2147483646 h 7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0" h="731">
                <a:moveTo>
                  <a:pt x="0" y="731"/>
                </a:moveTo>
                <a:lnTo>
                  <a:pt x="3" y="0"/>
                </a:lnTo>
                <a:lnTo>
                  <a:pt x="267" y="0"/>
                </a:lnTo>
                <a:lnTo>
                  <a:pt x="270" y="729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TW" altLang="en-US"/>
          </a:p>
        </p:txBody>
      </p:sp>
      <p:sp>
        <p:nvSpPr>
          <p:cNvPr id="13361" name="Freeform 133"/>
          <p:cNvSpPr>
            <a:spLocks/>
          </p:cNvSpPr>
          <p:nvPr/>
        </p:nvSpPr>
        <p:spPr bwMode="auto">
          <a:xfrm>
            <a:off x="6234113" y="4238625"/>
            <a:ext cx="4762" cy="371513"/>
          </a:xfrm>
          <a:custGeom>
            <a:avLst/>
            <a:gdLst>
              <a:gd name="T0" fmla="*/ 0 w 3"/>
              <a:gd name="T1" fmla="*/ 2147483646 h 924"/>
              <a:gd name="T2" fmla="*/ 2147483646 w 3"/>
              <a:gd name="T3" fmla="*/ 0 h 92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3" h="924">
                <a:moveTo>
                  <a:pt x="0" y="924"/>
                </a:moveTo>
                <a:lnTo>
                  <a:pt x="3" y="0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TW" altLang="en-US"/>
          </a:p>
        </p:txBody>
      </p:sp>
      <p:sp>
        <p:nvSpPr>
          <p:cNvPr id="13362" name="Freeform 135"/>
          <p:cNvSpPr>
            <a:spLocks/>
          </p:cNvSpPr>
          <p:nvPr/>
        </p:nvSpPr>
        <p:spPr bwMode="auto">
          <a:xfrm>
            <a:off x="7605714" y="4243388"/>
            <a:ext cx="3175" cy="371513"/>
          </a:xfrm>
          <a:custGeom>
            <a:avLst/>
            <a:gdLst>
              <a:gd name="T0" fmla="*/ 0 w 2"/>
              <a:gd name="T1" fmla="*/ 2147483646 h 924"/>
              <a:gd name="T2" fmla="*/ 2147483646 w 2"/>
              <a:gd name="T3" fmla="*/ 0 h 92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" h="924">
                <a:moveTo>
                  <a:pt x="0" y="924"/>
                </a:moveTo>
                <a:lnTo>
                  <a:pt x="2" y="0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TW" altLang="en-US"/>
          </a:p>
        </p:txBody>
      </p:sp>
      <p:sp>
        <p:nvSpPr>
          <p:cNvPr id="13363" name="Rectangle 136"/>
          <p:cNvSpPr>
            <a:spLocks noChangeArrowheads="1"/>
          </p:cNvSpPr>
          <p:nvPr/>
        </p:nvSpPr>
        <p:spPr bwMode="auto">
          <a:xfrm>
            <a:off x="4511675" y="5012513"/>
            <a:ext cx="287338" cy="371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364" name="Rectangle 138"/>
          <p:cNvSpPr>
            <a:spLocks noChangeArrowheads="1"/>
          </p:cNvSpPr>
          <p:nvPr/>
        </p:nvSpPr>
        <p:spPr bwMode="auto">
          <a:xfrm>
            <a:off x="5160964" y="4988701"/>
            <a:ext cx="287337" cy="371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365" name="Freeform 139"/>
          <p:cNvSpPr>
            <a:spLocks/>
          </p:cNvSpPr>
          <p:nvPr/>
        </p:nvSpPr>
        <p:spPr bwMode="auto">
          <a:xfrm>
            <a:off x="4511676" y="4654550"/>
            <a:ext cx="288925" cy="371513"/>
          </a:xfrm>
          <a:custGeom>
            <a:avLst/>
            <a:gdLst>
              <a:gd name="T0" fmla="*/ 0 w 182"/>
              <a:gd name="T1" fmla="*/ 2147483646 h 668"/>
              <a:gd name="T2" fmla="*/ 0 w 182"/>
              <a:gd name="T3" fmla="*/ 0 h 668"/>
              <a:gd name="T4" fmla="*/ 2147483646 w 182"/>
              <a:gd name="T5" fmla="*/ 0 h 668"/>
              <a:gd name="T6" fmla="*/ 2147483646 w 182"/>
              <a:gd name="T7" fmla="*/ 2147483646 h 66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2" h="668">
                <a:moveTo>
                  <a:pt x="0" y="668"/>
                </a:moveTo>
                <a:lnTo>
                  <a:pt x="0" y="0"/>
                </a:lnTo>
                <a:lnTo>
                  <a:pt x="182" y="0"/>
                </a:lnTo>
                <a:lnTo>
                  <a:pt x="182" y="668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TW" altLang="en-US"/>
          </a:p>
        </p:txBody>
      </p:sp>
      <p:sp>
        <p:nvSpPr>
          <p:cNvPr id="13366" name="Freeform 140"/>
          <p:cNvSpPr>
            <a:spLocks/>
          </p:cNvSpPr>
          <p:nvPr/>
        </p:nvSpPr>
        <p:spPr bwMode="auto">
          <a:xfrm>
            <a:off x="5156201" y="4640263"/>
            <a:ext cx="288925" cy="371513"/>
          </a:xfrm>
          <a:custGeom>
            <a:avLst/>
            <a:gdLst>
              <a:gd name="T0" fmla="*/ 0 w 182"/>
              <a:gd name="T1" fmla="*/ 2147483646 h 679"/>
              <a:gd name="T2" fmla="*/ 0 w 182"/>
              <a:gd name="T3" fmla="*/ 0 h 679"/>
              <a:gd name="T4" fmla="*/ 2147483646 w 182"/>
              <a:gd name="T5" fmla="*/ 0 h 679"/>
              <a:gd name="T6" fmla="*/ 2147483646 w 182"/>
              <a:gd name="T7" fmla="*/ 2147483646 h 679"/>
              <a:gd name="T8" fmla="*/ 2147483646 w 182"/>
              <a:gd name="T9" fmla="*/ 2147483646 h 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2" h="679">
                <a:moveTo>
                  <a:pt x="0" y="679"/>
                </a:moveTo>
                <a:lnTo>
                  <a:pt x="0" y="0"/>
                </a:lnTo>
                <a:lnTo>
                  <a:pt x="182" y="0"/>
                </a:lnTo>
                <a:lnTo>
                  <a:pt x="180" y="677"/>
                </a:lnTo>
                <a:lnTo>
                  <a:pt x="178" y="677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TW" altLang="en-US"/>
          </a:p>
        </p:txBody>
      </p:sp>
      <p:sp>
        <p:nvSpPr>
          <p:cNvPr id="13367" name="Text Box 143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2279650" y="2205039"/>
            <a:ext cx="50323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TW" sz="1800">
                <a:latin typeface="Arial Unicode MS" pitchFamily="34" charset="-120"/>
              </a:rPr>
              <a:t>K</a:t>
            </a:r>
          </a:p>
        </p:txBody>
      </p:sp>
      <p:sp>
        <p:nvSpPr>
          <p:cNvPr id="13368" name="Text Box 144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3575051" y="3068639"/>
            <a:ext cx="2538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TW" sz="1800">
                <a:latin typeface="Arial Unicode MS" pitchFamily="34" charset="-120"/>
              </a:rPr>
              <a:t>I</a:t>
            </a:r>
          </a:p>
        </p:txBody>
      </p:sp>
      <p:sp>
        <p:nvSpPr>
          <p:cNvPr id="13369" name="Text Box 145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4284664" y="3068638"/>
            <a:ext cx="574675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TW" altLang="en-US" sz="1800">
                <a:latin typeface="Arial Unicode MS" pitchFamily="34" charset="-120"/>
              </a:rPr>
              <a:t>小</a:t>
            </a:r>
            <a:r>
              <a:rPr lang="en-US" altLang="zh-TW" sz="1800">
                <a:latin typeface="Arial Unicode MS" pitchFamily="34" charset="-120"/>
              </a:rPr>
              <a:t>D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TW" sz="1800">
              <a:latin typeface="Arial Unicode MS" pitchFamily="34" charset="-120"/>
            </a:endParaRPr>
          </a:p>
        </p:txBody>
      </p:sp>
      <p:sp>
        <p:nvSpPr>
          <p:cNvPr id="13370" name="Text Box 148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2711451" y="4797426"/>
            <a:ext cx="266717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TW" sz="1800">
                <a:latin typeface="Arial Unicode MS" pitchFamily="34" charset="-120"/>
              </a:rPr>
              <a:t>J</a:t>
            </a:r>
          </a:p>
        </p:txBody>
      </p:sp>
      <p:sp>
        <p:nvSpPr>
          <p:cNvPr id="13371" name="Text Box 160">
            <a:hlinkClick r:id="rId9" action="ppaction://hlinksldjump"/>
          </p:cNvPr>
          <p:cNvSpPr txBox="1">
            <a:spLocks noChangeArrowheads="1"/>
          </p:cNvSpPr>
          <p:nvPr/>
        </p:nvSpPr>
        <p:spPr bwMode="auto">
          <a:xfrm>
            <a:off x="3492500" y="4797426"/>
            <a:ext cx="33885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TW" sz="1800">
                <a:latin typeface="Arial Unicode MS" pitchFamily="34" charset="-120"/>
              </a:rPr>
              <a:t>H</a:t>
            </a:r>
          </a:p>
        </p:txBody>
      </p:sp>
      <p:sp>
        <p:nvSpPr>
          <p:cNvPr id="13372" name="Text Box 162">
            <a:hlinkClick r:id="rId10" action="ppaction://hlinksldjump"/>
          </p:cNvPr>
          <p:cNvSpPr txBox="1">
            <a:spLocks noChangeArrowheads="1"/>
          </p:cNvSpPr>
          <p:nvPr/>
        </p:nvSpPr>
        <p:spPr bwMode="auto">
          <a:xfrm>
            <a:off x="3516313" y="1700213"/>
            <a:ext cx="588962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TW" sz="1400">
                <a:latin typeface="Verdana" panose="020B0604030504040204" pitchFamily="34" charset="0"/>
              </a:rPr>
              <a:t>WAT</a:t>
            </a:r>
          </a:p>
        </p:txBody>
      </p:sp>
      <p:sp>
        <p:nvSpPr>
          <p:cNvPr id="13373" name="Text Box 165"/>
          <p:cNvSpPr txBox="1">
            <a:spLocks noChangeArrowheads="1"/>
          </p:cNvSpPr>
          <p:nvPr/>
        </p:nvSpPr>
        <p:spPr bwMode="auto">
          <a:xfrm>
            <a:off x="5303838" y="3141664"/>
            <a:ext cx="18182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TW" altLang="en-US" sz="1800">
              <a:solidFill>
                <a:srgbClr val="FF3300"/>
              </a:solidFill>
              <a:latin typeface="Arial Unicode MS" pitchFamily="34" charset="-120"/>
            </a:endParaRPr>
          </a:p>
        </p:txBody>
      </p:sp>
      <p:sp>
        <p:nvSpPr>
          <p:cNvPr id="13374" name="Text Box 166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5149851" y="3068639"/>
            <a:ext cx="34607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TW" sz="1800">
                <a:latin typeface="Arial Unicode MS" pitchFamily="34" charset="-120"/>
              </a:rPr>
              <a:t>D</a:t>
            </a:r>
          </a:p>
        </p:txBody>
      </p:sp>
      <p:sp>
        <p:nvSpPr>
          <p:cNvPr id="13375" name="Text Box 168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5689600" y="2565401"/>
            <a:ext cx="55686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TW" altLang="en-US" sz="1800">
                <a:latin typeface="Arial Unicode MS" pitchFamily="34" charset="-120"/>
              </a:rPr>
              <a:t>小</a:t>
            </a:r>
            <a:r>
              <a:rPr lang="en-US" altLang="zh-TW" sz="1800">
                <a:latin typeface="Arial Unicode MS" pitchFamily="34" charset="-120"/>
              </a:rPr>
              <a:t>B</a:t>
            </a:r>
          </a:p>
        </p:txBody>
      </p:sp>
      <p:sp>
        <p:nvSpPr>
          <p:cNvPr id="13376" name="Text Box 170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4821238" y="4297364"/>
            <a:ext cx="57626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TW" sz="1800">
                <a:latin typeface="Arial Unicode MS" pitchFamily="34" charset="-120"/>
              </a:rPr>
              <a:t>A</a:t>
            </a:r>
          </a:p>
        </p:txBody>
      </p:sp>
      <p:sp>
        <p:nvSpPr>
          <p:cNvPr id="13377" name="Text Box 171">
            <a:hlinkClick r:id="rId11" action="ppaction://hlinksldjump"/>
          </p:cNvPr>
          <p:cNvSpPr txBox="1">
            <a:spLocks noChangeArrowheads="1"/>
          </p:cNvSpPr>
          <p:nvPr/>
        </p:nvSpPr>
        <p:spPr bwMode="auto">
          <a:xfrm>
            <a:off x="6211889" y="4775201"/>
            <a:ext cx="5048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TW" sz="1800">
                <a:latin typeface="Arial Unicode MS" pitchFamily="34" charset="-120"/>
              </a:rPr>
              <a:t>B</a:t>
            </a:r>
          </a:p>
        </p:txBody>
      </p:sp>
      <p:sp>
        <p:nvSpPr>
          <p:cNvPr id="13378" name="Text Box 172">
            <a:hlinkClick r:id="rId12" action="ppaction://hlinksldjump"/>
          </p:cNvPr>
          <p:cNvSpPr txBox="1">
            <a:spLocks noChangeArrowheads="1"/>
          </p:cNvSpPr>
          <p:nvPr/>
        </p:nvSpPr>
        <p:spPr bwMode="auto">
          <a:xfrm>
            <a:off x="8113714" y="4797426"/>
            <a:ext cx="503237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TW" sz="1800">
                <a:latin typeface="Arial Unicode MS" pitchFamily="34" charset="-120"/>
              </a:rPr>
              <a:t>C</a:t>
            </a:r>
          </a:p>
        </p:txBody>
      </p:sp>
      <p:sp>
        <p:nvSpPr>
          <p:cNvPr id="13379" name="Text Box 173">
            <a:hlinkClick r:id="rId13" action="ppaction://hlinksldjump"/>
          </p:cNvPr>
          <p:cNvSpPr txBox="1">
            <a:spLocks noChangeArrowheads="1"/>
          </p:cNvSpPr>
          <p:nvPr/>
        </p:nvSpPr>
        <p:spPr bwMode="auto">
          <a:xfrm>
            <a:off x="8140700" y="3040064"/>
            <a:ext cx="4333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TW" sz="1800">
                <a:latin typeface="Arial Unicode MS" pitchFamily="34" charset="-120"/>
              </a:rPr>
              <a:t>F</a:t>
            </a:r>
          </a:p>
        </p:txBody>
      </p:sp>
      <p:sp>
        <p:nvSpPr>
          <p:cNvPr id="13380" name="Text Box 174">
            <a:hlinkClick r:id="rId14" action="ppaction://hlinksldjump"/>
          </p:cNvPr>
          <p:cNvSpPr txBox="1">
            <a:spLocks noChangeArrowheads="1"/>
          </p:cNvSpPr>
          <p:nvPr/>
        </p:nvSpPr>
        <p:spPr bwMode="auto">
          <a:xfrm>
            <a:off x="7004050" y="3041651"/>
            <a:ext cx="4318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TW" sz="1800">
                <a:latin typeface="Arial Unicode MS" pitchFamily="34" charset="-120"/>
              </a:rPr>
              <a:t>E</a:t>
            </a:r>
          </a:p>
        </p:txBody>
      </p:sp>
      <p:sp>
        <p:nvSpPr>
          <p:cNvPr id="13381" name="Text Box 175">
            <a:hlinkClick r:id="rId14" action="ppaction://hlinksldjump"/>
          </p:cNvPr>
          <p:cNvSpPr txBox="1">
            <a:spLocks noChangeArrowheads="1"/>
          </p:cNvSpPr>
          <p:nvPr/>
        </p:nvSpPr>
        <p:spPr bwMode="auto">
          <a:xfrm>
            <a:off x="6804025" y="1744664"/>
            <a:ext cx="7762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►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►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TW" altLang="en-US" sz="1800">
                <a:latin typeface="Arial Unicode MS" pitchFamily="34" charset="-120"/>
              </a:rPr>
              <a:t>小</a:t>
            </a:r>
            <a:r>
              <a:rPr lang="en-US" altLang="zh-TW" sz="1800">
                <a:latin typeface="Arial Unicode MS" pitchFamily="34" charset="-120"/>
              </a:rPr>
              <a:t>E</a:t>
            </a:r>
          </a:p>
        </p:txBody>
      </p:sp>
      <p:pic>
        <p:nvPicPr>
          <p:cNvPr id="13382" name="圖片 71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776" y="2571750"/>
            <a:ext cx="373063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83" name="圖片 72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8850" y="2938463"/>
            <a:ext cx="37465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84" name="圖片 7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1388" y="3448050"/>
            <a:ext cx="373062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85" name="圖片 74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2376" y="2608263"/>
            <a:ext cx="373063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86" name="圖片 75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4313" y="5213350"/>
            <a:ext cx="373062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87" name="圖片 76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0063" y="5240338"/>
            <a:ext cx="373062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文字方塊 77"/>
          <p:cNvSpPr txBox="1"/>
          <p:nvPr/>
        </p:nvSpPr>
        <p:spPr>
          <a:xfrm>
            <a:off x="3654426" y="2505076"/>
            <a:ext cx="614363" cy="2778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200" dirty="0">
                <a:latin typeface="+mj-lt"/>
                <a:ea typeface="標楷體" panose="03000509000000000000" pitchFamily="65" charset="-120"/>
              </a:rPr>
              <a:t>CB30</a:t>
            </a:r>
            <a:endParaRPr lang="zh-TW" altLang="en-US" sz="1200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6708776" y="2447926"/>
            <a:ext cx="614363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200" dirty="0">
                <a:latin typeface="+mj-lt"/>
                <a:ea typeface="標楷體" panose="03000509000000000000" pitchFamily="65" charset="-120"/>
              </a:rPr>
              <a:t>CB34</a:t>
            </a:r>
            <a:endParaRPr lang="zh-TW" altLang="en-US" sz="1200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7194551" y="2833689"/>
            <a:ext cx="614363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200" dirty="0">
                <a:latin typeface="+mj-lt"/>
                <a:ea typeface="標楷體" panose="03000509000000000000" pitchFamily="65" charset="-120"/>
              </a:rPr>
              <a:t>CB47</a:t>
            </a:r>
            <a:endParaRPr lang="zh-TW" altLang="en-US" sz="1200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7170738" y="3355976"/>
            <a:ext cx="614362" cy="2778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200" dirty="0">
                <a:latin typeface="+mj-lt"/>
                <a:ea typeface="標楷體" panose="03000509000000000000" pitchFamily="65" charset="-120"/>
              </a:rPr>
              <a:t>CB09</a:t>
            </a:r>
            <a:endParaRPr lang="zh-TW" altLang="en-US" sz="1200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8990013" y="5118101"/>
            <a:ext cx="614362" cy="2778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200" dirty="0">
                <a:latin typeface="+mj-lt"/>
                <a:ea typeface="標楷體" panose="03000509000000000000" pitchFamily="65" charset="-120"/>
              </a:rPr>
              <a:t>CB44</a:t>
            </a:r>
            <a:endParaRPr lang="zh-TW" altLang="en-US" sz="1200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4198938" y="5135564"/>
            <a:ext cx="614362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200" dirty="0">
                <a:latin typeface="+mj-lt"/>
                <a:ea typeface="標楷體" panose="03000509000000000000" pitchFamily="65" charset="-120"/>
              </a:rPr>
              <a:t>CB33</a:t>
            </a:r>
            <a:endParaRPr lang="zh-TW" altLang="en-US" sz="1200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41861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14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Special gas</a:t>
            </a:r>
            <a:r>
              <a:rPr lang="zh-TW" altLang="en-US" dirty="0"/>
              <a:t>供應架構說明</a:t>
            </a:r>
          </a:p>
        </p:txBody>
      </p:sp>
      <p:sp>
        <p:nvSpPr>
          <p:cNvPr id="50" name="矩形 49"/>
          <p:cNvSpPr/>
          <p:nvPr/>
        </p:nvSpPr>
        <p:spPr bwMode="auto">
          <a:xfrm>
            <a:off x="6242672" y="3508600"/>
            <a:ext cx="804691" cy="391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</a:rPr>
              <a:t>VMB</a:t>
            </a:r>
            <a:endParaRPr lang="zh-TW" alt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51" name="圖片 50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320134" y="2661811"/>
            <a:ext cx="3194336" cy="2230593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 bwMode="auto">
          <a:xfrm>
            <a:off x="1711998" y="5403218"/>
            <a:ext cx="2565556" cy="598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氣瓶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櫃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(Cylinder Box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CB)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defRPr/>
            </a:pP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簡稱：氣櫃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7" name="圖片 76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6896" y="1809001"/>
            <a:ext cx="1488208" cy="1202603"/>
          </a:xfrm>
          <a:prstGeom prst="rect">
            <a:avLst/>
          </a:prstGeom>
        </p:spPr>
      </p:pic>
      <p:pic>
        <p:nvPicPr>
          <p:cNvPr id="79" name="圖片 78"/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4220" y="4416060"/>
            <a:ext cx="1488208" cy="1202603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 bwMode="auto">
          <a:xfrm>
            <a:off x="1984922" y="1259760"/>
            <a:ext cx="1738146" cy="474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Gas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room/FAB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6976142" y="1164243"/>
            <a:ext cx="1117452" cy="474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FAB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82" name="直線單箭頭接點 81"/>
          <p:cNvCxnSpPr/>
          <p:nvPr/>
        </p:nvCxnSpPr>
        <p:spPr>
          <a:xfrm>
            <a:off x="4032599" y="3791578"/>
            <a:ext cx="978010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>
            <a:off x="5016000" y="2474222"/>
            <a:ext cx="3780000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9156001" y="5681850"/>
            <a:ext cx="812801" cy="34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機台</a:t>
            </a:r>
          </a:p>
        </p:txBody>
      </p:sp>
      <p:sp>
        <p:nvSpPr>
          <p:cNvPr id="21" name="矩形 20"/>
          <p:cNvSpPr/>
          <p:nvPr/>
        </p:nvSpPr>
        <p:spPr bwMode="auto">
          <a:xfrm>
            <a:off x="5984562" y="5509829"/>
            <a:ext cx="1308140" cy="34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</a:rPr>
              <a:t>VMP</a:t>
            </a:r>
            <a:endParaRPr lang="zh-TW" alt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11998" y="1164242"/>
            <a:ext cx="2582779" cy="4934346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754908" y="1164242"/>
            <a:ext cx="5661092" cy="4934346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/>
          <p:cNvCxnSpPr/>
          <p:nvPr/>
        </p:nvCxnSpPr>
        <p:spPr>
          <a:xfrm>
            <a:off x="5010609" y="4689000"/>
            <a:ext cx="0" cy="1023248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5010609" y="2490085"/>
            <a:ext cx="0" cy="255600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圖片 53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4037" y="1823843"/>
            <a:ext cx="2141963" cy="1763413"/>
          </a:xfrm>
          <a:prstGeom prst="rect">
            <a:avLst/>
          </a:prstGeom>
        </p:spPr>
      </p:pic>
      <p:cxnSp>
        <p:nvCxnSpPr>
          <p:cNvPr id="27" name="直線單箭頭接點 26"/>
          <p:cNvCxnSpPr/>
          <p:nvPr/>
        </p:nvCxnSpPr>
        <p:spPr>
          <a:xfrm>
            <a:off x="5024220" y="5049000"/>
            <a:ext cx="3780000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8334" y="3957492"/>
            <a:ext cx="2098756" cy="157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5196000" y="1438901"/>
            <a:ext cx="6300000" cy="1090099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</a:rPr>
              <a:t>當</a:t>
            </a:r>
            <a:r>
              <a:rPr lang="zh-TW" altLang="en-US" dirty="0">
                <a:latin typeface="微軟正黑體" panose="020B0604030504040204" pitchFamily="34" charset="-120"/>
              </a:rPr>
              <a:t>一支鋼瓶使用完後，另一支待機中的鋼瓶將自動上線供應，並發出更換鋼瓶的警報。</a:t>
            </a:r>
          </a:p>
          <a:p>
            <a:pPr marL="0" indent="0">
              <a:buNone/>
            </a:pP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氣瓶櫃架構</a:t>
            </a:r>
          </a:p>
        </p:txBody>
      </p:sp>
      <p:pic>
        <p:nvPicPr>
          <p:cNvPr id="55" name="圖片 5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6000" y="2091995"/>
            <a:ext cx="2030796" cy="3873306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0200" y="2004701"/>
            <a:ext cx="4526400" cy="33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09600" y="1125538"/>
            <a:ext cx="10972800" cy="1763462"/>
          </a:xfrm>
        </p:spPr>
        <p:txBody>
          <a:bodyPr/>
          <a:lstStyle/>
          <a:p>
            <a:r>
              <a:rPr lang="en-US" altLang="zh-TW" dirty="0"/>
              <a:t>MFM(Mass Flow Meter)</a:t>
            </a:r>
            <a:r>
              <a:rPr lang="zh-TW" altLang="en-US" dirty="0"/>
              <a:t>：</a:t>
            </a:r>
            <a:endParaRPr lang="en-US" altLang="zh-TW" dirty="0"/>
          </a:p>
          <a:p>
            <a:pPr marL="285750" lvl="1" indent="0">
              <a:lnSpc>
                <a:spcPct val="90000"/>
              </a:lnSpc>
              <a:buNone/>
            </a:pPr>
            <a:r>
              <a:rPr lang="zh-TW" altLang="en-US" b="0" dirty="0">
                <a:solidFill>
                  <a:srgbClr val="0000FF"/>
                </a:solidFill>
              </a:rPr>
              <a:t>偵測供應流量是否異常，當流量異常偏高超過設定值時可</a:t>
            </a:r>
            <a:r>
              <a:rPr lang="en-US" altLang="zh-TW" b="0" dirty="0">
                <a:solidFill>
                  <a:srgbClr val="0000FF"/>
                </a:solidFill>
              </a:rPr>
              <a:t>Shut Down</a:t>
            </a:r>
            <a:r>
              <a:rPr lang="zh-TW" altLang="en-US" b="0" dirty="0">
                <a:solidFill>
                  <a:srgbClr val="0000FF"/>
                </a:solidFill>
              </a:rPr>
              <a:t>氣瓶櫃，可於氣化課</a:t>
            </a:r>
            <a:r>
              <a:rPr lang="zh-TW" altLang="en-US" b="0" dirty="0">
                <a:solidFill>
                  <a:srgbClr val="0000FF"/>
                </a:solidFill>
                <a:latin typeface="微軟正黑體" panose="020B0604030504040204" pitchFamily="34" charset="-120"/>
              </a:rPr>
              <a:t>值班室</a:t>
            </a:r>
            <a:r>
              <a:rPr lang="en-US" altLang="zh-TW" b="0" dirty="0">
                <a:solidFill>
                  <a:srgbClr val="0000FF"/>
                </a:solidFill>
                <a:latin typeface="微軟正黑體" panose="020B0604030504040204" pitchFamily="34" charset="-120"/>
              </a:rPr>
              <a:t>SCADA</a:t>
            </a:r>
            <a:r>
              <a:rPr lang="zh-TW" altLang="en-US" b="0" dirty="0">
                <a:solidFill>
                  <a:srgbClr val="0000FF"/>
                </a:solidFill>
                <a:latin typeface="微軟正黑體" panose="020B0604030504040204" pitchFamily="34" charset="-120"/>
              </a:rPr>
              <a:t>設定此功能為手動或自動。</a:t>
            </a:r>
            <a:endParaRPr lang="en-US" altLang="zh-TW" b="0" dirty="0">
              <a:solidFill>
                <a:srgbClr val="0000FF"/>
              </a:solidFill>
              <a:latin typeface="微軟正黑體" panose="020B0604030504040204" pitchFamily="34" charset="-120"/>
            </a:endParaRPr>
          </a:p>
          <a:p>
            <a:pPr marL="285750" lvl="1" indent="0">
              <a:lnSpc>
                <a:spcPct val="90000"/>
              </a:lnSpc>
              <a:buNone/>
            </a:pPr>
            <a:endParaRPr lang="zh-TW" altLang="en-US" b="0" dirty="0">
              <a:solidFill>
                <a:srgbClr val="0000FF"/>
              </a:solidFill>
              <a:latin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dirty="0"/>
              <a:t>Shut-Boy</a:t>
            </a:r>
            <a:r>
              <a:rPr lang="zh-TW" altLang="en-US" dirty="0"/>
              <a:t>：</a:t>
            </a:r>
            <a:endParaRPr lang="en-US" altLang="zh-TW" dirty="0"/>
          </a:p>
          <a:p>
            <a:pPr marL="285750" lvl="1" indent="0">
              <a:lnSpc>
                <a:spcPct val="90000"/>
              </a:lnSpc>
              <a:buNone/>
            </a:pPr>
            <a:r>
              <a:rPr lang="zh-TW" altLang="en-US" b="0" dirty="0">
                <a:solidFill>
                  <a:srgbClr val="0000FF"/>
                </a:solidFill>
                <a:latin typeface="微軟正黑體" panose="020B0604030504040204" pitchFamily="34" charset="-120"/>
              </a:rPr>
              <a:t>當氣瓶櫃偵測到</a:t>
            </a:r>
            <a:r>
              <a:rPr lang="en-US" altLang="zh-TW" b="0" dirty="0">
                <a:solidFill>
                  <a:srgbClr val="0000FF"/>
                </a:solidFill>
                <a:latin typeface="微軟正黑體" panose="020B0604030504040204" pitchFamily="34" charset="-120"/>
              </a:rPr>
              <a:t>Shut</a:t>
            </a:r>
            <a:r>
              <a:rPr lang="zh-TW" altLang="en-US" b="0" dirty="0">
                <a:solidFill>
                  <a:srgbClr val="0000FF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b="0" dirty="0">
                <a:solidFill>
                  <a:srgbClr val="0000FF"/>
                </a:solidFill>
                <a:latin typeface="微軟正黑體" panose="020B0604030504040204" pitchFamily="34" charset="-120"/>
              </a:rPr>
              <a:t>down</a:t>
            </a:r>
            <a:r>
              <a:rPr lang="zh-TW" altLang="en-US" b="0" dirty="0">
                <a:solidFill>
                  <a:srgbClr val="0000FF"/>
                </a:solidFill>
                <a:latin typeface="微軟正黑體" panose="020B0604030504040204" pitchFamily="34" charset="-120"/>
              </a:rPr>
              <a:t>訊號時，</a:t>
            </a:r>
            <a:r>
              <a:rPr lang="en-US" altLang="zh-TW" b="0" dirty="0">
                <a:solidFill>
                  <a:srgbClr val="0000FF"/>
                </a:solidFill>
                <a:latin typeface="微軟正黑體" panose="020B0604030504040204" pitchFamily="34" charset="-120"/>
              </a:rPr>
              <a:t>Shut-Boy</a:t>
            </a:r>
            <a:r>
              <a:rPr lang="zh-TW" altLang="en-US" b="0" dirty="0">
                <a:solidFill>
                  <a:srgbClr val="0000FF"/>
                </a:solidFill>
                <a:latin typeface="微軟正黑體" panose="020B0604030504040204" pitchFamily="34" charset="-120"/>
              </a:rPr>
              <a:t>會自動將鋼瓶的手動閥關閉，以減低危害的程度。</a:t>
            </a: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16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氣瓶櫃安全裝置元件介紹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287688" y="5337525"/>
            <a:ext cx="63511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600" dirty="0">
                <a:latin typeface="Calibri" panose="020F0502020204030204" pitchFamily="34" charset="0"/>
              </a:rPr>
              <a:t>MFM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7186908" y="5362283"/>
            <a:ext cx="106368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600" dirty="0">
                <a:latin typeface="微軟正黑體" panose="020B0604030504040204" pitchFamily="34" charset="-120"/>
              </a:rPr>
              <a:t>Shut-Boy</a:t>
            </a:r>
            <a:endParaRPr lang="en-US" altLang="zh-TW" sz="1600" b="1" dirty="0">
              <a:latin typeface="Calibri" panose="020F0502020204030204" pitchFamily="34" charset="0"/>
            </a:endParaRPr>
          </a:p>
        </p:txBody>
      </p:sp>
      <p:pic>
        <p:nvPicPr>
          <p:cNvPr id="11" name="Picture 4" descr="DSCN4185"/>
          <p:cNvPicPr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3418" y="3150019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4672931" y="3150020"/>
            <a:ext cx="1297518" cy="132343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主要設置於何種氣櫃：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腐蝕性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自燃性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急毒性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4" descr="DSCN4188"/>
          <p:cNvPicPr>
            <a:picLocks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0473" y="3174777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8938482" y="3174777"/>
            <a:ext cx="1297518" cy="107721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主要設置於何種氣櫃：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腐蝕性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急毒性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002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09600" y="1125538"/>
            <a:ext cx="10972800" cy="500009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UV/IR FLAME DETECTED</a:t>
            </a:r>
            <a:r>
              <a:rPr lang="zh-TW" altLang="en-US" dirty="0">
                <a:latin typeface="新細明體" panose="02020500000000000000" pitchFamily="18" charset="-120"/>
              </a:rPr>
              <a:t>：</a:t>
            </a:r>
            <a:endParaRPr lang="en-US" altLang="zh-TW" dirty="0">
              <a:latin typeface="新細明體" panose="02020500000000000000" pitchFamily="18" charset="-120"/>
            </a:endParaRPr>
          </a:p>
          <a:p>
            <a:pPr marL="285750" lvl="1" indent="0">
              <a:lnSpc>
                <a:spcPct val="90000"/>
              </a:lnSpc>
              <a:buNone/>
            </a:pPr>
            <a:r>
              <a:rPr lang="zh-TW" altLang="en-US" b="0" dirty="0">
                <a:solidFill>
                  <a:srgbClr val="0000FF"/>
                </a:solidFill>
              </a:rPr>
              <a:t>偵測火燄燃燒放射之</a:t>
            </a:r>
            <a:r>
              <a:rPr lang="en-US" altLang="zh-TW" b="0" dirty="0">
                <a:solidFill>
                  <a:srgbClr val="0000FF"/>
                </a:solidFill>
              </a:rPr>
              <a:t>UV(Ultraviolet </a:t>
            </a:r>
            <a:r>
              <a:rPr lang="zh-TW" altLang="en-US" b="0" dirty="0">
                <a:solidFill>
                  <a:srgbClr val="0000FF"/>
                </a:solidFill>
              </a:rPr>
              <a:t>紫外線</a:t>
            </a:r>
            <a:r>
              <a:rPr lang="en-US" altLang="zh-TW" b="0" dirty="0">
                <a:solidFill>
                  <a:srgbClr val="0000FF"/>
                </a:solidFill>
              </a:rPr>
              <a:t>)</a:t>
            </a:r>
            <a:r>
              <a:rPr lang="zh-TW" altLang="en-US" b="0" dirty="0">
                <a:solidFill>
                  <a:srgbClr val="0000FF"/>
                </a:solidFill>
              </a:rPr>
              <a:t>及</a:t>
            </a:r>
            <a:r>
              <a:rPr lang="en-US" altLang="zh-TW" b="0" dirty="0">
                <a:solidFill>
                  <a:srgbClr val="0000FF"/>
                </a:solidFill>
              </a:rPr>
              <a:t>IR(Infrared</a:t>
            </a:r>
            <a:r>
              <a:rPr lang="zh-TW" altLang="en-US" b="0" dirty="0">
                <a:solidFill>
                  <a:srgbClr val="0000FF"/>
                </a:solidFill>
              </a:rPr>
              <a:t>紅外線</a:t>
            </a:r>
            <a:r>
              <a:rPr lang="en-US" altLang="zh-TW" b="0" dirty="0">
                <a:solidFill>
                  <a:srgbClr val="0000FF"/>
                </a:solidFill>
              </a:rPr>
              <a:t>)</a:t>
            </a:r>
            <a:r>
              <a:rPr lang="zh-TW" altLang="en-US" b="0" dirty="0">
                <a:solidFill>
                  <a:srgbClr val="0000FF"/>
                </a:solidFill>
              </a:rPr>
              <a:t>後，氣瓶櫃停止供氣。</a:t>
            </a:r>
          </a:p>
          <a:p>
            <a:pPr>
              <a:lnSpc>
                <a:spcPct val="90000"/>
              </a:lnSpc>
            </a:pPr>
            <a:endParaRPr lang="en-US" altLang="zh-TW" dirty="0"/>
          </a:p>
          <a:p>
            <a:pPr>
              <a:lnSpc>
                <a:spcPct val="90000"/>
              </a:lnSpc>
            </a:pPr>
            <a:r>
              <a:rPr lang="zh-TW" altLang="en-US" dirty="0"/>
              <a:t>灑水頭：</a:t>
            </a:r>
            <a:endParaRPr lang="en-US" altLang="zh-TW" dirty="0"/>
          </a:p>
          <a:p>
            <a:pPr marL="285750" lvl="1" indent="0">
              <a:lnSpc>
                <a:spcPct val="90000"/>
              </a:lnSpc>
              <a:buNone/>
            </a:pPr>
            <a:r>
              <a:rPr lang="zh-TW" altLang="en-US" b="0" dirty="0">
                <a:solidFill>
                  <a:srgbClr val="0000FF"/>
                </a:solidFill>
              </a:rPr>
              <a:t>當氣櫃內溫度超過</a:t>
            </a:r>
            <a:r>
              <a:rPr lang="en-US" altLang="zh-TW" b="0" dirty="0">
                <a:solidFill>
                  <a:srgbClr val="0000FF"/>
                </a:solidFill>
              </a:rPr>
              <a:t>67℃</a:t>
            </a:r>
            <a:r>
              <a:rPr lang="zh-TW" altLang="en-US" b="0" dirty="0">
                <a:solidFill>
                  <a:srgbClr val="0000FF"/>
                </a:solidFill>
              </a:rPr>
              <a:t>持續</a:t>
            </a:r>
            <a:r>
              <a:rPr lang="en-US" altLang="zh-TW" b="0" dirty="0">
                <a:solidFill>
                  <a:srgbClr val="0000FF"/>
                </a:solidFill>
              </a:rPr>
              <a:t>60</a:t>
            </a:r>
            <a:r>
              <a:rPr lang="zh-TW" altLang="en-US" b="0" dirty="0">
                <a:solidFill>
                  <a:srgbClr val="0000FF"/>
                </a:solidFill>
              </a:rPr>
              <a:t>秒，灑水頭將破裂，消防水流出澆熄或減低火燄溫度 。</a:t>
            </a:r>
          </a:p>
          <a:p>
            <a:pPr>
              <a:lnSpc>
                <a:spcPct val="90000"/>
              </a:lnSpc>
            </a:pPr>
            <a:endParaRPr lang="en-US" altLang="zh-TW" dirty="0"/>
          </a:p>
          <a:p>
            <a:pPr>
              <a:lnSpc>
                <a:spcPct val="90000"/>
              </a:lnSpc>
            </a:pPr>
            <a:r>
              <a:rPr lang="en-US" altLang="zh-TW" dirty="0"/>
              <a:t>Gas Detector </a:t>
            </a:r>
            <a:r>
              <a:rPr lang="zh-TW" altLang="en-US" dirty="0"/>
              <a:t>：</a:t>
            </a:r>
            <a:endParaRPr lang="en-US" altLang="zh-TW" dirty="0"/>
          </a:p>
          <a:p>
            <a:pPr marL="285750" lvl="1" indent="0">
              <a:lnSpc>
                <a:spcPct val="90000"/>
              </a:lnSpc>
              <a:buNone/>
            </a:pPr>
            <a:r>
              <a:rPr lang="zh-TW" altLang="en-US" b="0" dirty="0">
                <a:solidFill>
                  <a:srgbClr val="0000FF"/>
                </a:solidFill>
              </a:rPr>
              <a:t>偵測氣瓶櫃內鋼瓶及閥件有無洩漏氣體，如偵測異常讀值，氣瓶櫃</a:t>
            </a:r>
            <a:r>
              <a:rPr lang="en-US" altLang="zh-TW" b="0" dirty="0">
                <a:solidFill>
                  <a:srgbClr val="0000FF"/>
                </a:solidFill>
                <a:latin typeface="微軟正黑體" panose="020B0604030504040204" pitchFamily="34" charset="-120"/>
              </a:rPr>
              <a:t>Shut</a:t>
            </a:r>
            <a:r>
              <a:rPr lang="zh-TW" altLang="en-US" b="0" dirty="0">
                <a:solidFill>
                  <a:srgbClr val="0000FF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b="0" dirty="0">
                <a:solidFill>
                  <a:srgbClr val="0000FF"/>
                </a:solidFill>
                <a:latin typeface="微軟正黑體" panose="020B0604030504040204" pitchFamily="34" charset="-120"/>
              </a:rPr>
              <a:t>down</a:t>
            </a:r>
            <a:r>
              <a:rPr lang="zh-TW" altLang="en-US" b="0" dirty="0">
                <a:solidFill>
                  <a:srgbClr val="0000FF"/>
                </a:solidFill>
              </a:rPr>
              <a:t>停止供氣。</a:t>
            </a:r>
          </a:p>
          <a:p>
            <a:pPr marL="0" indent="0">
              <a:lnSpc>
                <a:spcPct val="90000"/>
              </a:lnSpc>
              <a:buNone/>
            </a:pPr>
            <a:endParaRPr lang="zh-TW" altLang="en-US" sz="1600" dirty="0">
              <a:solidFill>
                <a:srgbClr val="0000FF"/>
              </a:solidFill>
              <a:latin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氣瓶櫃安全裝置元件介紹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222737" y="5970446"/>
            <a:ext cx="67285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600" dirty="0">
                <a:latin typeface="Calibri" panose="020F0502020204030204" pitchFamily="34" charset="0"/>
              </a:rPr>
              <a:t>UV/IR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695890" y="5970446"/>
            <a:ext cx="81023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灑水頭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Picture 4" descr="DSCN4182"/>
          <p:cNvPicPr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0291" y="3762905"/>
            <a:ext cx="2187024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 descr="DSCN4184"/>
          <p:cNvPicPr>
            <a:picLocks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6399" y="3774413"/>
            <a:ext cx="2187024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 descr="DSCN4186"/>
          <p:cNvPicPr>
            <a:picLocks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6200" y="3762905"/>
            <a:ext cx="2187024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7896200" y="5995068"/>
            <a:ext cx="2187024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zh-TW" sz="1600" dirty="0">
                <a:latin typeface="Calibri" panose="020F0502020204030204" pitchFamily="34" charset="0"/>
              </a:rPr>
              <a:t>Detector</a:t>
            </a:r>
          </a:p>
        </p:txBody>
      </p:sp>
    </p:spTree>
    <p:extLst>
      <p:ext uri="{BB962C8B-B14F-4D97-AF65-F5344CB8AC3E}">
        <p14:creationId xmlns:p14="http://schemas.microsoft.com/office/powerpoint/2010/main" val="76708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Facility Gas system 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18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3048000" y="2991580"/>
            <a:ext cx="6096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Bulk gas system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Special gas system</a:t>
            </a: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JPC</a:t>
            </a:r>
            <a:r>
              <a:rPr kumimoji="0"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氣櫃氣體鋼瓶更換流程</a:t>
            </a:r>
            <a:endParaRPr kumimoji="0" lang="en-US" altLang="zh-TW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氣體二次盤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(VMB, VMP)</a:t>
            </a: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Hook up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工程如何進行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氣體管材認識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APM Gas 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pump </a:t>
            </a:r>
            <a:r>
              <a:rPr kumimoji="0" lang="en-US" altLang="zh-TW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down</a:t>
            </a:r>
            <a:endParaRPr kumimoji="0"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kumimoji="0" lang="en-US" altLang="zh-TW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 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detector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38818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1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6" name="內容版面配置區 19"/>
          <p:cNvSpPr txBox="1">
            <a:spLocks/>
          </p:cNvSpPr>
          <p:nvPr/>
        </p:nvSpPr>
        <p:spPr>
          <a:xfrm>
            <a:off x="2825530" y="1449000"/>
            <a:ext cx="7014886" cy="46800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itchFamily="2" charset="2"/>
              <a:buChar char="n"/>
              <a:tabLst/>
              <a:defRPr lang="en-US" altLang="zh-TW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953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lang="en-US" altLang="zh-TW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lang="en-US" altLang="zh-TW" sz="24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dirty="0">
                <a:solidFill>
                  <a:srgbClr val="0000FF"/>
                </a:solidFill>
              </a:rPr>
              <a:t>S830</a:t>
            </a:r>
            <a:r>
              <a:rPr kumimoji="0" lang="zh-TW" altLang="en-US" dirty="0">
                <a:solidFill>
                  <a:srgbClr val="0000FF"/>
                </a:solidFill>
              </a:rPr>
              <a:t>主要業務內容</a:t>
            </a:r>
            <a:endParaRPr kumimoji="0" lang="en-US" altLang="zh-TW" dirty="0">
              <a:solidFill>
                <a:srgbClr val="0000FF"/>
              </a:solidFill>
            </a:endParaRPr>
          </a:p>
          <a:p>
            <a:r>
              <a:rPr kumimoji="0" lang="en-US" altLang="zh-TW" dirty="0">
                <a:solidFill>
                  <a:srgbClr val="0000FF"/>
                </a:solidFill>
              </a:rPr>
              <a:t>Bulk gas system</a:t>
            </a:r>
          </a:p>
          <a:p>
            <a:r>
              <a:rPr kumimoji="0" lang="en-US" altLang="zh-TW" dirty="0">
                <a:solidFill>
                  <a:srgbClr val="0000FF"/>
                </a:solidFill>
              </a:rPr>
              <a:t>Special gas system</a:t>
            </a:r>
          </a:p>
          <a:p>
            <a:pPr marL="609600" lvl="2" indent="-342900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sz="1800" dirty="0">
                <a:solidFill>
                  <a:srgbClr val="0000FF"/>
                </a:solidFill>
              </a:rPr>
              <a:t>JPC</a:t>
            </a:r>
            <a:r>
              <a:rPr kumimoji="0" lang="zh-TW" altLang="en-US" sz="1800" dirty="0">
                <a:solidFill>
                  <a:srgbClr val="0000FF"/>
                </a:solidFill>
              </a:rPr>
              <a:t>氣櫃氣體鋼瓶更換流程</a:t>
            </a:r>
            <a:endParaRPr kumimoji="0" lang="en-US" altLang="zh-TW" sz="1800" dirty="0">
              <a:solidFill>
                <a:srgbClr val="0000FF"/>
              </a:solidFill>
            </a:endParaRPr>
          </a:p>
          <a:p>
            <a:pPr marL="609600" lvl="2" indent="-342900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zh-TW" altLang="en-US" sz="1800" dirty="0" smtClean="0">
                <a:solidFill>
                  <a:srgbClr val="0000FF"/>
                </a:solidFill>
              </a:rPr>
              <a:t>氣體</a:t>
            </a:r>
            <a:r>
              <a:rPr kumimoji="0" lang="zh-TW" altLang="en-US" sz="1800" dirty="0">
                <a:solidFill>
                  <a:srgbClr val="0000FF"/>
                </a:solidFill>
              </a:rPr>
              <a:t>二次盤</a:t>
            </a:r>
            <a:r>
              <a:rPr kumimoji="0" lang="en-US" altLang="zh-TW" sz="1800" dirty="0">
                <a:solidFill>
                  <a:srgbClr val="0000FF"/>
                </a:solidFill>
              </a:rPr>
              <a:t>(VMB, VMP)</a:t>
            </a:r>
          </a:p>
          <a:p>
            <a:pPr marL="609600" lvl="2" indent="-342900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sz="1800" dirty="0">
                <a:solidFill>
                  <a:srgbClr val="0000FF"/>
                </a:solidFill>
              </a:rPr>
              <a:t>Hook up</a:t>
            </a:r>
            <a:r>
              <a:rPr kumimoji="0" lang="zh-TW" altLang="en-US" sz="1800" dirty="0">
                <a:solidFill>
                  <a:srgbClr val="0000FF"/>
                </a:solidFill>
              </a:rPr>
              <a:t>工程如何進行</a:t>
            </a:r>
            <a:r>
              <a:rPr kumimoji="0" lang="en-US" altLang="zh-TW" sz="1800" dirty="0">
                <a:solidFill>
                  <a:srgbClr val="0000FF"/>
                </a:solidFill>
              </a:rPr>
              <a:t>(</a:t>
            </a:r>
            <a:r>
              <a:rPr kumimoji="0" lang="zh-TW" altLang="en-US" sz="1800" dirty="0">
                <a:solidFill>
                  <a:srgbClr val="0000FF"/>
                </a:solidFill>
              </a:rPr>
              <a:t>氣體管材認識</a:t>
            </a:r>
            <a:r>
              <a:rPr kumimoji="0" lang="en-US" altLang="zh-TW" sz="1800" dirty="0">
                <a:solidFill>
                  <a:srgbClr val="0000FF"/>
                </a:solidFill>
              </a:rPr>
              <a:t>)</a:t>
            </a:r>
          </a:p>
          <a:p>
            <a:pPr marL="609600" lvl="2" indent="-342900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sz="1800" dirty="0" smtClean="0">
                <a:solidFill>
                  <a:srgbClr val="0000FF"/>
                </a:solidFill>
              </a:rPr>
              <a:t>APM Gas </a:t>
            </a:r>
            <a:r>
              <a:rPr kumimoji="0" lang="en-US" altLang="zh-TW" sz="1800" dirty="0">
                <a:solidFill>
                  <a:srgbClr val="0000FF"/>
                </a:solidFill>
              </a:rPr>
              <a:t>pump </a:t>
            </a:r>
            <a:r>
              <a:rPr kumimoji="0" lang="en-US" altLang="zh-TW" sz="1800" dirty="0" smtClean="0">
                <a:solidFill>
                  <a:srgbClr val="0000FF"/>
                </a:solidFill>
              </a:rPr>
              <a:t>down</a:t>
            </a:r>
          </a:p>
          <a:p>
            <a:r>
              <a:rPr kumimoji="0" lang="en-US" altLang="zh-TW" dirty="0" smtClean="0">
                <a:solidFill>
                  <a:srgbClr val="0000FF"/>
                </a:solidFill>
              </a:rPr>
              <a:t>Gas </a:t>
            </a:r>
            <a:r>
              <a:rPr kumimoji="0" lang="en-US" altLang="zh-TW" dirty="0">
                <a:solidFill>
                  <a:srgbClr val="0000FF"/>
                </a:solidFill>
              </a:rPr>
              <a:t>detector</a:t>
            </a:r>
            <a:r>
              <a:rPr kumimoji="0" lang="zh-TW" altLang="en-US" dirty="0">
                <a:solidFill>
                  <a:srgbClr val="0000FF"/>
                </a:solidFill>
              </a:rPr>
              <a:t> </a:t>
            </a:r>
            <a:r>
              <a:rPr kumimoji="0" lang="en-US" altLang="zh-TW" dirty="0">
                <a:solidFill>
                  <a:srgbClr val="0000FF"/>
                </a:solidFill>
              </a:rPr>
              <a:t>system</a:t>
            </a:r>
          </a:p>
          <a:p>
            <a:endParaRPr kumimoji="0" lang="en-US" altLang="zh-TW" dirty="0" smtClean="0"/>
          </a:p>
          <a:p>
            <a:r>
              <a:rPr kumimoji="0" lang="zh-TW" altLang="en-US" dirty="0" smtClean="0"/>
              <a:t>中場休息</a:t>
            </a:r>
            <a:endParaRPr kumimoji="0" lang="en-US" altLang="zh-TW" dirty="0" smtClean="0"/>
          </a:p>
          <a:p>
            <a:endParaRPr kumimoji="0" lang="en-US" altLang="zh-TW" dirty="0"/>
          </a:p>
          <a:p>
            <a:r>
              <a:rPr kumimoji="0" lang="zh-TW" altLang="en-US" dirty="0">
                <a:solidFill>
                  <a:srgbClr val="0000FF"/>
                </a:solidFill>
              </a:rPr>
              <a:t>調壓閥介紹</a:t>
            </a:r>
            <a:r>
              <a:rPr kumimoji="0" lang="en-US" altLang="zh-TW" dirty="0">
                <a:solidFill>
                  <a:srgbClr val="0000FF"/>
                </a:solidFill>
              </a:rPr>
              <a:t>---</a:t>
            </a:r>
            <a:r>
              <a:rPr kumimoji="0" lang="zh-TW" altLang="en-US" dirty="0">
                <a:solidFill>
                  <a:srgbClr val="0000FF"/>
                </a:solidFill>
              </a:rPr>
              <a:t>博克聯合 張文芳 </a:t>
            </a:r>
            <a:r>
              <a:rPr kumimoji="0" lang="zh-TW" altLang="en-US" dirty="0" smtClean="0">
                <a:solidFill>
                  <a:srgbClr val="0000FF"/>
                </a:solidFill>
              </a:rPr>
              <a:t>業務工程師</a:t>
            </a:r>
            <a:endParaRPr kumimoji="0" lang="en-US" altLang="zh-TW" dirty="0">
              <a:solidFill>
                <a:srgbClr val="0000FF"/>
              </a:solidFill>
            </a:endParaRPr>
          </a:p>
          <a:p>
            <a:pPr marL="622300" lvl="2" indent="-355600">
              <a:buClr>
                <a:srgbClr val="C00000"/>
              </a:buClr>
              <a:buFont typeface="Wingdings" panose="05000000000000000000" pitchFamily="2" charset="2"/>
              <a:buChar char="n"/>
            </a:pPr>
            <a:endParaRPr kumimoji="0" lang="en-US" altLang="zh-TW" sz="1800" b="1" dirty="0">
              <a:latin typeface="微軟正黑體" panose="020B0604030504040204" pitchFamily="34" charset="-120"/>
            </a:endParaRPr>
          </a:p>
          <a:p>
            <a:pPr lvl="2"/>
            <a:endParaRPr kumimoji="0" lang="en-US" altLang="zh-TW" sz="1400" b="1" dirty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25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634362"/>
          </a:xfrm>
        </p:spPr>
        <p:txBody>
          <a:bodyPr/>
          <a:lstStyle/>
          <a:p>
            <a:pPr eaLnBrk="1" hangingPunct="1"/>
            <a:r>
              <a:rPr lang="en-US" altLang="zh-TW" dirty="0">
                <a:latin typeface="微軟正黑體" panose="020B0604030504040204" pitchFamily="34" charset="-120"/>
              </a:rPr>
              <a:t>JPC</a:t>
            </a:r>
            <a:r>
              <a:rPr lang="zh-TW" altLang="en-US" dirty="0">
                <a:latin typeface="微軟正黑體" panose="020B0604030504040204" pitchFamily="34" charset="-120"/>
              </a:rPr>
              <a:t>氣櫃氣體鋼瓶更換流程</a:t>
            </a:r>
          </a:p>
        </p:txBody>
      </p:sp>
      <p:sp>
        <p:nvSpPr>
          <p:cNvPr id="22530" name="Text Box 3"/>
          <p:cNvSpPr txBox="1">
            <a:spLocks noChangeArrowheads="1"/>
          </p:cNvSpPr>
          <p:nvPr/>
        </p:nvSpPr>
        <p:spPr bwMode="auto">
          <a:xfrm>
            <a:off x="696000" y="1268414"/>
            <a:ext cx="10980000" cy="486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更換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鋼瓶可區分為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階段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Font typeface="+mj-lt"/>
              <a:buAutoNum type="arabicPeriod"/>
            </a:pPr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關閥階段：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將氣瓶櫃管路內部氣體抽空至負壓，以負壓保壓確認鋼瓶閥是否已關緊。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Font typeface="+mj-lt"/>
              <a:buAutoNum type="arabicPeriod"/>
            </a:pPr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管路</a:t>
            </a:r>
            <a:r>
              <a:rPr lang="en-US" altLang="zh-TW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Purge</a:t>
            </a:r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階段：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N2(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惰性氣體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進行管路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Purge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，來確保管路內無毒性氣體殘留，避免拆卸鋼瓶時造成毒性氣體洩漏。</a:t>
            </a: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Font typeface="+mj-lt"/>
              <a:buAutoNum type="arabicPeriod"/>
            </a:pPr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更換鋼瓶階段：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N2(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惰性氣體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維持管內正壓，避免拆卸鋼瓶接頭後受大氣汙染。</a:t>
            </a: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Font typeface="+mj-lt"/>
              <a:buAutoNum type="arabicPeriod"/>
            </a:pPr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高壓保壓階段：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高壓氣體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(N2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Ar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進行管路保壓，依照氣瓶櫃種類步驟時間，確認保壓壓力有無異常之狀況。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Font typeface="+mj-lt"/>
              <a:buAutoNum type="arabicPeriod"/>
            </a:pPr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開閥階段：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高壓保壓完成後，氣瓶櫃會再進行管路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，確保管路內氣體不受汙染維持正常，接續至開閥步驟開啟鋼瓶閥。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041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96000" y="304504"/>
            <a:ext cx="10980000" cy="470197"/>
          </a:xfrm>
        </p:spPr>
        <p:txBody>
          <a:bodyPr/>
          <a:lstStyle/>
          <a:p>
            <a:r>
              <a:rPr lang="zh-TW" altLang="en-US" dirty="0" smtClean="0"/>
              <a:t>氣</a:t>
            </a:r>
            <a:r>
              <a:rPr lang="zh-TW" altLang="en-US" dirty="0"/>
              <a:t>瓶櫃盤面示意圖</a:t>
            </a:r>
          </a:p>
        </p:txBody>
      </p:sp>
      <p:sp>
        <p:nvSpPr>
          <p:cNvPr id="20486" name="Text Box 401"/>
          <p:cNvSpPr txBox="1">
            <a:spLocks noChangeArrowheads="1"/>
          </p:cNvSpPr>
          <p:nvPr/>
        </p:nvSpPr>
        <p:spPr bwMode="auto">
          <a:xfrm>
            <a:off x="9691688" y="3849688"/>
            <a:ext cx="825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PRV1B</a:t>
            </a:r>
          </a:p>
        </p:txBody>
      </p:sp>
      <p:grpSp>
        <p:nvGrpSpPr>
          <p:cNvPr id="20487" name="Group 6"/>
          <p:cNvGrpSpPr>
            <a:grpSpLocks/>
          </p:cNvGrpSpPr>
          <p:nvPr/>
        </p:nvGrpSpPr>
        <p:grpSpPr bwMode="auto">
          <a:xfrm rot="5400000">
            <a:off x="6269832" y="4996657"/>
            <a:ext cx="176213" cy="285750"/>
            <a:chOff x="1200" y="3600"/>
            <a:chExt cx="192" cy="240"/>
          </a:xfrm>
        </p:grpSpPr>
        <p:sp>
          <p:nvSpPr>
            <p:cNvPr id="20704" name="Oval 7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705" name="Line 8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0488" name="Text Box 10"/>
          <p:cNvSpPr txBox="1">
            <a:spLocks noChangeArrowheads="1"/>
          </p:cNvSpPr>
          <p:nvPr/>
        </p:nvSpPr>
        <p:spPr bwMode="auto">
          <a:xfrm>
            <a:off x="6437313" y="4991101"/>
            <a:ext cx="539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 dirty="0">
                <a:latin typeface="細明體" pitchFamily="49" charset="-120"/>
                <a:ea typeface="細明體" pitchFamily="49" charset="-120"/>
              </a:rPr>
              <a:t>PT0A</a:t>
            </a:r>
          </a:p>
        </p:txBody>
      </p:sp>
      <p:grpSp>
        <p:nvGrpSpPr>
          <p:cNvPr id="20489" name="Group 11"/>
          <p:cNvGrpSpPr>
            <a:grpSpLocks/>
          </p:cNvGrpSpPr>
          <p:nvPr/>
        </p:nvGrpSpPr>
        <p:grpSpPr bwMode="auto">
          <a:xfrm rot="5400000">
            <a:off x="6166644" y="4479131"/>
            <a:ext cx="336550" cy="382588"/>
            <a:chOff x="2399" y="1822"/>
            <a:chExt cx="119" cy="160"/>
          </a:xfrm>
        </p:grpSpPr>
        <p:sp>
          <p:nvSpPr>
            <p:cNvPr id="20699" name="AutoShape 1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700" name="AutoShape 1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701" name="Line 1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702" name="Rectangle 1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703" name="Line 1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0490" name="Text Box 17"/>
          <p:cNvSpPr txBox="1">
            <a:spLocks noChangeArrowheads="1"/>
          </p:cNvSpPr>
          <p:nvPr/>
        </p:nvSpPr>
        <p:spPr bwMode="auto">
          <a:xfrm>
            <a:off x="6269038" y="4316413"/>
            <a:ext cx="749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AV3A</a:t>
            </a:r>
          </a:p>
        </p:txBody>
      </p:sp>
      <p:grpSp>
        <p:nvGrpSpPr>
          <p:cNvPr id="20491" name="Group 18"/>
          <p:cNvGrpSpPr>
            <a:grpSpLocks/>
          </p:cNvGrpSpPr>
          <p:nvPr/>
        </p:nvGrpSpPr>
        <p:grpSpPr bwMode="auto">
          <a:xfrm rot="10800000" flipH="1">
            <a:off x="6149975" y="4021138"/>
            <a:ext cx="350838" cy="317500"/>
            <a:chOff x="672" y="3264"/>
            <a:chExt cx="240" cy="240"/>
          </a:xfrm>
        </p:grpSpPr>
        <p:grpSp>
          <p:nvGrpSpPr>
            <p:cNvPr id="20691" name="Group 19"/>
            <p:cNvGrpSpPr>
              <a:grpSpLocks/>
            </p:cNvGrpSpPr>
            <p:nvPr/>
          </p:nvGrpSpPr>
          <p:grpSpPr bwMode="auto">
            <a:xfrm>
              <a:off x="672" y="3312"/>
              <a:ext cx="141" cy="192"/>
              <a:chOff x="672" y="3264"/>
              <a:chExt cx="141" cy="192"/>
            </a:xfrm>
          </p:grpSpPr>
          <p:sp>
            <p:nvSpPr>
              <p:cNvPr id="20696" name="AutoShape 20"/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93" cy="102"/>
              </a:xfrm>
              <a:prstGeom prst="flowChartMerg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20697" name="AutoShape 21"/>
              <p:cNvSpPr>
                <a:spLocks noChangeArrowheads="1"/>
              </p:cNvSpPr>
              <p:nvPr/>
            </p:nvSpPr>
            <p:spPr bwMode="auto">
              <a:xfrm>
                <a:off x="672" y="3354"/>
                <a:ext cx="93" cy="102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20698" name="Line 22"/>
              <p:cNvSpPr>
                <a:spLocks noChangeShapeType="1"/>
              </p:cNvSpPr>
              <p:nvPr/>
            </p:nvSpPr>
            <p:spPr bwMode="auto">
              <a:xfrm>
                <a:off x="717" y="3360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20692" name="AutoShape 23"/>
            <p:cNvSpPr>
              <a:spLocks noChangeArrowheads="1"/>
            </p:cNvSpPr>
            <p:nvPr/>
          </p:nvSpPr>
          <p:spPr bwMode="auto">
            <a:xfrm>
              <a:off x="816" y="3360"/>
              <a:ext cx="48" cy="96"/>
            </a:xfrm>
            <a:prstGeom prst="flowChartDelay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0693" name="Line 24"/>
            <p:cNvSpPr>
              <a:spLocks noChangeShapeType="1"/>
            </p:cNvSpPr>
            <p:nvPr/>
          </p:nvSpPr>
          <p:spPr bwMode="auto">
            <a:xfrm flipV="1">
              <a:off x="720" y="326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94" name="Line 25"/>
            <p:cNvSpPr>
              <a:spLocks noChangeShapeType="1"/>
            </p:cNvSpPr>
            <p:nvPr/>
          </p:nvSpPr>
          <p:spPr bwMode="auto">
            <a:xfrm>
              <a:off x="912" y="326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95" name="Line 26"/>
            <p:cNvSpPr>
              <a:spLocks noChangeShapeType="1"/>
            </p:cNvSpPr>
            <p:nvPr/>
          </p:nvSpPr>
          <p:spPr bwMode="auto">
            <a:xfrm flipH="1">
              <a:off x="864" y="3408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0492" name="Text Box 27"/>
          <p:cNvSpPr txBox="1">
            <a:spLocks noChangeArrowheads="1"/>
          </p:cNvSpPr>
          <p:nvPr/>
        </p:nvSpPr>
        <p:spPr bwMode="auto">
          <a:xfrm>
            <a:off x="6249988" y="3802063"/>
            <a:ext cx="825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PRV1A</a:t>
            </a:r>
          </a:p>
        </p:txBody>
      </p:sp>
      <p:sp>
        <p:nvSpPr>
          <p:cNvPr id="20493" name="Freeform 28"/>
          <p:cNvSpPr>
            <a:spLocks/>
          </p:cNvSpPr>
          <p:nvPr/>
        </p:nvSpPr>
        <p:spPr bwMode="auto">
          <a:xfrm>
            <a:off x="6213475" y="1714501"/>
            <a:ext cx="1588" cy="2303463"/>
          </a:xfrm>
          <a:custGeom>
            <a:avLst/>
            <a:gdLst>
              <a:gd name="T0" fmla="*/ 2147483647 w 1"/>
              <a:gd name="T1" fmla="*/ 2147483647 h 1408"/>
              <a:gd name="T2" fmla="*/ 0 w 1"/>
              <a:gd name="T3" fmla="*/ 0 h 1408"/>
              <a:gd name="T4" fmla="*/ 0 60000 65536"/>
              <a:gd name="T5" fmla="*/ 0 60000 65536"/>
              <a:gd name="T6" fmla="*/ 0 w 1"/>
              <a:gd name="T7" fmla="*/ 0 h 1408"/>
              <a:gd name="T8" fmla="*/ 1 w 1"/>
              <a:gd name="T9" fmla="*/ 1408 h 14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408">
                <a:moveTo>
                  <a:pt x="1" y="140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494" name="Line 30"/>
          <p:cNvSpPr>
            <a:spLocks noChangeShapeType="1"/>
          </p:cNvSpPr>
          <p:nvPr/>
        </p:nvSpPr>
        <p:spPr bwMode="auto">
          <a:xfrm rot="5400000" flipV="1">
            <a:off x="7750969" y="4345781"/>
            <a:ext cx="0" cy="11318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495" name="Line 31"/>
          <p:cNvSpPr>
            <a:spLocks noChangeShapeType="1"/>
          </p:cNvSpPr>
          <p:nvPr/>
        </p:nvSpPr>
        <p:spPr bwMode="auto">
          <a:xfrm flipV="1">
            <a:off x="5045075" y="4464050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0496" name="Group 32"/>
          <p:cNvGrpSpPr>
            <a:grpSpLocks/>
          </p:cNvGrpSpPr>
          <p:nvPr/>
        </p:nvGrpSpPr>
        <p:grpSpPr bwMode="auto">
          <a:xfrm rot="5400000">
            <a:off x="5002213" y="4110038"/>
            <a:ext cx="336550" cy="384175"/>
            <a:chOff x="2399" y="1822"/>
            <a:chExt cx="119" cy="160"/>
          </a:xfrm>
        </p:grpSpPr>
        <p:sp>
          <p:nvSpPr>
            <p:cNvPr id="20686" name="AutoShape 3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87" name="AutoShape 3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88" name="Line 3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89" name="Rectangle 3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90" name="Line 3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0497" name="Text Box 38"/>
          <p:cNvSpPr txBox="1">
            <a:spLocks noChangeArrowheads="1"/>
          </p:cNvSpPr>
          <p:nvPr/>
        </p:nvSpPr>
        <p:spPr bwMode="auto">
          <a:xfrm>
            <a:off x="5099051" y="3944938"/>
            <a:ext cx="6651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AV2A</a:t>
            </a:r>
          </a:p>
        </p:txBody>
      </p:sp>
      <p:sp>
        <p:nvSpPr>
          <p:cNvPr id="20498" name="Text Box 46"/>
          <p:cNvSpPr txBox="1">
            <a:spLocks noChangeArrowheads="1"/>
          </p:cNvSpPr>
          <p:nvPr/>
        </p:nvSpPr>
        <p:spPr bwMode="auto">
          <a:xfrm>
            <a:off x="3622675" y="3949700"/>
            <a:ext cx="687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AV1A</a:t>
            </a:r>
          </a:p>
        </p:txBody>
      </p:sp>
      <p:sp>
        <p:nvSpPr>
          <p:cNvPr id="20500" name="Freeform 50"/>
          <p:cNvSpPr>
            <a:spLocks/>
          </p:cNvSpPr>
          <p:nvPr/>
        </p:nvSpPr>
        <p:spPr bwMode="auto">
          <a:xfrm>
            <a:off x="5908675" y="2774950"/>
            <a:ext cx="247650" cy="1588"/>
          </a:xfrm>
          <a:custGeom>
            <a:avLst/>
            <a:gdLst>
              <a:gd name="T0" fmla="*/ 2147483647 w 156"/>
              <a:gd name="T1" fmla="*/ 0 h 1"/>
              <a:gd name="T2" fmla="*/ 0 w 156"/>
              <a:gd name="T3" fmla="*/ 0 h 1"/>
              <a:gd name="T4" fmla="*/ 0 60000 65536"/>
              <a:gd name="T5" fmla="*/ 0 60000 65536"/>
              <a:gd name="T6" fmla="*/ 0 w 156"/>
              <a:gd name="T7" fmla="*/ 0 h 1"/>
              <a:gd name="T8" fmla="*/ 156 w 15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6" h="1">
                <a:moveTo>
                  <a:pt x="156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01" name="Line 51"/>
          <p:cNvSpPr>
            <a:spLocks noChangeShapeType="1"/>
          </p:cNvSpPr>
          <p:nvPr/>
        </p:nvSpPr>
        <p:spPr bwMode="auto">
          <a:xfrm flipV="1">
            <a:off x="9674225" y="4246895"/>
            <a:ext cx="0" cy="3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02" name="Line 56"/>
          <p:cNvSpPr>
            <a:spLocks noChangeShapeType="1"/>
          </p:cNvSpPr>
          <p:nvPr/>
        </p:nvSpPr>
        <p:spPr bwMode="auto">
          <a:xfrm flipV="1">
            <a:off x="9674225" y="4895851"/>
            <a:ext cx="0" cy="5381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03" name="Freeform 72"/>
          <p:cNvSpPr>
            <a:spLocks/>
          </p:cNvSpPr>
          <p:nvPr/>
        </p:nvSpPr>
        <p:spPr bwMode="auto">
          <a:xfrm>
            <a:off x="9674225" y="1714500"/>
            <a:ext cx="1588" cy="2254250"/>
          </a:xfrm>
          <a:custGeom>
            <a:avLst/>
            <a:gdLst>
              <a:gd name="T0" fmla="*/ 0 w 1"/>
              <a:gd name="T1" fmla="*/ 2147483647 h 1378"/>
              <a:gd name="T2" fmla="*/ 0 w 1"/>
              <a:gd name="T3" fmla="*/ 0 h 1378"/>
              <a:gd name="T4" fmla="*/ 0 60000 65536"/>
              <a:gd name="T5" fmla="*/ 0 60000 65536"/>
              <a:gd name="T6" fmla="*/ 0 w 1"/>
              <a:gd name="T7" fmla="*/ 0 h 1378"/>
              <a:gd name="T8" fmla="*/ 1 w 1"/>
              <a:gd name="T9" fmla="*/ 1378 h 137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378">
                <a:moveTo>
                  <a:pt x="0" y="137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04" name="Line 74"/>
          <p:cNvSpPr>
            <a:spLocks noChangeShapeType="1"/>
          </p:cNvSpPr>
          <p:nvPr/>
        </p:nvSpPr>
        <p:spPr bwMode="auto">
          <a:xfrm rot="-5400000">
            <a:off x="8791575" y="4316413"/>
            <a:ext cx="14288" cy="1173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0505" name="Group 76"/>
          <p:cNvGrpSpPr>
            <a:grpSpLocks/>
          </p:cNvGrpSpPr>
          <p:nvPr/>
        </p:nvGrpSpPr>
        <p:grpSpPr bwMode="auto">
          <a:xfrm rot="5400000">
            <a:off x="8232776" y="4119564"/>
            <a:ext cx="334963" cy="382587"/>
            <a:chOff x="2399" y="1822"/>
            <a:chExt cx="119" cy="160"/>
          </a:xfrm>
        </p:grpSpPr>
        <p:sp>
          <p:nvSpPr>
            <p:cNvPr id="20681" name="AutoShape 7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82" name="AutoShape 7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83" name="Line 7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84" name="Rectangle 8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85" name="Line 8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0506" name="Text Box 82"/>
          <p:cNvSpPr txBox="1">
            <a:spLocks noChangeArrowheads="1"/>
          </p:cNvSpPr>
          <p:nvPr/>
        </p:nvSpPr>
        <p:spPr bwMode="auto">
          <a:xfrm>
            <a:off x="8304214" y="3944938"/>
            <a:ext cx="6810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AV2B</a:t>
            </a:r>
          </a:p>
        </p:txBody>
      </p:sp>
      <p:grpSp>
        <p:nvGrpSpPr>
          <p:cNvPr id="20507" name="Group 84"/>
          <p:cNvGrpSpPr>
            <a:grpSpLocks/>
          </p:cNvGrpSpPr>
          <p:nvPr/>
        </p:nvGrpSpPr>
        <p:grpSpPr bwMode="auto">
          <a:xfrm rot="5400000">
            <a:off x="7147720" y="4118770"/>
            <a:ext cx="334963" cy="384175"/>
            <a:chOff x="2399" y="1822"/>
            <a:chExt cx="119" cy="160"/>
          </a:xfrm>
        </p:grpSpPr>
        <p:sp>
          <p:nvSpPr>
            <p:cNvPr id="20676" name="AutoShape 8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77" name="AutoShape 8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78" name="Line 8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79" name="Rectangle 8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80" name="Line 8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0508" name="Text Box 90"/>
          <p:cNvSpPr txBox="1">
            <a:spLocks noChangeArrowheads="1"/>
          </p:cNvSpPr>
          <p:nvPr/>
        </p:nvSpPr>
        <p:spPr bwMode="auto">
          <a:xfrm>
            <a:off x="7239000" y="3935413"/>
            <a:ext cx="674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AV1B</a:t>
            </a:r>
          </a:p>
        </p:txBody>
      </p:sp>
      <p:sp>
        <p:nvSpPr>
          <p:cNvPr id="20511" name="Freeform 93"/>
          <p:cNvSpPr>
            <a:spLocks/>
          </p:cNvSpPr>
          <p:nvPr/>
        </p:nvSpPr>
        <p:spPr bwMode="auto">
          <a:xfrm>
            <a:off x="8283575" y="3487739"/>
            <a:ext cx="1588" cy="649287"/>
          </a:xfrm>
          <a:custGeom>
            <a:avLst/>
            <a:gdLst>
              <a:gd name="T0" fmla="*/ 0 w 1"/>
              <a:gd name="T1" fmla="*/ 2147483647 h 396"/>
              <a:gd name="T2" fmla="*/ 0 w 1"/>
              <a:gd name="T3" fmla="*/ 0 h 396"/>
              <a:gd name="T4" fmla="*/ 0 60000 65536"/>
              <a:gd name="T5" fmla="*/ 0 60000 65536"/>
              <a:gd name="T6" fmla="*/ 0 w 1"/>
              <a:gd name="T7" fmla="*/ 0 h 396"/>
              <a:gd name="T8" fmla="*/ 1 w 1"/>
              <a:gd name="T9" fmla="*/ 396 h 39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396">
                <a:moveTo>
                  <a:pt x="0" y="39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12" name="Line 94"/>
          <p:cNvSpPr>
            <a:spLocks noChangeShapeType="1"/>
          </p:cNvSpPr>
          <p:nvPr/>
        </p:nvSpPr>
        <p:spPr bwMode="auto">
          <a:xfrm rot="5400000" flipV="1">
            <a:off x="7301491" y="2501807"/>
            <a:ext cx="0" cy="1997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13" name="Line 95"/>
          <p:cNvSpPr>
            <a:spLocks noChangeShapeType="1"/>
          </p:cNvSpPr>
          <p:nvPr/>
        </p:nvSpPr>
        <p:spPr bwMode="auto">
          <a:xfrm rot="-5400000">
            <a:off x="5584825" y="2960688"/>
            <a:ext cx="0" cy="1079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0514" name="Group 112"/>
          <p:cNvGrpSpPr>
            <a:grpSpLocks/>
          </p:cNvGrpSpPr>
          <p:nvPr/>
        </p:nvGrpSpPr>
        <p:grpSpPr bwMode="auto">
          <a:xfrm>
            <a:off x="7302501" y="1452563"/>
            <a:ext cx="384175" cy="336550"/>
            <a:chOff x="2399" y="1822"/>
            <a:chExt cx="119" cy="160"/>
          </a:xfrm>
        </p:grpSpPr>
        <p:sp>
          <p:nvSpPr>
            <p:cNvPr id="20671" name="AutoShape 1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0672" name="AutoShape 1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0673" name="Line 1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74" name="Rectangle 1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0675" name="Line 1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0515" name="Line 118"/>
          <p:cNvSpPr>
            <a:spLocks noChangeShapeType="1"/>
          </p:cNvSpPr>
          <p:nvPr/>
        </p:nvSpPr>
        <p:spPr bwMode="auto">
          <a:xfrm flipV="1">
            <a:off x="7124700" y="1717675"/>
            <a:ext cx="0" cy="342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0516" name="Group 119"/>
          <p:cNvGrpSpPr>
            <a:grpSpLocks/>
          </p:cNvGrpSpPr>
          <p:nvPr/>
        </p:nvGrpSpPr>
        <p:grpSpPr bwMode="auto">
          <a:xfrm rot="5400000">
            <a:off x="7074695" y="2043907"/>
            <a:ext cx="334962" cy="384175"/>
            <a:chOff x="2399" y="1822"/>
            <a:chExt cx="119" cy="160"/>
          </a:xfrm>
        </p:grpSpPr>
        <p:sp>
          <p:nvSpPr>
            <p:cNvPr id="20666" name="AutoShape 120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67" name="AutoShape 121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68" name="Line 122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69" name="Rectangle 123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70" name="Line 124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0517" name="Freeform 125"/>
          <p:cNvSpPr>
            <a:spLocks/>
          </p:cNvSpPr>
          <p:nvPr/>
        </p:nvSpPr>
        <p:spPr bwMode="auto">
          <a:xfrm>
            <a:off x="6218239" y="1720850"/>
            <a:ext cx="1087437" cy="1588"/>
          </a:xfrm>
          <a:custGeom>
            <a:avLst/>
            <a:gdLst>
              <a:gd name="T0" fmla="*/ 0 w 685"/>
              <a:gd name="T1" fmla="*/ 2147483647 h 1"/>
              <a:gd name="T2" fmla="*/ 2147483647 w 685"/>
              <a:gd name="T3" fmla="*/ 0 h 1"/>
              <a:gd name="T4" fmla="*/ 0 60000 65536"/>
              <a:gd name="T5" fmla="*/ 0 60000 65536"/>
              <a:gd name="T6" fmla="*/ 0 w 685"/>
              <a:gd name="T7" fmla="*/ 0 h 1"/>
              <a:gd name="T8" fmla="*/ 685 w 685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85" h="1">
                <a:moveTo>
                  <a:pt x="0" y="1"/>
                </a:moveTo>
                <a:lnTo>
                  <a:pt x="685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18" name="Freeform 132"/>
          <p:cNvSpPr>
            <a:spLocks/>
          </p:cNvSpPr>
          <p:nvPr/>
        </p:nvSpPr>
        <p:spPr bwMode="auto">
          <a:xfrm>
            <a:off x="8683733" y="1712471"/>
            <a:ext cx="1004887" cy="1588"/>
          </a:xfrm>
          <a:custGeom>
            <a:avLst/>
            <a:gdLst>
              <a:gd name="T0" fmla="*/ 0 w 633"/>
              <a:gd name="T1" fmla="*/ 2147483647 h 1"/>
              <a:gd name="T2" fmla="*/ 2147483647 w 633"/>
              <a:gd name="T3" fmla="*/ 0 h 1"/>
              <a:gd name="T4" fmla="*/ 0 60000 65536"/>
              <a:gd name="T5" fmla="*/ 0 60000 65536"/>
              <a:gd name="T6" fmla="*/ 0 w 633"/>
              <a:gd name="T7" fmla="*/ 0 h 1"/>
              <a:gd name="T8" fmla="*/ 633 w 63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33" h="1">
                <a:moveTo>
                  <a:pt x="0" y="1"/>
                </a:moveTo>
                <a:lnTo>
                  <a:pt x="633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19" name="Freeform 133"/>
          <p:cNvSpPr>
            <a:spLocks/>
          </p:cNvSpPr>
          <p:nvPr/>
        </p:nvSpPr>
        <p:spPr bwMode="auto">
          <a:xfrm>
            <a:off x="8829675" y="1724025"/>
            <a:ext cx="1588" cy="336550"/>
          </a:xfrm>
          <a:custGeom>
            <a:avLst/>
            <a:gdLst>
              <a:gd name="T0" fmla="*/ 0 w 1"/>
              <a:gd name="T1" fmla="*/ 2147483647 h 206"/>
              <a:gd name="T2" fmla="*/ 0 w 1"/>
              <a:gd name="T3" fmla="*/ 0 h 206"/>
              <a:gd name="T4" fmla="*/ 0 60000 65536"/>
              <a:gd name="T5" fmla="*/ 0 60000 65536"/>
              <a:gd name="T6" fmla="*/ 0 w 1"/>
              <a:gd name="T7" fmla="*/ 0 h 206"/>
              <a:gd name="T8" fmla="*/ 1 w 1"/>
              <a:gd name="T9" fmla="*/ 206 h 20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06">
                <a:moveTo>
                  <a:pt x="0" y="20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0520" name="Group 134"/>
          <p:cNvGrpSpPr>
            <a:grpSpLocks/>
          </p:cNvGrpSpPr>
          <p:nvPr/>
        </p:nvGrpSpPr>
        <p:grpSpPr bwMode="auto">
          <a:xfrm rot="5400000">
            <a:off x="8789195" y="2045495"/>
            <a:ext cx="334963" cy="384175"/>
            <a:chOff x="2399" y="1822"/>
            <a:chExt cx="119" cy="160"/>
          </a:xfrm>
        </p:grpSpPr>
        <p:sp>
          <p:nvSpPr>
            <p:cNvPr id="20661" name="AutoShape 13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62" name="AutoShape 13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63" name="Line 13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64" name="Rectangle 13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65" name="Line 13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0521" name="Freeform 140"/>
          <p:cNvSpPr>
            <a:spLocks/>
          </p:cNvSpPr>
          <p:nvPr/>
        </p:nvSpPr>
        <p:spPr bwMode="auto">
          <a:xfrm>
            <a:off x="7686675" y="1714500"/>
            <a:ext cx="604838" cy="0"/>
          </a:xfrm>
          <a:custGeom>
            <a:avLst/>
            <a:gdLst>
              <a:gd name="T0" fmla="*/ 0 w 381"/>
              <a:gd name="T1" fmla="*/ 0 h 5"/>
              <a:gd name="T2" fmla="*/ 2147483647 w 381"/>
              <a:gd name="T3" fmla="*/ 2147483647 h 5"/>
              <a:gd name="T4" fmla="*/ 0 60000 65536"/>
              <a:gd name="T5" fmla="*/ 0 60000 65536"/>
              <a:gd name="T6" fmla="*/ 0 w 381"/>
              <a:gd name="T7" fmla="*/ 0 h 5"/>
              <a:gd name="T8" fmla="*/ 381 w 381"/>
              <a:gd name="T9" fmla="*/ 5 h 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1" h="5">
                <a:moveTo>
                  <a:pt x="0" y="0"/>
                </a:moveTo>
                <a:lnTo>
                  <a:pt x="381" y="5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22" name="Freeform 141"/>
          <p:cNvSpPr>
            <a:spLocks/>
          </p:cNvSpPr>
          <p:nvPr/>
        </p:nvSpPr>
        <p:spPr bwMode="auto">
          <a:xfrm>
            <a:off x="8054975" y="1020764"/>
            <a:ext cx="0" cy="701675"/>
          </a:xfrm>
          <a:custGeom>
            <a:avLst/>
            <a:gdLst>
              <a:gd name="T0" fmla="*/ 2147483647 w 4"/>
              <a:gd name="T1" fmla="*/ 2147483647 h 429"/>
              <a:gd name="T2" fmla="*/ 0 w 4"/>
              <a:gd name="T3" fmla="*/ 0 h 429"/>
              <a:gd name="T4" fmla="*/ 0 60000 65536"/>
              <a:gd name="T5" fmla="*/ 0 60000 65536"/>
              <a:gd name="T6" fmla="*/ 0 w 4"/>
              <a:gd name="T7" fmla="*/ 0 h 429"/>
              <a:gd name="T8" fmla="*/ 4 w 4"/>
              <a:gd name="T9" fmla="*/ 429 h 4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429">
                <a:moveTo>
                  <a:pt x="4" y="429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0523" name="Group 142"/>
          <p:cNvGrpSpPr>
            <a:grpSpLocks/>
          </p:cNvGrpSpPr>
          <p:nvPr/>
        </p:nvGrpSpPr>
        <p:grpSpPr bwMode="auto">
          <a:xfrm>
            <a:off x="6354764" y="2428875"/>
            <a:ext cx="230187" cy="338138"/>
            <a:chOff x="1200" y="3600"/>
            <a:chExt cx="192" cy="240"/>
          </a:xfrm>
        </p:grpSpPr>
        <p:sp>
          <p:nvSpPr>
            <p:cNvPr id="20659" name="Oval 143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60" name="Line 144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0524" name="Text Box 145"/>
          <p:cNvSpPr txBox="1">
            <a:spLocks noChangeArrowheads="1"/>
          </p:cNvSpPr>
          <p:nvPr/>
        </p:nvSpPr>
        <p:spPr bwMode="auto">
          <a:xfrm>
            <a:off x="6186488" y="2157413"/>
            <a:ext cx="614362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PGS1</a:t>
            </a:r>
          </a:p>
        </p:txBody>
      </p:sp>
      <p:sp>
        <p:nvSpPr>
          <p:cNvPr id="20525" name="Freeform 146"/>
          <p:cNvSpPr>
            <a:spLocks/>
          </p:cNvSpPr>
          <p:nvPr/>
        </p:nvSpPr>
        <p:spPr bwMode="auto">
          <a:xfrm>
            <a:off x="7119939" y="2401889"/>
            <a:ext cx="1587" cy="369887"/>
          </a:xfrm>
          <a:custGeom>
            <a:avLst/>
            <a:gdLst>
              <a:gd name="T0" fmla="*/ 0 w 1"/>
              <a:gd name="T1" fmla="*/ 2147483647 h 226"/>
              <a:gd name="T2" fmla="*/ 2147483647 w 1"/>
              <a:gd name="T3" fmla="*/ 0 h 226"/>
              <a:gd name="T4" fmla="*/ 0 60000 65536"/>
              <a:gd name="T5" fmla="*/ 0 60000 65536"/>
              <a:gd name="T6" fmla="*/ 0 w 1"/>
              <a:gd name="T7" fmla="*/ 0 h 226"/>
              <a:gd name="T8" fmla="*/ 1 w 1"/>
              <a:gd name="T9" fmla="*/ 226 h 22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26">
                <a:moveTo>
                  <a:pt x="0" y="226"/>
                </a:moveTo>
                <a:lnTo>
                  <a:pt x="1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26" name="Freeform 147"/>
          <p:cNvSpPr>
            <a:spLocks/>
          </p:cNvSpPr>
          <p:nvPr/>
        </p:nvSpPr>
        <p:spPr bwMode="auto">
          <a:xfrm>
            <a:off x="8829675" y="2408239"/>
            <a:ext cx="1588" cy="382587"/>
          </a:xfrm>
          <a:custGeom>
            <a:avLst/>
            <a:gdLst>
              <a:gd name="T0" fmla="*/ 0 w 1"/>
              <a:gd name="T1" fmla="*/ 2147483647 h 234"/>
              <a:gd name="T2" fmla="*/ 0 w 1"/>
              <a:gd name="T3" fmla="*/ 0 h 234"/>
              <a:gd name="T4" fmla="*/ 0 60000 65536"/>
              <a:gd name="T5" fmla="*/ 0 60000 65536"/>
              <a:gd name="T6" fmla="*/ 0 w 1"/>
              <a:gd name="T7" fmla="*/ 0 h 234"/>
              <a:gd name="T8" fmla="*/ 1 w 1"/>
              <a:gd name="T9" fmla="*/ 234 h 23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34">
                <a:moveTo>
                  <a:pt x="0" y="234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27" name="Freeform 148"/>
          <p:cNvSpPr>
            <a:spLocks/>
          </p:cNvSpPr>
          <p:nvPr/>
        </p:nvSpPr>
        <p:spPr bwMode="auto">
          <a:xfrm>
            <a:off x="6283326" y="2771775"/>
            <a:ext cx="2543175" cy="0"/>
          </a:xfrm>
          <a:custGeom>
            <a:avLst/>
            <a:gdLst>
              <a:gd name="T0" fmla="*/ 0 w 1602"/>
              <a:gd name="T1" fmla="*/ 2147483647 h 3"/>
              <a:gd name="T2" fmla="*/ 2147483647 w 1602"/>
              <a:gd name="T3" fmla="*/ 0 h 3"/>
              <a:gd name="T4" fmla="*/ 0 60000 65536"/>
              <a:gd name="T5" fmla="*/ 0 60000 65536"/>
              <a:gd name="T6" fmla="*/ 0 w 1602"/>
              <a:gd name="T7" fmla="*/ 0 h 3"/>
              <a:gd name="T8" fmla="*/ 1602 w 1602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602" h="3">
                <a:moveTo>
                  <a:pt x="0" y="3"/>
                </a:moveTo>
                <a:lnTo>
                  <a:pt x="1602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0528" name="Group 149"/>
          <p:cNvGrpSpPr>
            <a:grpSpLocks/>
          </p:cNvGrpSpPr>
          <p:nvPr/>
        </p:nvGrpSpPr>
        <p:grpSpPr bwMode="auto">
          <a:xfrm rot="5400000">
            <a:off x="5661026" y="2574926"/>
            <a:ext cx="336550" cy="384175"/>
            <a:chOff x="1248" y="768"/>
            <a:chExt cx="191" cy="147"/>
          </a:xfrm>
        </p:grpSpPr>
        <p:sp>
          <p:nvSpPr>
            <p:cNvPr id="20656" name="Rectangle 150"/>
            <p:cNvSpPr>
              <a:spLocks noChangeArrowheads="1"/>
            </p:cNvSpPr>
            <p:nvPr/>
          </p:nvSpPr>
          <p:spPr bwMode="auto">
            <a:xfrm>
              <a:off x="1248" y="810"/>
              <a:ext cx="191" cy="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57" name="Arc 151"/>
            <p:cNvSpPr>
              <a:spLocks/>
            </p:cNvSpPr>
            <p:nvPr/>
          </p:nvSpPr>
          <p:spPr bwMode="auto">
            <a:xfrm>
              <a:off x="1248" y="851"/>
              <a:ext cx="183" cy="64"/>
            </a:xfrm>
            <a:custGeom>
              <a:avLst/>
              <a:gdLst>
                <a:gd name="T0" fmla="*/ 0 w 33204"/>
                <a:gd name="T1" fmla="*/ 0 h 21600"/>
                <a:gd name="T2" fmla="*/ 0 w 33204"/>
                <a:gd name="T3" fmla="*/ 0 h 21600"/>
                <a:gd name="T4" fmla="*/ 0 w 33204"/>
                <a:gd name="T5" fmla="*/ 0 h 21600"/>
                <a:gd name="T6" fmla="*/ 0 60000 65536"/>
                <a:gd name="T7" fmla="*/ 0 60000 65536"/>
                <a:gd name="T8" fmla="*/ 0 60000 65536"/>
                <a:gd name="T9" fmla="*/ 0 w 33204"/>
                <a:gd name="T10" fmla="*/ 0 h 21600"/>
                <a:gd name="T11" fmla="*/ 33204 w 332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204" h="21600" fill="none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</a:path>
                <a:path w="33204" h="21600" stroke="0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  <a:lnTo>
                    <a:pt x="16575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58" name="Arc 152"/>
            <p:cNvSpPr>
              <a:spLocks/>
            </p:cNvSpPr>
            <p:nvPr/>
          </p:nvSpPr>
          <p:spPr bwMode="auto">
            <a:xfrm rot="10800000">
              <a:off x="1248" y="768"/>
              <a:ext cx="183" cy="64"/>
            </a:xfrm>
            <a:custGeom>
              <a:avLst/>
              <a:gdLst>
                <a:gd name="T0" fmla="*/ 0 w 33204"/>
                <a:gd name="T1" fmla="*/ 0 h 21600"/>
                <a:gd name="T2" fmla="*/ 0 w 33204"/>
                <a:gd name="T3" fmla="*/ 0 h 21600"/>
                <a:gd name="T4" fmla="*/ 0 w 33204"/>
                <a:gd name="T5" fmla="*/ 0 h 21600"/>
                <a:gd name="T6" fmla="*/ 0 60000 65536"/>
                <a:gd name="T7" fmla="*/ 0 60000 65536"/>
                <a:gd name="T8" fmla="*/ 0 60000 65536"/>
                <a:gd name="T9" fmla="*/ 0 w 33204"/>
                <a:gd name="T10" fmla="*/ 0 h 21600"/>
                <a:gd name="T11" fmla="*/ 33204 w 332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204" h="21600" fill="none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</a:path>
                <a:path w="33204" h="21600" stroke="0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  <a:lnTo>
                    <a:pt x="16575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</p:grpSp>
      <p:sp>
        <p:nvSpPr>
          <p:cNvPr id="20529" name="Freeform 153"/>
          <p:cNvSpPr>
            <a:spLocks/>
          </p:cNvSpPr>
          <p:nvPr/>
        </p:nvSpPr>
        <p:spPr bwMode="auto">
          <a:xfrm>
            <a:off x="5829300" y="1425576"/>
            <a:ext cx="0" cy="1179513"/>
          </a:xfrm>
          <a:custGeom>
            <a:avLst/>
            <a:gdLst>
              <a:gd name="T0" fmla="*/ 0 w 4"/>
              <a:gd name="T1" fmla="*/ 2147483647 h 720"/>
              <a:gd name="T2" fmla="*/ 2147483647 w 4"/>
              <a:gd name="T3" fmla="*/ 0 h 720"/>
              <a:gd name="T4" fmla="*/ 0 60000 65536"/>
              <a:gd name="T5" fmla="*/ 0 60000 65536"/>
              <a:gd name="T6" fmla="*/ 0 w 4"/>
              <a:gd name="T7" fmla="*/ 0 h 720"/>
              <a:gd name="T8" fmla="*/ 4 w 4"/>
              <a:gd name="T9" fmla="*/ 720 h 7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720">
                <a:moveTo>
                  <a:pt x="0" y="720"/>
                </a:moveTo>
                <a:lnTo>
                  <a:pt x="4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31" name="Freeform 156"/>
          <p:cNvSpPr>
            <a:spLocks/>
          </p:cNvSpPr>
          <p:nvPr/>
        </p:nvSpPr>
        <p:spPr bwMode="auto">
          <a:xfrm>
            <a:off x="5116513" y="3057525"/>
            <a:ext cx="722312" cy="0"/>
          </a:xfrm>
          <a:custGeom>
            <a:avLst/>
            <a:gdLst>
              <a:gd name="T0" fmla="*/ 0 w 455"/>
              <a:gd name="T1" fmla="*/ 0 h 3"/>
              <a:gd name="T2" fmla="*/ 2147483647 w 455"/>
              <a:gd name="T3" fmla="*/ 2147483647 h 3"/>
              <a:gd name="T4" fmla="*/ 0 60000 65536"/>
              <a:gd name="T5" fmla="*/ 0 60000 65536"/>
              <a:gd name="T6" fmla="*/ 0 w 455"/>
              <a:gd name="T7" fmla="*/ 0 h 3"/>
              <a:gd name="T8" fmla="*/ 455 w 455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5" h="3">
                <a:moveTo>
                  <a:pt x="0" y="0"/>
                </a:moveTo>
                <a:lnTo>
                  <a:pt x="455" y="3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32" name="Rectangle 159"/>
          <p:cNvSpPr>
            <a:spLocks noChangeArrowheads="1"/>
          </p:cNvSpPr>
          <p:nvPr/>
        </p:nvSpPr>
        <p:spPr bwMode="auto">
          <a:xfrm rot="10800000">
            <a:off x="4918075" y="2185989"/>
            <a:ext cx="266700" cy="307975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TW" altLang="en-US"/>
          </a:p>
        </p:txBody>
      </p:sp>
      <p:sp>
        <p:nvSpPr>
          <p:cNvPr id="20533" name="Line 160"/>
          <p:cNvSpPr>
            <a:spLocks noChangeShapeType="1"/>
          </p:cNvSpPr>
          <p:nvPr/>
        </p:nvSpPr>
        <p:spPr bwMode="auto">
          <a:xfrm rot="10800000" flipV="1">
            <a:off x="5049838" y="2185989"/>
            <a:ext cx="0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534" name="Freeform 161"/>
          <p:cNvSpPr>
            <a:spLocks/>
          </p:cNvSpPr>
          <p:nvPr/>
        </p:nvSpPr>
        <p:spPr bwMode="auto">
          <a:xfrm>
            <a:off x="4467225" y="2527300"/>
            <a:ext cx="0" cy="534988"/>
          </a:xfrm>
          <a:custGeom>
            <a:avLst/>
            <a:gdLst>
              <a:gd name="T0" fmla="*/ 0 w 2"/>
              <a:gd name="T1" fmla="*/ 2147483647 h 327"/>
              <a:gd name="T2" fmla="*/ 2147483647 w 2"/>
              <a:gd name="T3" fmla="*/ 0 h 327"/>
              <a:gd name="T4" fmla="*/ 0 60000 65536"/>
              <a:gd name="T5" fmla="*/ 0 60000 65536"/>
              <a:gd name="T6" fmla="*/ 0 w 2"/>
              <a:gd name="T7" fmla="*/ 0 h 327"/>
              <a:gd name="T8" fmla="*/ 2 w 2"/>
              <a:gd name="T9" fmla="*/ 327 h 32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" h="327">
                <a:moveTo>
                  <a:pt x="0" y="327"/>
                </a:moveTo>
                <a:lnTo>
                  <a:pt x="2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35" name="Rectangle 164"/>
          <p:cNvSpPr>
            <a:spLocks noChangeArrowheads="1"/>
          </p:cNvSpPr>
          <p:nvPr/>
        </p:nvSpPr>
        <p:spPr bwMode="auto">
          <a:xfrm rot="10800000">
            <a:off x="4017963" y="2182814"/>
            <a:ext cx="266700" cy="306387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TW" altLang="en-US"/>
          </a:p>
        </p:txBody>
      </p:sp>
      <p:sp>
        <p:nvSpPr>
          <p:cNvPr id="20536" name="Line 165"/>
          <p:cNvSpPr>
            <a:spLocks noChangeShapeType="1"/>
          </p:cNvSpPr>
          <p:nvPr/>
        </p:nvSpPr>
        <p:spPr bwMode="auto">
          <a:xfrm rot="10800000" flipV="1">
            <a:off x="4149725" y="2182814"/>
            <a:ext cx="0" cy="306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0537" name="Group 166"/>
          <p:cNvGrpSpPr>
            <a:grpSpLocks/>
          </p:cNvGrpSpPr>
          <p:nvPr/>
        </p:nvGrpSpPr>
        <p:grpSpPr bwMode="auto">
          <a:xfrm rot="5400000">
            <a:off x="4420395" y="2167732"/>
            <a:ext cx="334962" cy="384175"/>
            <a:chOff x="2399" y="1822"/>
            <a:chExt cx="119" cy="160"/>
          </a:xfrm>
        </p:grpSpPr>
        <p:sp>
          <p:nvSpPr>
            <p:cNvPr id="20651" name="AutoShape 16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52" name="AutoShape 16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53" name="Line 16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54" name="Rectangle 17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55" name="Line 17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0538" name="Text Box 172"/>
          <p:cNvSpPr txBox="1">
            <a:spLocks noChangeArrowheads="1"/>
          </p:cNvSpPr>
          <p:nvPr/>
        </p:nvSpPr>
        <p:spPr bwMode="auto">
          <a:xfrm>
            <a:off x="4343401" y="1924050"/>
            <a:ext cx="695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0" lang="en-US" altLang="zh-TW" sz="1400"/>
              <a:t>AV1</a:t>
            </a:r>
          </a:p>
        </p:txBody>
      </p:sp>
      <p:sp>
        <p:nvSpPr>
          <p:cNvPr id="20539" name="Freeform 173"/>
          <p:cNvSpPr>
            <a:spLocks/>
          </p:cNvSpPr>
          <p:nvPr/>
        </p:nvSpPr>
        <p:spPr bwMode="auto">
          <a:xfrm>
            <a:off x="4148138" y="2462214"/>
            <a:ext cx="0" cy="587375"/>
          </a:xfrm>
          <a:custGeom>
            <a:avLst/>
            <a:gdLst>
              <a:gd name="T0" fmla="*/ 2147483647 w 5"/>
              <a:gd name="T1" fmla="*/ 2147483647 h 359"/>
              <a:gd name="T2" fmla="*/ 0 w 5"/>
              <a:gd name="T3" fmla="*/ 0 h 359"/>
              <a:gd name="T4" fmla="*/ 0 60000 65536"/>
              <a:gd name="T5" fmla="*/ 0 60000 65536"/>
              <a:gd name="T6" fmla="*/ 0 w 5"/>
              <a:gd name="T7" fmla="*/ 0 h 359"/>
              <a:gd name="T8" fmla="*/ 5 w 5"/>
              <a:gd name="T9" fmla="*/ 359 h 35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" h="359">
                <a:moveTo>
                  <a:pt x="5" y="359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40" name="Line 174"/>
          <p:cNvSpPr>
            <a:spLocks noChangeShapeType="1"/>
          </p:cNvSpPr>
          <p:nvPr/>
        </p:nvSpPr>
        <p:spPr bwMode="auto">
          <a:xfrm flipV="1">
            <a:off x="4144964" y="1939925"/>
            <a:ext cx="1587" cy="2682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41" name="Freeform 176"/>
          <p:cNvSpPr>
            <a:spLocks/>
          </p:cNvSpPr>
          <p:nvPr/>
        </p:nvSpPr>
        <p:spPr bwMode="auto">
          <a:xfrm>
            <a:off x="4468813" y="1597026"/>
            <a:ext cx="0" cy="595313"/>
          </a:xfrm>
          <a:custGeom>
            <a:avLst/>
            <a:gdLst>
              <a:gd name="T0" fmla="*/ 0 w 3"/>
              <a:gd name="T1" fmla="*/ 2147483647 h 364"/>
              <a:gd name="T2" fmla="*/ 2147483647 w 3"/>
              <a:gd name="T3" fmla="*/ 0 h 364"/>
              <a:gd name="T4" fmla="*/ 0 60000 65536"/>
              <a:gd name="T5" fmla="*/ 0 60000 65536"/>
              <a:gd name="T6" fmla="*/ 0 w 3"/>
              <a:gd name="T7" fmla="*/ 0 h 364"/>
              <a:gd name="T8" fmla="*/ 3 w 3"/>
              <a:gd name="T9" fmla="*/ 364 h 3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64">
                <a:moveTo>
                  <a:pt x="0" y="364"/>
                </a:moveTo>
                <a:lnTo>
                  <a:pt x="3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42" name="Text Box 177"/>
          <p:cNvSpPr txBox="1">
            <a:spLocks noChangeArrowheads="1"/>
          </p:cNvSpPr>
          <p:nvPr/>
        </p:nvSpPr>
        <p:spPr bwMode="auto">
          <a:xfrm>
            <a:off x="5137151" y="2152650"/>
            <a:ext cx="5508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FMS</a:t>
            </a:r>
          </a:p>
        </p:txBody>
      </p:sp>
      <p:sp>
        <p:nvSpPr>
          <p:cNvPr id="20543" name="Text Box 179"/>
          <p:cNvSpPr txBox="1">
            <a:spLocks noChangeArrowheads="1"/>
          </p:cNvSpPr>
          <p:nvPr/>
        </p:nvSpPr>
        <p:spPr bwMode="auto">
          <a:xfrm>
            <a:off x="3541714" y="2165350"/>
            <a:ext cx="549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 dirty="0"/>
              <a:t>FMS</a:t>
            </a:r>
          </a:p>
        </p:txBody>
      </p:sp>
      <p:grpSp>
        <p:nvGrpSpPr>
          <p:cNvPr id="20558" name="Group 216"/>
          <p:cNvGrpSpPr>
            <a:grpSpLocks/>
          </p:cNvGrpSpPr>
          <p:nvPr/>
        </p:nvGrpSpPr>
        <p:grpSpPr bwMode="auto">
          <a:xfrm rot="5400000">
            <a:off x="6288882" y="3009107"/>
            <a:ext cx="190500" cy="344487"/>
            <a:chOff x="1200" y="3600"/>
            <a:chExt cx="192" cy="240"/>
          </a:xfrm>
        </p:grpSpPr>
        <p:sp>
          <p:nvSpPr>
            <p:cNvPr id="20634" name="Oval 217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35" name="Line 218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0559" name="Text Box 219"/>
          <p:cNvSpPr txBox="1">
            <a:spLocks noChangeArrowheads="1"/>
          </p:cNvSpPr>
          <p:nvPr/>
        </p:nvSpPr>
        <p:spPr bwMode="auto">
          <a:xfrm>
            <a:off x="6183313" y="2830513"/>
            <a:ext cx="614362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PS2A</a:t>
            </a:r>
          </a:p>
        </p:txBody>
      </p:sp>
      <p:sp>
        <p:nvSpPr>
          <p:cNvPr id="20560" name="Text Box 223"/>
          <p:cNvSpPr txBox="1">
            <a:spLocks noChangeArrowheads="1"/>
          </p:cNvSpPr>
          <p:nvPr/>
        </p:nvSpPr>
        <p:spPr bwMode="auto">
          <a:xfrm>
            <a:off x="7132639" y="1181100"/>
            <a:ext cx="936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AV4A</a:t>
            </a:r>
          </a:p>
        </p:txBody>
      </p:sp>
      <p:sp>
        <p:nvSpPr>
          <p:cNvPr id="20561" name="Text Box 224"/>
          <p:cNvSpPr txBox="1">
            <a:spLocks noChangeArrowheads="1"/>
          </p:cNvSpPr>
          <p:nvPr/>
        </p:nvSpPr>
        <p:spPr bwMode="auto">
          <a:xfrm>
            <a:off x="7151688" y="1892300"/>
            <a:ext cx="76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AV5A</a:t>
            </a:r>
          </a:p>
        </p:txBody>
      </p:sp>
      <p:sp>
        <p:nvSpPr>
          <p:cNvPr id="20562" name="Text Box 225"/>
          <p:cNvSpPr txBox="1">
            <a:spLocks noChangeArrowheads="1"/>
          </p:cNvSpPr>
          <p:nvPr/>
        </p:nvSpPr>
        <p:spPr bwMode="auto">
          <a:xfrm>
            <a:off x="8867775" y="1885950"/>
            <a:ext cx="800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AV5B</a:t>
            </a:r>
          </a:p>
        </p:txBody>
      </p:sp>
      <p:sp>
        <p:nvSpPr>
          <p:cNvPr id="20563" name="Text Box 226"/>
          <p:cNvSpPr txBox="1">
            <a:spLocks noChangeArrowheads="1"/>
          </p:cNvSpPr>
          <p:nvPr/>
        </p:nvSpPr>
        <p:spPr bwMode="auto">
          <a:xfrm>
            <a:off x="8172450" y="1187450"/>
            <a:ext cx="882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AV4B</a:t>
            </a:r>
          </a:p>
        </p:txBody>
      </p:sp>
      <p:sp>
        <p:nvSpPr>
          <p:cNvPr id="20564" name="Text Box 227"/>
          <p:cNvSpPr txBox="1">
            <a:spLocks noChangeArrowheads="1"/>
          </p:cNvSpPr>
          <p:nvPr/>
        </p:nvSpPr>
        <p:spPr bwMode="auto">
          <a:xfrm>
            <a:off x="7600950" y="765176"/>
            <a:ext cx="920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>
                <a:solidFill>
                  <a:srgbClr val="081D58"/>
                </a:solidFill>
                <a:latin typeface="細明體" pitchFamily="49" charset="-120"/>
                <a:ea typeface="細明體" pitchFamily="49" charset="-120"/>
              </a:rPr>
              <a:t>P.O.U</a:t>
            </a:r>
          </a:p>
        </p:txBody>
      </p:sp>
      <p:sp>
        <p:nvSpPr>
          <p:cNvPr id="20566" name="Line 233"/>
          <p:cNvSpPr>
            <a:spLocks noChangeShapeType="1"/>
          </p:cNvSpPr>
          <p:nvPr/>
        </p:nvSpPr>
        <p:spPr bwMode="auto">
          <a:xfrm rot="5400000" flipV="1">
            <a:off x="5457032" y="4458495"/>
            <a:ext cx="0" cy="9032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67" name="Line 234"/>
          <p:cNvSpPr>
            <a:spLocks noChangeShapeType="1"/>
          </p:cNvSpPr>
          <p:nvPr/>
        </p:nvSpPr>
        <p:spPr bwMode="auto">
          <a:xfrm rot="5400000" flipV="1">
            <a:off x="4418807" y="4077495"/>
            <a:ext cx="0" cy="16652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68" name="Text Box 236"/>
          <p:cNvSpPr txBox="1">
            <a:spLocks noChangeArrowheads="1"/>
          </p:cNvSpPr>
          <p:nvPr/>
        </p:nvSpPr>
        <p:spPr bwMode="auto">
          <a:xfrm>
            <a:off x="9705976" y="4356100"/>
            <a:ext cx="695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AV3B</a:t>
            </a:r>
            <a:endParaRPr kumimoji="0" lang="zh-TW" altLang="en-US" sz="1400"/>
          </a:p>
        </p:txBody>
      </p:sp>
      <p:sp>
        <p:nvSpPr>
          <p:cNvPr id="20570" name="Line 352"/>
          <p:cNvSpPr>
            <a:spLocks noChangeShapeType="1"/>
          </p:cNvSpPr>
          <p:nvPr/>
        </p:nvSpPr>
        <p:spPr bwMode="auto">
          <a:xfrm>
            <a:off x="4132138" y="1939925"/>
            <a:ext cx="32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72" name="Line 354"/>
          <p:cNvSpPr>
            <a:spLocks noChangeShapeType="1"/>
          </p:cNvSpPr>
          <p:nvPr/>
        </p:nvSpPr>
        <p:spPr bwMode="auto">
          <a:xfrm>
            <a:off x="3584575" y="4473575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73" name="Freeform 364"/>
          <p:cNvSpPr>
            <a:spLocks/>
          </p:cNvSpPr>
          <p:nvPr/>
        </p:nvSpPr>
        <p:spPr bwMode="auto">
          <a:xfrm rot="-5400000">
            <a:off x="5545139" y="5461001"/>
            <a:ext cx="742950" cy="161925"/>
          </a:xfrm>
          <a:custGeom>
            <a:avLst/>
            <a:gdLst>
              <a:gd name="T0" fmla="*/ 0 w 596"/>
              <a:gd name="T1" fmla="*/ 2147483647 h 102"/>
              <a:gd name="T2" fmla="*/ 2147483647 w 596"/>
              <a:gd name="T3" fmla="*/ 2147483647 h 102"/>
              <a:gd name="T4" fmla="*/ 2147483647 w 596"/>
              <a:gd name="T5" fmla="*/ 2147483647 h 102"/>
              <a:gd name="T6" fmla="*/ 2147483647 w 596"/>
              <a:gd name="T7" fmla="*/ 0 h 102"/>
              <a:gd name="T8" fmla="*/ 2147483647 w 596"/>
              <a:gd name="T9" fmla="*/ 2147483647 h 102"/>
              <a:gd name="T10" fmla="*/ 2147483647 w 596"/>
              <a:gd name="T11" fmla="*/ 2147483647 h 102"/>
              <a:gd name="T12" fmla="*/ 2147483647 w 596"/>
              <a:gd name="T13" fmla="*/ 2147483647 h 102"/>
              <a:gd name="T14" fmla="*/ 2147483647 w 596"/>
              <a:gd name="T15" fmla="*/ 2147483647 h 102"/>
              <a:gd name="T16" fmla="*/ 2147483647 w 596"/>
              <a:gd name="T17" fmla="*/ 2147483647 h 102"/>
              <a:gd name="T18" fmla="*/ 2147483647 w 596"/>
              <a:gd name="T19" fmla="*/ 2147483647 h 102"/>
              <a:gd name="T20" fmla="*/ 2147483647 w 596"/>
              <a:gd name="T21" fmla="*/ 2147483647 h 102"/>
              <a:gd name="T22" fmla="*/ 2147483647 w 596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96"/>
              <a:gd name="T37" fmla="*/ 0 h 102"/>
              <a:gd name="T38" fmla="*/ 596 w 596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96" h="102">
                <a:moveTo>
                  <a:pt x="0" y="52"/>
                </a:moveTo>
                <a:lnTo>
                  <a:pt x="146" y="50"/>
                </a:lnTo>
                <a:lnTo>
                  <a:pt x="167" y="102"/>
                </a:lnTo>
                <a:lnTo>
                  <a:pt x="201" y="0"/>
                </a:lnTo>
                <a:lnTo>
                  <a:pt x="239" y="102"/>
                </a:lnTo>
                <a:lnTo>
                  <a:pt x="286" y="2"/>
                </a:lnTo>
                <a:lnTo>
                  <a:pt x="330" y="102"/>
                </a:lnTo>
                <a:lnTo>
                  <a:pt x="365" y="2"/>
                </a:lnTo>
                <a:lnTo>
                  <a:pt x="415" y="100"/>
                </a:lnTo>
                <a:lnTo>
                  <a:pt x="447" y="6"/>
                </a:lnTo>
                <a:lnTo>
                  <a:pt x="478" y="56"/>
                </a:lnTo>
                <a:lnTo>
                  <a:pt x="596" y="56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20574" name="Freeform 366"/>
          <p:cNvSpPr>
            <a:spLocks/>
          </p:cNvSpPr>
          <p:nvPr/>
        </p:nvSpPr>
        <p:spPr bwMode="auto">
          <a:xfrm>
            <a:off x="5216525" y="5929313"/>
            <a:ext cx="984250" cy="0"/>
          </a:xfrm>
          <a:custGeom>
            <a:avLst/>
            <a:gdLst>
              <a:gd name="T0" fmla="*/ 0 w 620"/>
              <a:gd name="T1" fmla="*/ 2147483647 h 4"/>
              <a:gd name="T2" fmla="*/ 2147483647 w 620"/>
              <a:gd name="T3" fmla="*/ 0 h 4"/>
              <a:gd name="T4" fmla="*/ 0 60000 65536"/>
              <a:gd name="T5" fmla="*/ 0 60000 65536"/>
              <a:gd name="T6" fmla="*/ 0 w 620"/>
              <a:gd name="T7" fmla="*/ 0 h 4"/>
              <a:gd name="T8" fmla="*/ 620 w 620"/>
              <a:gd name="T9" fmla="*/ 4 h 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20" h="4">
                <a:moveTo>
                  <a:pt x="0" y="4"/>
                </a:moveTo>
                <a:lnTo>
                  <a:pt x="62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75" name="Freeform 367"/>
          <p:cNvSpPr>
            <a:spLocks/>
          </p:cNvSpPr>
          <p:nvPr/>
        </p:nvSpPr>
        <p:spPr bwMode="auto">
          <a:xfrm rot="-5400000">
            <a:off x="5796757" y="5460207"/>
            <a:ext cx="817562" cy="161925"/>
          </a:xfrm>
          <a:custGeom>
            <a:avLst/>
            <a:gdLst>
              <a:gd name="T0" fmla="*/ 0 w 755"/>
              <a:gd name="T1" fmla="*/ 2147483647 h 102"/>
              <a:gd name="T2" fmla="*/ 2147483647 w 755"/>
              <a:gd name="T3" fmla="*/ 2147483647 h 102"/>
              <a:gd name="T4" fmla="*/ 2147483647 w 755"/>
              <a:gd name="T5" fmla="*/ 2147483647 h 102"/>
              <a:gd name="T6" fmla="*/ 2147483647 w 755"/>
              <a:gd name="T7" fmla="*/ 0 h 102"/>
              <a:gd name="T8" fmla="*/ 2147483647 w 755"/>
              <a:gd name="T9" fmla="*/ 2147483647 h 102"/>
              <a:gd name="T10" fmla="*/ 2147483647 w 755"/>
              <a:gd name="T11" fmla="*/ 2147483647 h 102"/>
              <a:gd name="T12" fmla="*/ 2147483647 w 755"/>
              <a:gd name="T13" fmla="*/ 2147483647 h 102"/>
              <a:gd name="T14" fmla="*/ 2147483647 w 755"/>
              <a:gd name="T15" fmla="*/ 2147483647 h 102"/>
              <a:gd name="T16" fmla="*/ 2147483647 w 755"/>
              <a:gd name="T17" fmla="*/ 2147483647 h 102"/>
              <a:gd name="T18" fmla="*/ 2147483647 w 755"/>
              <a:gd name="T19" fmla="*/ 2147483647 h 102"/>
              <a:gd name="T20" fmla="*/ 2147483647 w 755"/>
              <a:gd name="T21" fmla="*/ 2147483647 h 102"/>
              <a:gd name="T22" fmla="*/ 2147483647 w 755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55"/>
              <a:gd name="T37" fmla="*/ 0 h 102"/>
              <a:gd name="T38" fmla="*/ 755 w 755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55" h="102">
                <a:moveTo>
                  <a:pt x="0" y="50"/>
                </a:moveTo>
                <a:lnTo>
                  <a:pt x="214" y="50"/>
                </a:lnTo>
                <a:lnTo>
                  <a:pt x="236" y="102"/>
                </a:lnTo>
                <a:lnTo>
                  <a:pt x="270" y="0"/>
                </a:lnTo>
                <a:lnTo>
                  <a:pt x="308" y="102"/>
                </a:lnTo>
                <a:lnTo>
                  <a:pt x="356" y="2"/>
                </a:lnTo>
                <a:lnTo>
                  <a:pt x="400" y="102"/>
                </a:lnTo>
                <a:lnTo>
                  <a:pt x="436" y="2"/>
                </a:lnTo>
                <a:lnTo>
                  <a:pt x="486" y="100"/>
                </a:lnTo>
                <a:lnTo>
                  <a:pt x="518" y="6"/>
                </a:lnTo>
                <a:lnTo>
                  <a:pt x="550" y="56"/>
                </a:lnTo>
                <a:lnTo>
                  <a:pt x="755" y="55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20576" name="Freeform 374"/>
          <p:cNvSpPr>
            <a:spLocks/>
          </p:cNvSpPr>
          <p:nvPr/>
        </p:nvSpPr>
        <p:spPr bwMode="auto">
          <a:xfrm>
            <a:off x="5045075" y="2487614"/>
            <a:ext cx="0" cy="1641475"/>
          </a:xfrm>
          <a:custGeom>
            <a:avLst/>
            <a:gdLst>
              <a:gd name="T0" fmla="*/ 2147483647 w 4"/>
              <a:gd name="T1" fmla="*/ 0 h 1003"/>
              <a:gd name="T2" fmla="*/ 0 w 4"/>
              <a:gd name="T3" fmla="*/ 2147483647 h 1003"/>
              <a:gd name="T4" fmla="*/ 0 60000 65536"/>
              <a:gd name="T5" fmla="*/ 0 60000 65536"/>
              <a:gd name="T6" fmla="*/ 0 w 4"/>
              <a:gd name="T7" fmla="*/ 0 h 1003"/>
              <a:gd name="T8" fmla="*/ 4 w 4"/>
              <a:gd name="T9" fmla="*/ 1003 h 100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1003">
                <a:moveTo>
                  <a:pt x="4" y="0"/>
                </a:moveTo>
                <a:lnTo>
                  <a:pt x="0" y="1003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77" name="Line 375"/>
          <p:cNvSpPr>
            <a:spLocks noChangeShapeType="1"/>
          </p:cNvSpPr>
          <p:nvPr/>
        </p:nvSpPr>
        <p:spPr bwMode="auto">
          <a:xfrm flipV="1">
            <a:off x="5048250" y="1644651"/>
            <a:ext cx="0" cy="536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78" name="Freeform 376"/>
          <p:cNvSpPr>
            <a:spLocks/>
          </p:cNvSpPr>
          <p:nvPr/>
        </p:nvSpPr>
        <p:spPr bwMode="auto">
          <a:xfrm>
            <a:off x="4140201" y="3051175"/>
            <a:ext cx="822325" cy="0"/>
          </a:xfrm>
          <a:custGeom>
            <a:avLst/>
            <a:gdLst>
              <a:gd name="T0" fmla="*/ 0 w 518"/>
              <a:gd name="T1" fmla="*/ 0 h 3"/>
              <a:gd name="T2" fmla="*/ 2147483647 w 518"/>
              <a:gd name="T3" fmla="*/ 2147483647 h 3"/>
              <a:gd name="T4" fmla="*/ 0 60000 65536"/>
              <a:gd name="T5" fmla="*/ 0 60000 65536"/>
              <a:gd name="T6" fmla="*/ 0 w 518"/>
              <a:gd name="T7" fmla="*/ 0 h 3"/>
              <a:gd name="T8" fmla="*/ 518 w 518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18" h="3">
                <a:moveTo>
                  <a:pt x="0" y="0"/>
                </a:moveTo>
                <a:lnTo>
                  <a:pt x="518" y="3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0579" name="Group 40"/>
          <p:cNvGrpSpPr>
            <a:grpSpLocks/>
          </p:cNvGrpSpPr>
          <p:nvPr/>
        </p:nvGrpSpPr>
        <p:grpSpPr bwMode="auto">
          <a:xfrm rot="5400000">
            <a:off x="3532982" y="4114007"/>
            <a:ext cx="334962" cy="384175"/>
            <a:chOff x="2399" y="1822"/>
            <a:chExt cx="119" cy="160"/>
          </a:xfrm>
        </p:grpSpPr>
        <p:sp>
          <p:nvSpPr>
            <p:cNvPr id="20629" name="AutoShape 41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30" name="AutoShape 42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31" name="Line 43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32" name="Rectangle 44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33" name="Line 45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0580" name="Line 378"/>
          <p:cNvSpPr>
            <a:spLocks noChangeShapeType="1"/>
          </p:cNvSpPr>
          <p:nvPr/>
        </p:nvSpPr>
        <p:spPr bwMode="auto">
          <a:xfrm flipV="1">
            <a:off x="5921375" y="4891089"/>
            <a:ext cx="0" cy="295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81" name="Line 379"/>
          <p:cNvSpPr>
            <a:spLocks noChangeShapeType="1"/>
          </p:cNvSpPr>
          <p:nvPr/>
        </p:nvSpPr>
        <p:spPr bwMode="auto">
          <a:xfrm flipV="1">
            <a:off x="6211888" y="4845050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82" name="Line 380"/>
          <p:cNvSpPr>
            <a:spLocks noChangeShapeType="1"/>
          </p:cNvSpPr>
          <p:nvPr/>
        </p:nvSpPr>
        <p:spPr bwMode="auto">
          <a:xfrm>
            <a:off x="6215063" y="4273550"/>
            <a:ext cx="0" cy="222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83" name="Text Box 381"/>
          <p:cNvSpPr txBox="1">
            <a:spLocks noChangeArrowheads="1"/>
          </p:cNvSpPr>
          <p:nvPr/>
        </p:nvSpPr>
        <p:spPr bwMode="auto">
          <a:xfrm>
            <a:off x="5776914" y="2355850"/>
            <a:ext cx="504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 dirty="0"/>
              <a:t>VG</a:t>
            </a:r>
          </a:p>
        </p:txBody>
      </p:sp>
      <p:sp>
        <p:nvSpPr>
          <p:cNvPr id="20584" name="Freeform 382"/>
          <p:cNvSpPr>
            <a:spLocks/>
          </p:cNvSpPr>
          <p:nvPr/>
        </p:nvSpPr>
        <p:spPr bwMode="auto">
          <a:xfrm rot="-5400000">
            <a:off x="9002713" y="5461001"/>
            <a:ext cx="742950" cy="161925"/>
          </a:xfrm>
          <a:custGeom>
            <a:avLst/>
            <a:gdLst>
              <a:gd name="T0" fmla="*/ 0 w 596"/>
              <a:gd name="T1" fmla="*/ 2147483647 h 102"/>
              <a:gd name="T2" fmla="*/ 2147483647 w 596"/>
              <a:gd name="T3" fmla="*/ 2147483647 h 102"/>
              <a:gd name="T4" fmla="*/ 2147483647 w 596"/>
              <a:gd name="T5" fmla="*/ 2147483647 h 102"/>
              <a:gd name="T6" fmla="*/ 2147483647 w 596"/>
              <a:gd name="T7" fmla="*/ 0 h 102"/>
              <a:gd name="T8" fmla="*/ 2147483647 w 596"/>
              <a:gd name="T9" fmla="*/ 2147483647 h 102"/>
              <a:gd name="T10" fmla="*/ 2147483647 w 596"/>
              <a:gd name="T11" fmla="*/ 2147483647 h 102"/>
              <a:gd name="T12" fmla="*/ 2147483647 w 596"/>
              <a:gd name="T13" fmla="*/ 2147483647 h 102"/>
              <a:gd name="T14" fmla="*/ 2147483647 w 596"/>
              <a:gd name="T15" fmla="*/ 2147483647 h 102"/>
              <a:gd name="T16" fmla="*/ 2147483647 w 596"/>
              <a:gd name="T17" fmla="*/ 2147483647 h 102"/>
              <a:gd name="T18" fmla="*/ 2147483647 w 596"/>
              <a:gd name="T19" fmla="*/ 2147483647 h 102"/>
              <a:gd name="T20" fmla="*/ 2147483647 w 596"/>
              <a:gd name="T21" fmla="*/ 2147483647 h 102"/>
              <a:gd name="T22" fmla="*/ 2147483647 w 596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96"/>
              <a:gd name="T37" fmla="*/ 0 h 102"/>
              <a:gd name="T38" fmla="*/ 596 w 596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96" h="102">
                <a:moveTo>
                  <a:pt x="0" y="52"/>
                </a:moveTo>
                <a:lnTo>
                  <a:pt x="146" y="50"/>
                </a:lnTo>
                <a:lnTo>
                  <a:pt x="167" y="102"/>
                </a:lnTo>
                <a:lnTo>
                  <a:pt x="201" y="0"/>
                </a:lnTo>
                <a:lnTo>
                  <a:pt x="239" y="102"/>
                </a:lnTo>
                <a:lnTo>
                  <a:pt x="286" y="2"/>
                </a:lnTo>
                <a:lnTo>
                  <a:pt x="330" y="102"/>
                </a:lnTo>
                <a:lnTo>
                  <a:pt x="365" y="2"/>
                </a:lnTo>
                <a:lnTo>
                  <a:pt x="415" y="100"/>
                </a:lnTo>
                <a:lnTo>
                  <a:pt x="447" y="6"/>
                </a:lnTo>
                <a:lnTo>
                  <a:pt x="478" y="56"/>
                </a:lnTo>
                <a:lnTo>
                  <a:pt x="596" y="56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20585" name="Freeform 383"/>
          <p:cNvSpPr>
            <a:spLocks/>
          </p:cNvSpPr>
          <p:nvPr/>
        </p:nvSpPr>
        <p:spPr bwMode="auto">
          <a:xfrm>
            <a:off x="8674100" y="5929313"/>
            <a:ext cx="984250" cy="0"/>
          </a:xfrm>
          <a:custGeom>
            <a:avLst/>
            <a:gdLst>
              <a:gd name="T0" fmla="*/ 0 w 620"/>
              <a:gd name="T1" fmla="*/ 2147483647 h 4"/>
              <a:gd name="T2" fmla="*/ 2147483647 w 620"/>
              <a:gd name="T3" fmla="*/ 0 h 4"/>
              <a:gd name="T4" fmla="*/ 0 60000 65536"/>
              <a:gd name="T5" fmla="*/ 0 60000 65536"/>
              <a:gd name="T6" fmla="*/ 0 w 620"/>
              <a:gd name="T7" fmla="*/ 0 h 4"/>
              <a:gd name="T8" fmla="*/ 620 w 620"/>
              <a:gd name="T9" fmla="*/ 4 h 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20" h="4">
                <a:moveTo>
                  <a:pt x="0" y="4"/>
                </a:moveTo>
                <a:lnTo>
                  <a:pt x="62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86" name="Freeform 384"/>
          <p:cNvSpPr>
            <a:spLocks/>
          </p:cNvSpPr>
          <p:nvPr/>
        </p:nvSpPr>
        <p:spPr bwMode="auto">
          <a:xfrm rot="-5400000">
            <a:off x="9262253" y="5467351"/>
            <a:ext cx="817562" cy="161925"/>
          </a:xfrm>
          <a:custGeom>
            <a:avLst/>
            <a:gdLst>
              <a:gd name="T0" fmla="*/ 0 w 755"/>
              <a:gd name="T1" fmla="*/ 2147483647 h 102"/>
              <a:gd name="T2" fmla="*/ 2147483647 w 755"/>
              <a:gd name="T3" fmla="*/ 2147483647 h 102"/>
              <a:gd name="T4" fmla="*/ 2147483647 w 755"/>
              <a:gd name="T5" fmla="*/ 2147483647 h 102"/>
              <a:gd name="T6" fmla="*/ 2147483647 w 755"/>
              <a:gd name="T7" fmla="*/ 0 h 102"/>
              <a:gd name="T8" fmla="*/ 2147483647 w 755"/>
              <a:gd name="T9" fmla="*/ 2147483647 h 102"/>
              <a:gd name="T10" fmla="*/ 2147483647 w 755"/>
              <a:gd name="T11" fmla="*/ 2147483647 h 102"/>
              <a:gd name="T12" fmla="*/ 2147483647 w 755"/>
              <a:gd name="T13" fmla="*/ 2147483647 h 102"/>
              <a:gd name="T14" fmla="*/ 2147483647 w 755"/>
              <a:gd name="T15" fmla="*/ 2147483647 h 102"/>
              <a:gd name="T16" fmla="*/ 2147483647 w 755"/>
              <a:gd name="T17" fmla="*/ 2147483647 h 102"/>
              <a:gd name="T18" fmla="*/ 2147483647 w 755"/>
              <a:gd name="T19" fmla="*/ 2147483647 h 102"/>
              <a:gd name="T20" fmla="*/ 2147483647 w 755"/>
              <a:gd name="T21" fmla="*/ 2147483647 h 102"/>
              <a:gd name="T22" fmla="*/ 2147483647 w 755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55"/>
              <a:gd name="T37" fmla="*/ 0 h 102"/>
              <a:gd name="T38" fmla="*/ 755 w 755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55" h="102">
                <a:moveTo>
                  <a:pt x="0" y="50"/>
                </a:moveTo>
                <a:lnTo>
                  <a:pt x="214" y="50"/>
                </a:lnTo>
                <a:lnTo>
                  <a:pt x="236" y="102"/>
                </a:lnTo>
                <a:lnTo>
                  <a:pt x="270" y="0"/>
                </a:lnTo>
                <a:lnTo>
                  <a:pt x="308" y="102"/>
                </a:lnTo>
                <a:lnTo>
                  <a:pt x="356" y="2"/>
                </a:lnTo>
                <a:lnTo>
                  <a:pt x="400" y="102"/>
                </a:lnTo>
                <a:lnTo>
                  <a:pt x="436" y="2"/>
                </a:lnTo>
                <a:lnTo>
                  <a:pt x="486" y="100"/>
                </a:lnTo>
                <a:lnTo>
                  <a:pt x="518" y="6"/>
                </a:lnTo>
                <a:lnTo>
                  <a:pt x="550" y="56"/>
                </a:lnTo>
                <a:lnTo>
                  <a:pt x="755" y="55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20587" name="Line 385"/>
          <p:cNvSpPr>
            <a:spLocks noChangeShapeType="1"/>
          </p:cNvSpPr>
          <p:nvPr/>
        </p:nvSpPr>
        <p:spPr bwMode="auto">
          <a:xfrm flipV="1">
            <a:off x="9383713" y="4891089"/>
            <a:ext cx="0" cy="295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88" name="Line 386"/>
          <p:cNvSpPr>
            <a:spLocks noChangeShapeType="1"/>
          </p:cNvSpPr>
          <p:nvPr/>
        </p:nvSpPr>
        <p:spPr bwMode="auto">
          <a:xfrm>
            <a:off x="7194550" y="4483100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89" name="Line 387"/>
          <p:cNvSpPr>
            <a:spLocks noChangeShapeType="1"/>
          </p:cNvSpPr>
          <p:nvPr/>
        </p:nvSpPr>
        <p:spPr bwMode="auto">
          <a:xfrm>
            <a:off x="8285163" y="4473575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0590" name="Group 388"/>
          <p:cNvGrpSpPr>
            <a:grpSpLocks/>
          </p:cNvGrpSpPr>
          <p:nvPr/>
        </p:nvGrpSpPr>
        <p:grpSpPr bwMode="auto">
          <a:xfrm rot="5400000">
            <a:off x="9736932" y="4999832"/>
            <a:ext cx="176213" cy="285750"/>
            <a:chOff x="1200" y="3600"/>
            <a:chExt cx="192" cy="240"/>
          </a:xfrm>
        </p:grpSpPr>
        <p:sp>
          <p:nvSpPr>
            <p:cNvPr id="20627" name="Oval 389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28" name="Line 390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0591" name="Text Box 391"/>
          <p:cNvSpPr txBox="1">
            <a:spLocks noChangeArrowheads="1"/>
          </p:cNvSpPr>
          <p:nvPr/>
        </p:nvSpPr>
        <p:spPr bwMode="auto">
          <a:xfrm>
            <a:off x="9904413" y="4994276"/>
            <a:ext cx="539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 dirty="0">
                <a:latin typeface="細明體" pitchFamily="49" charset="-120"/>
                <a:ea typeface="細明體" pitchFamily="49" charset="-120"/>
              </a:rPr>
              <a:t>PT0B</a:t>
            </a:r>
          </a:p>
        </p:txBody>
      </p:sp>
      <p:grpSp>
        <p:nvGrpSpPr>
          <p:cNvPr id="20592" name="Group 392"/>
          <p:cNvGrpSpPr>
            <a:grpSpLocks/>
          </p:cNvGrpSpPr>
          <p:nvPr/>
        </p:nvGrpSpPr>
        <p:grpSpPr bwMode="auto">
          <a:xfrm rot="10800000" flipH="1">
            <a:off x="9599614" y="3963989"/>
            <a:ext cx="369887" cy="357187"/>
            <a:chOff x="672" y="3264"/>
            <a:chExt cx="240" cy="240"/>
          </a:xfrm>
        </p:grpSpPr>
        <p:grpSp>
          <p:nvGrpSpPr>
            <p:cNvPr id="20619" name="Group 393"/>
            <p:cNvGrpSpPr>
              <a:grpSpLocks/>
            </p:cNvGrpSpPr>
            <p:nvPr/>
          </p:nvGrpSpPr>
          <p:grpSpPr bwMode="auto">
            <a:xfrm>
              <a:off x="672" y="3312"/>
              <a:ext cx="141" cy="192"/>
              <a:chOff x="672" y="3264"/>
              <a:chExt cx="141" cy="192"/>
            </a:xfrm>
          </p:grpSpPr>
          <p:sp>
            <p:nvSpPr>
              <p:cNvPr id="20624" name="AutoShape 394"/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93" cy="102"/>
              </a:xfrm>
              <a:prstGeom prst="flowChartMerg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20625" name="AutoShape 395"/>
              <p:cNvSpPr>
                <a:spLocks noChangeArrowheads="1"/>
              </p:cNvSpPr>
              <p:nvPr/>
            </p:nvSpPr>
            <p:spPr bwMode="auto">
              <a:xfrm>
                <a:off x="672" y="3354"/>
                <a:ext cx="93" cy="102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20626" name="Line 396"/>
              <p:cNvSpPr>
                <a:spLocks noChangeShapeType="1"/>
              </p:cNvSpPr>
              <p:nvPr/>
            </p:nvSpPr>
            <p:spPr bwMode="auto">
              <a:xfrm>
                <a:off x="717" y="3360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20620" name="AutoShape 397"/>
            <p:cNvSpPr>
              <a:spLocks noChangeArrowheads="1"/>
            </p:cNvSpPr>
            <p:nvPr/>
          </p:nvSpPr>
          <p:spPr bwMode="auto">
            <a:xfrm>
              <a:off x="816" y="3360"/>
              <a:ext cx="48" cy="96"/>
            </a:xfrm>
            <a:prstGeom prst="flowChartDelay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0621" name="Line 398"/>
            <p:cNvSpPr>
              <a:spLocks noChangeShapeType="1"/>
            </p:cNvSpPr>
            <p:nvPr/>
          </p:nvSpPr>
          <p:spPr bwMode="auto">
            <a:xfrm flipV="1">
              <a:off x="720" y="326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22" name="Line 399"/>
            <p:cNvSpPr>
              <a:spLocks noChangeShapeType="1"/>
            </p:cNvSpPr>
            <p:nvPr/>
          </p:nvSpPr>
          <p:spPr bwMode="auto">
            <a:xfrm>
              <a:off x="912" y="326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23" name="Line 400"/>
            <p:cNvSpPr>
              <a:spLocks noChangeShapeType="1"/>
            </p:cNvSpPr>
            <p:nvPr/>
          </p:nvSpPr>
          <p:spPr bwMode="auto">
            <a:xfrm flipH="1">
              <a:off x="864" y="3408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0593" name="Group 402"/>
          <p:cNvGrpSpPr>
            <a:grpSpLocks/>
          </p:cNvGrpSpPr>
          <p:nvPr/>
        </p:nvGrpSpPr>
        <p:grpSpPr bwMode="auto">
          <a:xfrm rot="5400000">
            <a:off x="9744869" y="3012281"/>
            <a:ext cx="190500" cy="344488"/>
            <a:chOff x="1200" y="3600"/>
            <a:chExt cx="192" cy="240"/>
          </a:xfrm>
        </p:grpSpPr>
        <p:sp>
          <p:nvSpPr>
            <p:cNvPr id="20617" name="Oval 403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18" name="Line 404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0594" name="Text Box 405"/>
          <p:cNvSpPr txBox="1">
            <a:spLocks noChangeArrowheads="1"/>
          </p:cNvSpPr>
          <p:nvPr/>
        </p:nvSpPr>
        <p:spPr bwMode="auto">
          <a:xfrm>
            <a:off x="9629776" y="2820988"/>
            <a:ext cx="614363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PS2B</a:t>
            </a:r>
          </a:p>
        </p:txBody>
      </p:sp>
      <p:grpSp>
        <p:nvGrpSpPr>
          <p:cNvPr id="20595" name="Group 406"/>
          <p:cNvGrpSpPr>
            <a:grpSpLocks/>
          </p:cNvGrpSpPr>
          <p:nvPr/>
        </p:nvGrpSpPr>
        <p:grpSpPr bwMode="auto">
          <a:xfrm>
            <a:off x="8293101" y="1454150"/>
            <a:ext cx="384175" cy="336550"/>
            <a:chOff x="2399" y="1822"/>
            <a:chExt cx="119" cy="160"/>
          </a:xfrm>
        </p:grpSpPr>
        <p:sp>
          <p:nvSpPr>
            <p:cNvPr id="20612" name="AutoShape 40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0613" name="AutoShape 40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0614" name="Line 40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15" name="Rectangle 41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0616" name="Line 41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0596" name="Group 412"/>
          <p:cNvGrpSpPr>
            <a:grpSpLocks/>
          </p:cNvGrpSpPr>
          <p:nvPr/>
        </p:nvGrpSpPr>
        <p:grpSpPr bwMode="auto">
          <a:xfrm rot="5400000">
            <a:off x="9623426" y="4541839"/>
            <a:ext cx="334963" cy="382587"/>
            <a:chOff x="2399" y="1822"/>
            <a:chExt cx="119" cy="160"/>
          </a:xfrm>
        </p:grpSpPr>
        <p:sp>
          <p:nvSpPr>
            <p:cNvPr id="20607" name="AutoShape 4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08" name="AutoShape 4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09" name="Line 4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10" name="Rectangle 4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611" name="Line 4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0597" name="Freeform 419"/>
          <p:cNvSpPr>
            <a:spLocks/>
          </p:cNvSpPr>
          <p:nvPr/>
        </p:nvSpPr>
        <p:spPr bwMode="auto">
          <a:xfrm>
            <a:off x="5045075" y="1400175"/>
            <a:ext cx="0" cy="273050"/>
          </a:xfrm>
          <a:custGeom>
            <a:avLst/>
            <a:gdLst>
              <a:gd name="T0" fmla="*/ 0 w 2"/>
              <a:gd name="T1" fmla="*/ 0 h 167"/>
              <a:gd name="T2" fmla="*/ 2147483647 w 2"/>
              <a:gd name="T3" fmla="*/ 2147483647 h 167"/>
              <a:gd name="T4" fmla="*/ 0 60000 65536"/>
              <a:gd name="T5" fmla="*/ 0 60000 65536"/>
              <a:gd name="T6" fmla="*/ 0 w 2"/>
              <a:gd name="T7" fmla="*/ 0 h 167"/>
              <a:gd name="T8" fmla="*/ 2 w 2"/>
              <a:gd name="T9" fmla="*/ 167 h 16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" h="167">
                <a:moveTo>
                  <a:pt x="0" y="0"/>
                </a:moveTo>
                <a:lnTo>
                  <a:pt x="2" y="167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98" name="Freeform 420"/>
          <p:cNvSpPr>
            <a:spLocks/>
          </p:cNvSpPr>
          <p:nvPr/>
        </p:nvSpPr>
        <p:spPr bwMode="auto">
          <a:xfrm>
            <a:off x="4468813" y="1397000"/>
            <a:ext cx="0" cy="273050"/>
          </a:xfrm>
          <a:custGeom>
            <a:avLst/>
            <a:gdLst>
              <a:gd name="T0" fmla="*/ 0 w 2"/>
              <a:gd name="T1" fmla="*/ 0 h 167"/>
              <a:gd name="T2" fmla="*/ 2147483647 w 2"/>
              <a:gd name="T3" fmla="*/ 2147483647 h 167"/>
              <a:gd name="T4" fmla="*/ 0 60000 65536"/>
              <a:gd name="T5" fmla="*/ 0 60000 65536"/>
              <a:gd name="T6" fmla="*/ 0 w 2"/>
              <a:gd name="T7" fmla="*/ 0 h 167"/>
              <a:gd name="T8" fmla="*/ 2 w 2"/>
              <a:gd name="T9" fmla="*/ 167 h 16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" h="167">
                <a:moveTo>
                  <a:pt x="0" y="0"/>
                </a:moveTo>
                <a:lnTo>
                  <a:pt x="2" y="167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99" name="Text Box 421"/>
          <p:cNvSpPr txBox="1">
            <a:spLocks noChangeArrowheads="1"/>
          </p:cNvSpPr>
          <p:nvPr/>
        </p:nvSpPr>
        <p:spPr bwMode="auto">
          <a:xfrm>
            <a:off x="4076701" y="1155700"/>
            <a:ext cx="7921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/>
              <a:t>Line N2</a:t>
            </a:r>
          </a:p>
        </p:txBody>
      </p:sp>
      <p:sp>
        <p:nvSpPr>
          <p:cNvPr id="20601" name="Text Box 423"/>
          <p:cNvSpPr txBox="1">
            <a:spLocks noChangeArrowheads="1"/>
          </p:cNvSpPr>
          <p:nvPr/>
        </p:nvSpPr>
        <p:spPr bwMode="auto">
          <a:xfrm>
            <a:off x="5448300" y="963613"/>
            <a:ext cx="8207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/>
              <a:t>Acid Exhaust</a:t>
            </a:r>
          </a:p>
        </p:txBody>
      </p:sp>
      <p:sp>
        <p:nvSpPr>
          <p:cNvPr id="20602" name="Line 424"/>
          <p:cNvSpPr>
            <a:spLocks noChangeShapeType="1"/>
          </p:cNvSpPr>
          <p:nvPr/>
        </p:nvSpPr>
        <p:spPr bwMode="auto">
          <a:xfrm flipV="1">
            <a:off x="5835650" y="2932114"/>
            <a:ext cx="0" cy="149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4830477" y="5669946"/>
            <a:ext cx="598387" cy="1198157"/>
            <a:chOff x="3306476" y="5669945"/>
            <a:chExt cx="598387" cy="1198157"/>
          </a:xfrm>
        </p:grpSpPr>
        <p:grpSp>
          <p:nvGrpSpPr>
            <p:cNvPr id="260" name="群組 259"/>
            <p:cNvGrpSpPr/>
            <p:nvPr/>
          </p:nvGrpSpPr>
          <p:grpSpPr>
            <a:xfrm>
              <a:off x="3399907" y="5669945"/>
              <a:ext cx="424494" cy="1198157"/>
              <a:chOff x="6844572" y="5658947"/>
              <a:chExt cx="424494" cy="1198157"/>
            </a:xfrm>
          </p:grpSpPr>
          <p:grpSp>
            <p:nvGrpSpPr>
              <p:cNvPr id="261" name="群組 260"/>
              <p:cNvGrpSpPr/>
              <p:nvPr/>
            </p:nvGrpSpPr>
            <p:grpSpPr>
              <a:xfrm>
                <a:off x="6917214" y="5658947"/>
                <a:ext cx="247074" cy="351001"/>
                <a:chOff x="9504600" y="2185864"/>
                <a:chExt cx="247074" cy="351001"/>
              </a:xfrm>
            </p:grpSpPr>
            <p:sp>
              <p:nvSpPr>
                <p:cNvPr id="263" name="圓角矩形 262"/>
                <p:cNvSpPr/>
                <p:nvPr/>
              </p:nvSpPr>
              <p:spPr>
                <a:xfrm>
                  <a:off x="9586168" y="2378115"/>
                  <a:ext cx="83938" cy="15875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64" name="圓角矩形 263"/>
                <p:cNvSpPr/>
                <p:nvPr/>
              </p:nvSpPr>
              <p:spPr>
                <a:xfrm>
                  <a:off x="9656019" y="2411350"/>
                  <a:ext cx="75622" cy="9694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65" name="匾額 264"/>
                <p:cNvSpPr/>
                <p:nvPr/>
              </p:nvSpPr>
              <p:spPr>
                <a:xfrm>
                  <a:off x="9504600" y="2185864"/>
                  <a:ext cx="247074" cy="216024"/>
                </a:xfrm>
                <a:prstGeom prst="plaque">
                  <a:avLst>
                    <a:gd name="adj" fmla="val 34304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scene3d>
                  <a:camera prst="orthographicFront">
                    <a:rot lat="16800000" lon="0" rev="0"/>
                  </a:camera>
                  <a:lightRig rig="threePt" dir="t"/>
                </a:scene3d>
                <a:sp3d>
                  <a:bevelT w="139700" h="38100" prst="cross"/>
                  <a:bevelB w="0" h="571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262" name="圖片 261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44572" y="5955421"/>
                <a:ext cx="424494" cy="901683"/>
              </a:xfrm>
              <a:prstGeom prst="rect">
                <a:avLst/>
              </a:prstGeom>
            </p:spPr>
          </p:pic>
        </p:grpSp>
        <p:sp>
          <p:nvSpPr>
            <p:cNvPr id="312" name="文字方塊 311"/>
            <p:cNvSpPr txBox="1"/>
            <p:nvPr/>
          </p:nvSpPr>
          <p:spPr>
            <a:xfrm>
              <a:off x="3306476" y="6331247"/>
              <a:ext cx="5983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Supply</a:t>
              </a:r>
              <a:endParaRPr lang="zh-TW" altLang="en-US" sz="1200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8300028" y="5658948"/>
            <a:ext cx="616406" cy="1198157"/>
            <a:chOff x="6776028" y="5658947"/>
            <a:chExt cx="616406" cy="1198157"/>
          </a:xfrm>
        </p:grpSpPr>
        <p:grpSp>
          <p:nvGrpSpPr>
            <p:cNvPr id="20" name="群組 19"/>
            <p:cNvGrpSpPr/>
            <p:nvPr/>
          </p:nvGrpSpPr>
          <p:grpSpPr>
            <a:xfrm>
              <a:off x="6844572" y="5658947"/>
              <a:ext cx="424494" cy="1198157"/>
              <a:chOff x="6844572" y="5658947"/>
              <a:chExt cx="424494" cy="1198157"/>
            </a:xfrm>
          </p:grpSpPr>
          <p:grpSp>
            <p:nvGrpSpPr>
              <p:cNvPr id="19" name="群組 18"/>
              <p:cNvGrpSpPr/>
              <p:nvPr/>
            </p:nvGrpSpPr>
            <p:grpSpPr>
              <a:xfrm>
                <a:off x="6917214" y="5658947"/>
                <a:ext cx="247074" cy="351001"/>
                <a:chOff x="9504600" y="2185864"/>
                <a:chExt cx="247074" cy="351001"/>
              </a:xfrm>
            </p:grpSpPr>
            <p:sp>
              <p:nvSpPr>
                <p:cNvPr id="253" name="圓角矩形 252"/>
                <p:cNvSpPr/>
                <p:nvPr/>
              </p:nvSpPr>
              <p:spPr>
                <a:xfrm>
                  <a:off x="9586168" y="2378115"/>
                  <a:ext cx="83938" cy="15875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54" name="圓角矩形 253"/>
                <p:cNvSpPr/>
                <p:nvPr/>
              </p:nvSpPr>
              <p:spPr>
                <a:xfrm>
                  <a:off x="9656019" y="2411350"/>
                  <a:ext cx="75622" cy="9694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55" name="匾額 254"/>
                <p:cNvSpPr/>
                <p:nvPr/>
              </p:nvSpPr>
              <p:spPr>
                <a:xfrm>
                  <a:off x="9504600" y="2185864"/>
                  <a:ext cx="247074" cy="216024"/>
                </a:xfrm>
                <a:prstGeom prst="plaque">
                  <a:avLst>
                    <a:gd name="adj" fmla="val 34304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scene3d>
                  <a:camera prst="orthographicFront">
                    <a:rot lat="16800000" lon="0" rev="0"/>
                  </a:camera>
                  <a:lightRig rig="threePt" dir="t"/>
                </a:scene3d>
                <a:sp3d>
                  <a:bevelT w="139700" h="38100" prst="cross"/>
                  <a:bevelB w="0" h="571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8" name="圖片 17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44572" y="5955421"/>
                <a:ext cx="424494" cy="901683"/>
              </a:xfrm>
              <a:prstGeom prst="rect">
                <a:avLst/>
              </a:prstGeom>
            </p:spPr>
          </p:pic>
        </p:grpSp>
        <p:sp>
          <p:nvSpPr>
            <p:cNvPr id="313" name="文字方塊 312"/>
            <p:cNvSpPr txBox="1"/>
            <p:nvPr/>
          </p:nvSpPr>
          <p:spPr>
            <a:xfrm>
              <a:off x="6776028" y="6331246"/>
              <a:ext cx="6164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Empty</a:t>
              </a:r>
              <a:endParaRPr lang="zh-TW" altLang="en-US" sz="1200" dirty="0"/>
            </a:p>
          </p:txBody>
        </p:sp>
      </p:grpSp>
      <p:sp>
        <p:nvSpPr>
          <p:cNvPr id="275" name="Text Box 422"/>
          <p:cNvSpPr txBox="1">
            <a:spLocks noChangeArrowheads="1"/>
          </p:cNvSpPr>
          <p:nvPr/>
        </p:nvSpPr>
        <p:spPr bwMode="auto">
          <a:xfrm>
            <a:off x="4722813" y="1162051"/>
            <a:ext cx="8569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 dirty="0"/>
              <a:t>Purge N2</a:t>
            </a:r>
          </a:p>
        </p:txBody>
      </p:sp>
      <p:sp>
        <p:nvSpPr>
          <p:cNvPr id="276" name="Freeform 47"/>
          <p:cNvSpPr>
            <a:spLocks/>
          </p:cNvSpPr>
          <p:nvPr/>
        </p:nvSpPr>
        <p:spPr bwMode="auto">
          <a:xfrm>
            <a:off x="3570289" y="3722689"/>
            <a:ext cx="1385887" cy="1587"/>
          </a:xfrm>
          <a:custGeom>
            <a:avLst/>
            <a:gdLst>
              <a:gd name="T0" fmla="*/ 0 w 873"/>
              <a:gd name="T1" fmla="*/ 0 h 1"/>
              <a:gd name="T2" fmla="*/ 2147483647 w 873"/>
              <a:gd name="T3" fmla="*/ 2147483647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3" y="1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8" name="Line 91"/>
          <p:cNvSpPr>
            <a:spLocks noChangeShapeType="1"/>
          </p:cNvSpPr>
          <p:nvPr/>
        </p:nvSpPr>
        <p:spPr bwMode="auto">
          <a:xfrm rot="5400000" flipV="1">
            <a:off x="6749257" y="3261520"/>
            <a:ext cx="0" cy="922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86" name="Freeform 92"/>
          <p:cNvSpPr>
            <a:spLocks/>
          </p:cNvSpPr>
          <p:nvPr/>
        </p:nvSpPr>
        <p:spPr bwMode="auto">
          <a:xfrm>
            <a:off x="7197725" y="3722688"/>
            <a:ext cx="0" cy="423862"/>
          </a:xfrm>
          <a:custGeom>
            <a:avLst/>
            <a:gdLst>
              <a:gd name="T0" fmla="*/ 0 w 3"/>
              <a:gd name="T1" fmla="*/ 2147483647 h 259"/>
              <a:gd name="T2" fmla="*/ 2147483647 w 3"/>
              <a:gd name="T3" fmla="*/ 0 h 259"/>
              <a:gd name="T4" fmla="*/ 0 60000 65536"/>
              <a:gd name="T5" fmla="*/ 0 60000 65536"/>
              <a:gd name="T6" fmla="*/ 0 w 3"/>
              <a:gd name="T7" fmla="*/ 0 h 259"/>
              <a:gd name="T8" fmla="*/ 3 w 3"/>
              <a:gd name="T9" fmla="*/ 259 h 25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259">
                <a:moveTo>
                  <a:pt x="0" y="259"/>
                </a:moveTo>
                <a:lnTo>
                  <a:pt x="3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89" name="Line 155"/>
          <p:cNvSpPr>
            <a:spLocks noChangeShapeType="1"/>
          </p:cNvSpPr>
          <p:nvPr/>
        </p:nvSpPr>
        <p:spPr bwMode="auto">
          <a:xfrm rot="-5400000">
            <a:off x="5615782" y="3223420"/>
            <a:ext cx="0" cy="9985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02" name="Line 180"/>
          <p:cNvSpPr>
            <a:spLocks noChangeShapeType="1"/>
          </p:cNvSpPr>
          <p:nvPr/>
        </p:nvSpPr>
        <p:spPr bwMode="auto">
          <a:xfrm>
            <a:off x="2743200" y="1866900"/>
            <a:ext cx="850900" cy="1588"/>
          </a:xfrm>
          <a:custGeom>
            <a:avLst/>
            <a:gdLst>
              <a:gd name="T0" fmla="*/ 0 w 536"/>
              <a:gd name="T1" fmla="*/ 0 h 1"/>
              <a:gd name="T2" fmla="*/ 2147483647 w 536"/>
              <a:gd name="T3" fmla="*/ 2147483647 h 1"/>
              <a:gd name="T4" fmla="*/ 0 60000 65536"/>
              <a:gd name="T5" fmla="*/ 0 60000 65536"/>
              <a:gd name="T6" fmla="*/ 0 w 536"/>
              <a:gd name="T7" fmla="*/ 0 h 1"/>
              <a:gd name="T8" fmla="*/ 536 w 53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36" h="1">
                <a:moveTo>
                  <a:pt x="0" y="0"/>
                </a:moveTo>
                <a:lnTo>
                  <a:pt x="536" y="1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05" name="Group 181"/>
          <p:cNvGrpSpPr>
            <a:grpSpLocks/>
          </p:cNvGrpSpPr>
          <p:nvPr/>
        </p:nvGrpSpPr>
        <p:grpSpPr bwMode="auto">
          <a:xfrm rot="5400000">
            <a:off x="2700338" y="4094163"/>
            <a:ext cx="334963" cy="382588"/>
            <a:chOff x="2399" y="1822"/>
            <a:chExt cx="119" cy="160"/>
          </a:xfrm>
          <a:noFill/>
        </p:grpSpPr>
        <p:sp>
          <p:nvSpPr>
            <p:cNvPr id="306" name="AutoShape 18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9" name="AutoShape 18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0" name="Line 18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1" name="Rectangle 18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4" name="Line 18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5" name="Text Box 187"/>
          <p:cNvSpPr txBox="1">
            <a:spLocks noChangeArrowheads="1"/>
          </p:cNvSpPr>
          <p:nvPr/>
        </p:nvSpPr>
        <p:spPr bwMode="auto">
          <a:xfrm>
            <a:off x="2689226" y="3859213"/>
            <a:ext cx="7604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MV2N</a:t>
            </a:r>
          </a:p>
        </p:txBody>
      </p:sp>
      <p:sp>
        <p:nvSpPr>
          <p:cNvPr id="316" name="Line 188"/>
          <p:cNvSpPr>
            <a:spLocks noChangeShapeType="1"/>
          </p:cNvSpPr>
          <p:nvPr/>
        </p:nvSpPr>
        <p:spPr bwMode="auto">
          <a:xfrm flipV="1">
            <a:off x="2740025" y="1866900"/>
            <a:ext cx="0" cy="22415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" name="Line 189"/>
          <p:cNvSpPr>
            <a:spLocks noChangeShapeType="1"/>
          </p:cNvSpPr>
          <p:nvPr/>
        </p:nvSpPr>
        <p:spPr bwMode="auto">
          <a:xfrm flipV="1">
            <a:off x="2738438" y="4452939"/>
            <a:ext cx="0" cy="4714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" name="Line 190"/>
          <p:cNvSpPr>
            <a:spLocks noChangeShapeType="1"/>
          </p:cNvSpPr>
          <p:nvPr/>
        </p:nvSpPr>
        <p:spPr bwMode="auto">
          <a:xfrm rot="-5400000">
            <a:off x="2445545" y="4633120"/>
            <a:ext cx="1587" cy="555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9" name="Group 191"/>
          <p:cNvGrpSpPr>
            <a:grpSpLocks/>
          </p:cNvGrpSpPr>
          <p:nvPr/>
        </p:nvGrpSpPr>
        <p:grpSpPr bwMode="auto">
          <a:xfrm rot="5400000">
            <a:off x="2131220" y="3393282"/>
            <a:ext cx="334962" cy="384175"/>
            <a:chOff x="2399" y="1822"/>
            <a:chExt cx="119" cy="160"/>
          </a:xfrm>
        </p:grpSpPr>
        <p:sp>
          <p:nvSpPr>
            <p:cNvPr id="320" name="AutoShape 19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1" name="AutoShape 19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2" name="Line 19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3" name="Rectangle 19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4" name="Line 19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25" name="Text Box 197"/>
          <p:cNvSpPr txBox="1">
            <a:spLocks noChangeArrowheads="1"/>
          </p:cNvSpPr>
          <p:nvPr/>
        </p:nvSpPr>
        <p:spPr bwMode="auto">
          <a:xfrm>
            <a:off x="2132014" y="3143250"/>
            <a:ext cx="790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MV3N</a:t>
            </a:r>
          </a:p>
        </p:txBody>
      </p:sp>
      <p:sp>
        <p:nvSpPr>
          <p:cNvPr id="326" name="Freeform 198"/>
          <p:cNvSpPr>
            <a:spLocks/>
          </p:cNvSpPr>
          <p:nvPr/>
        </p:nvSpPr>
        <p:spPr bwMode="auto">
          <a:xfrm>
            <a:off x="2165350" y="3752850"/>
            <a:ext cx="0" cy="1423988"/>
          </a:xfrm>
          <a:custGeom>
            <a:avLst/>
            <a:gdLst>
              <a:gd name="T0" fmla="*/ 0 w 2"/>
              <a:gd name="T1" fmla="*/ 2147483647 h 870"/>
              <a:gd name="T2" fmla="*/ 2147483647 w 2"/>
              <a:gd name="T3" fmla="*/ 0 h 870"/>
              <a:gd name="T4" fmla="*/ 0 60000 65536"/>
              <a:gd name="T5" fmla="*/ 0 60000 65536"/>
              <a:gd name="T6" fmla="*/ 0 w 2"/>
              <a:gd name="T7" fmla="*/ 0 h 870"/>
              <a:gd name="T8" fmla="*/ 2 w 2"/>
              <a:gd name="T9" fmla="*/ 870 h 8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" h="870">
                <a:moveTo>
                  <a:pt x="0" y="870"/>
                </a:moveTo>
                <a:lnTo>
                  <a:pt x="2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27" name="Text Box 206"/>
          <p:cNvSpPr txBox="1">
            <a:spLocks noChangeArrowheads="1"/>
          </p:cNvSpPr>
          <p:nvPr/>
        </p:nvSpPr>
        <p:spPr bwMode="auto">
          <a:xfrm>
            <a:off x="2130425" y="4924425"/>
            <a:ext cx="895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MV1N</a:t>
            </a:r>
          </a:p>
        </p:txBody>
      </p:sp>
      <p:sp>
        <p:nvSpPr>
          <p:cNvPr id="328" name="Freeform 207"/>
          <p:cNvSpPr>
            <a:spLocks/>
          </p:cNvSpPr>
          <p:nvPr/>
        </p:nvSpPr>
        <p:spPr bwMode="auto">
          <a:xfrm>
            <a:off x="2155825" y="5510214"/>
            <a:ext cx="0" cy="409575"/>
          </a:xfrm>
          <a:custGeom>
            <a:avLst/>
            <a:gdLst>
              <a:gd name="T0" fmla="*/ 2147483647 w 5"/>
              <a:gd name="T1" fmla="*/ 2147483647 h 250"/>
              <a:gd name="T2" fmla="*/ 0 w 5"/>
              <a:gd name="T3" fmla="*/ 0 h 250"/>
              <a:gd name="T4" fmla="*/ 0 60000 65536"/>
              <a:gd name="T5" fmla="*/ 0 60000 65536"/>
              <a:gd name="T6" fmla="*/ 0 w 5"/>
              <a:gd name="T7" fmla="*/ 0 h 250"/>
              <a:gd name="T8" fmla="*/ 5 w 5"/>
              <a:gd name="T9" fmla="*/ 250 h 2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" h="250">
                <a:moveTo>
                  <a:pt x="5" y="25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29" name="Freeform 347"/>
          <p:cNvSpPr>
            <a:spLocks/>
          </p:cNvSpPr>
          <p:nvPr/>
        </p:nvSpPr>
        <p:spPr bwMode="auto">
          <a:xfrm>
            <a:off x="2143126" y="5922964"/>
            <a:ext cx="155575" cy="1587"/>
          </a:xfrm>
          <a:custGeom>
            <a:avLst/>
            <a:gdLst>
              <a:gd name="T0" fmla="*/ 2147483647 w 98"/>
              <a:gd name="T1" fmla="*/ 0 h 1"/>
              <a:gd name="T2" fmla="*/ 0 w 98"/>
              <a:gd name="T3" fmla="*/ 2147483647 h 1"/>
              <a:gd name="T4" fmla="*/ 0 60000 65536"/>
              <a:gd name="T5" fmla="*/ 0 60000 65536"/>
              <a:gd name="T6" fmla="*/ 0 w 98"/>
              <a:gd name="T7" fmla="*/ 0 h 1"/>
              <a:gd name="T8" fmla="*/ 98 w 9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8" h="1">
                <a:moveTo>
                  <a:pt x="98" y="0"/>
                </a:moveTo>
                <a:lnTo>
                  <a:pt x="0" y="1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0" name="Line 353"/>
          <p:cNvSpPr>
            <a:spLocks noChangeShapeType="1"/>
          </p:cNvSpPr>
          <p:nvPr/>
        </p:nvSpPr>
        <p:spPr bwMode="auto">
          <a:xfrm>
            <a:off x="3584575" y="1846264"/>
            <a:ext cx="0" cy="23018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1" name="Line 248"/>
          <p:cNvSpPr>
            <a:spLocks noChangeShapeType="1"/>
          </p:cNvSpPr>
          <p:nvPr/>
        </p:nvSpPr>
        <p:spPr bwMode="auto">
          <a:xfrm>
            <a:off x="3346450" y="1052514"/>
            <a:ext cx="12700" cy="5578475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2" name="Text Box 231"/>
          <p:cNvSpPr txBox="1">
            <a:spLocks noChangeArrowheads="1"/>
          </p:cNvSpPr>
          <p:nvPr/>
        </p:nvSpPr>
        <p:spPr bwMode="auto">
          <a:xfrm>
            <a:off x="1818085" y="669919"/>
            <a:ext cx="729457" cy="73866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zh-TW" sz="1400" dirty="0"/>
              <a:t>Test </a:t>
            </a:r>
            <a:r>
              <a:rPr lang="en-US" altLang="zh-TW" sz="1400" dirty="0" err="1"/>
              <a:t>Ar</a:t>
            </a:r>
            <a:r>
              <a:rPr lang="en-US" altLang="zh-TW" sz="1400" dirty="0"/>
              <a:t> </a:t>
            </a:r>
          </a:p>
          <a:p>
            <a:pPr algn="ctr">
              <a:spcBef>
                <a:spcPts val="0"/>
              </a:spcBef>
            </a:pPr>
            <a:r>
              <a:rPr lang="en-US" altLang="zh-TW" sz="1400" dirty="0"/>
              <a:t>or </a:t>
            </a:r>
          </a:p>
          <a:p>
            <a:pPr algn="ctr">
              <a:spcBef>
                <a:spcPts val="0"/>
              </a:spcBef>
            </a:pPr>
            <a:r>
              <a:rPr lang="en-US" altLang="zh-TW" sz="1400" dirty="0"/>
              <a:t>Test N2</a:t>
            </a:r>
            <a:endParaRPr kumimoji="0" lang="en-US" altLang="zh-TW" sz="1400" b="1" dirty="0">
              <a:latin typeface="細明體" pitchFamily="49" charset="-120"/>
              <a:ea typeface="細明體" pitchFamily="49" charset="-120"/>
            </a:endParaRPr>
          </a:p>
        </p:txBody>
      </p:sp>
      <p:sp>
        <p:nvSpPr>
          <p:cNvPr id="333" name="矩形 332"/>
          <p:cNvSpPr/>
          <p:nvPr/>
        </p:nvSpPr>
        <p:spPr>
          <a:xfrm>
            <a:off x="2164130" y="5700385"/>
            <a:ext cx="26481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]</a:t>
            </a:r>
            <a:endParaRPr lang="zh-TW" altLang="en-US" sz="2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334" name="Line 199"/>
          <p:cNvSpPr>
            <a:spLocks noChangeShapeType="1"/>
          </p:cNvSpPr>
          <p:nvPr/>
        </p:nvSpPr>
        <p:spPr bwMode="auto">
          <a:xfrm>
            <a:off x="2182814" y="1425575"/>
            <a:ext cx="1587" cy="1989138"/>
          </a:xfrm>
          <a:custGeom>
            <a:avLst/>
            <a:gdLst>
              <a:gd name="T0" fmla="*/ 0 w 1"/>
              <a:gd name="T1" fmla="*/ 2147483647 h 1215"/>
              <a:gd name="T2" fmla="*/ 2147483647 w 1"/>
              <a:gd name="T3" fmla="*/ 0 h 1215"/>
              <a:gd name="T4" fmla="*/ 0 60000 65536"/>
              <a:gd name="T5" fmla="*/ 0 60000 65536"/>
              <a:gd name="T6" fmla="*/ 0 w 1"/>
              <a:gd name="T7" fmla="*/ 0 h 1215"/>
              <a:gd name="T8" fmla="*/ 1 w 1"/>
              <a:gd name="T9" fmla="*/ 1215 h 12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215">
                <a:moveTo>
                  <a:pt x="0" y="1215"/>
                </a:moveTo>
                <a:lnTo>
                  <a:pt x="1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 type="stealth"/>
            <a:tailEnd type="none" w="lg" len="lg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35" name="Group 191"/>
          <p:cNvGrpSpPr>
            <a:grpSpLocks/>
          </p:cNvGrpSpPr>
          <p:nvPr/>
        </p:nvGrpSpPr>
        <p:grpSpPr bwMode="auto">
          <a:xfrm rot="5400000">
            <a:off x="2112170" y="5161268"/>
            <a:ext cx="334962" cy="384175"/>
            <a:chOff x="2399" y="1822"/>
            <a:chExt cx="119" cy="160"/>
          </a:xfrm>
        </p:grpSpPr>
        <p:sp>
          <p:nvSpPr>
            <p:cNvPr id="336" name="AutoShape 19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7" name="AutoShape 19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" name="Line 19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9" name="Rectangle 19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40" name="Line 19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606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群組 369"/>
          <p:cNvGrpSpPr/>
          <p:nvPr/>
        </p:nvGrpSpPr>
        <p:grpSpPr>
          <a:xfrm>
            <a:off x="3541714" y="1155701"/>
            <a:ext cx="4757737" cy="2981325"/>
            <a:chOff x="2017713" y="1155700"/>
            <a:chExt cx="4757737" cy="2981325"/>
          </a:xfrm>
        </p:grpSpPr>
        <p:sp>
          <p:nvSpPr>
            <p:cNvPr id="371" name="Freeform 93"/>
            <p:cNvSpPr>
              <a:spLocks/>
            </p:cNvSpPr>
            <p:nvPr/>
          </p:nvSpPr>
          <p:spPr bwMode="auto">
            <a:xfrm>
              <a:off x="6759575" y="3487738"/>
              <a:ext cx="1588" cy="649287"/>
            </a:xfrm>
            <a:custGeom>
              <a:avLst/>
              <a:gdLst>
                <a:gd name="T0" fmla="*/ 0 w 1"/>
                <a:gd name="T1" fmla="*/ 2147483647 h 396"/>
                <a:gd name="T2" fmla="*/ 0 w 1"/>
                <a:gd name="T3" fmla="*/ 0 h 396"/>
                <a:gd name="T4" fmla="*/ 0 60000 65536"/>
                <a:gd name="T5" fmla="*/ 0 60000 65536"/>
                <a:gd name="T6" fmla="*/ 0 w 1"/>
                <a:gd name="T7" fmla="*/ 0 h 396"/>
                <a:gd name="T8" fmla="*/ 1 w 1"/>
                <a:gd name="T9" fmla="*/ 396 h 3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96">
                  <a:moveTo>
                    <a:pt x="0" y="396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2" name="Line 94"/>
            <p:cNvSpPr>
              <a:spLocks noChangeShapeType="1"/>
            </p:cNvSpPr>
            <p:nvPr/>
          </p:nvSpPr>
          <p:spPr bwMode="auto">
            <a:xfrm rot="5400000" flipV="1">
              <a:off x="5776913" y="2502470"/>
              <a:ext cx="0" cy="19970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3" name="Line 95"/>
            <p:cNvSpPr>
              <a:spLocks noChangeShapeType="1"/>
            </p:cNvSpPr>
            <p:nvPr/>
          </p:nvSpPr>
          <p:spPr bwMode="auto">
            <a:xfrm rot="-5400000">
              <a:off x="4060825" y="2961257"/>
              <a:ext cx="0" cy="10795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4" name="Freeform 156"/>
            <p:cNvSpPr>
              <a:spLocks/>
            </p:cNvSpPr>
            <p:nvPr/>
          </p:nvSpPr>
          <p:spPr bwMode="auto">
            <a:xfrm>
              <a:off x="3606022" y="3049588"/>
              <a:ext cx="722312" cy="4763"/>
            </a:xfrm>
            <a:custGeom>
              <a:avLst/>
              <a:gdLst>
                <a:gd name="T0" fmla="*/ 0 w 455"/>
                <a:gd name="T1" fmla="*/ 0 h 3"/>
                <a:gd name="T2" fmla="*/ 2147483647 w 455"/>
                <a:gd name="T3" fmla="*/ 2147483647 h 3"/>
                <a:gd name="T4" fmla="*/ 0 60000 65536"/>
                <a:gd name="T5" fmla="*/ 0 60000 65536"/>
                <a:gd name="T6" fmla="*/ 0 w 455"/>
                <a:gd name="T7" fmla="*/ 0 h 3"/>
                <a:gd name="T8" fmla="*/ 455 w 455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55" h="3">
                  <a:moveTo>
                    <a:pt x="0" y="0"/>
                  </a:moveTo>
                  <a:lnTo>
                    <a:pt x="455" y="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5" name="Rectangle 159"/>
            <p:cNvSpPr>
              <a:spLocks noChangeArrowheads="1"/>
            </p:cNvSpPr>
            <p:nvPr/>
          </p:nvSpPr>
          <p:spPr bwMode="auto">
            <a:xfrm rot="10800000">
              <a:off x="3394075" y="2185988"/>
              <a:ext cx="266700" cy="307975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76" name="Line 160"/>
            <p:cNvSpPr>
              <a:spLocks noChangeShapeType="1"/>
            </p:cNvSpPr>
            <p:nvPr/>
          </p:nvSpPr>
          <p:spPr bwMode="auto">
            <a:xfrm rot="10800000" flipV="1">
              <a:off x="3525838" y="2185988"/>
              <a:ext cx="0" cy="3079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77" name="Freeform 161"/>
            <p:cNvSpPr>
              <a:spLocks/>
            </p:cNvSpPr>
            <p:nvPr/>
          </p:nvSpPr>
          <p:spPr bwMode="auto">
            <a:xfrm>
              <a:off x="2943225" y="2527300"/>
              <a:ext cx="0" cy="534988"/>
            </a:xfrm>
            <a:custGeom>
              <a:avLst/>
              <a:gdLst>
                <a:gd name="T0" fmla="*/ 0 w 2"/>
                <a:gd name="T1" fmla="*/ 2147483647 h 327"/>
                <a:gd name="T2" fmla="*/ 2147483647 w 2"/>
                <a:gd name="T3" fmla="*/ 0 h 327"/>
                <a:gd name="T4" fmla="*/ 0 60000 65536"/>
                <a:gd name="T5" fmla="*/ 0 60000 65536"/>
                <a:gd name="T6" fmla="*/ 0 w 2"/>
                <a:gd name="T7" fmla="*/ 0 h 327"/>
                <a:gd name="T8" fmla="*/ 2 w 2"/>
                <a:gd name="T9" fmla="*/ 327 h 32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327">
                  <a:moveTo>
                    <a:pt x="0" y="327"/>
                  </a:move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" name="Rectangle 164"/>
            <p:cNvSpPr>
              <a:spLocks noChangeArrowheads="1"/>
            </p:cNvSpPr>
            <p:nvPr/>
          </p:nvSpPr>
          <p:spPr bwMode="auto">
            <a:xfrm rot="10800000">
              <a:off x="2493963" y="2182813"/>
              <a:ext cx="266700" cy="30638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474" name="Line 165"/>
            <p:cNvSpPr>
              <a:spLocks noChangeShapeType="1"/>
            </p:cNvSpPr>
            <p:nvPr/>
          </p:nvSpPr>
          <p:spPr bwMode="auto">
            <a:xfrm rot="10800000" flipV="1">
              <a:off x="2625725" y="2182813"/>
              <a:ext cx="0" cy="3063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475" name="Group 166"/>
            <p:cNvGrpSpPr>
              <a:grpSpLocks/>
            </p:cNvGrpSpPr>
            <p:nvPr/>
          </p:nvGrpSpPr>
          <p:grpSpPr bwMode="auto">
            <a:xfrm rot="5400000">
              <a:off x="2896395" y="2167731"/>
              <a:ext cx="334962" cy="384175"/>
              <a:chOff x="2399" y="1822"/>
              <a:chExt cx="119" cy="160"/>
            </a:xfrm>
          </p:grpSpPr>
          <p:sp>
            <p:nvSpPr>
              <p:cNvPr id="491" name="AutoShape 167"/>
              <p:cNvSpPr>
                <a:spLocks noChangeArrowheads="1"/>
              </p:cNvSpPr>
              <p:nvPr/>
            </p:nvSpPr>
            <p:spPr bwMode="auto">
              <a:xfrm rot="-5400000">
                <a:off x="2399" y="1919"/>
                <a:ext cx="63" cy="63"/>
              </a:xfrm>
              <a:prstGeom prst="flowChartMerg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2" name="AutoShape 168"/>
              <p:cNvSpPr>
                <a:spLocks noChangeArrowheads="1"/>
              </p:cNvSpPr>
              <p:nvPr/>
            </p:nvSpPr>
            <p:spPr bwMode="auto">
              <a:xfrm rot="-5400000">
                <a:off x="2455" y="1919"/>
                <a:ext cx="63" cy="6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3" name="Line 169"/>
              <p:cNvSpPr>
                <a:spLocks noChangeShapeType="1"/>
              </p:cNvSpPr>
              <p:nvPr/>
            </p:nvSpPr>
            <p:spPr bwMode="auto">
              <a:xfrm rot="-5400000">
                <a:off x="2408" y="1904"/>
                <a:ext cx="9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4" name="Rectangle 170"/>
              <p:cNvSpPr>
                <a:spLocks noChangeArrowheads="1"/>
              </p:cNvSpPr>
              <p:nvPr/>
            </p:nvSpPr>
            <p:spPr bwMode="auto">
              <a:xfrm rot="-5400000">
                <a:off x="2424" y="1825"/>
                <a:ext cx="65" cy="5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5" name="Line 171"/>
              <p:cNvSpPr>
                <a:spLocks noChangeShapeType="1"/>
              </p:cNvSpPr>
              <p:nvPr/>
            </p:nvSpPr>
            <p:spPr bwMode="auto">
              <a:xfrm rot="-5400000">
                <a:off x="2457" y="1825"/>
                <a:ext cx="0" cy="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476" name="Text Box 172"/>
            <p:cNvSpPr txBox="1">
              <a:spLocks noChangeArrowheads="1"/>
            </p:cNvSpPr>
            <p:nvPr/>
          </p:nvSpPr>
          <p:spPr bwMode="auto">
            <a:xfrm>
              <a:off x="2819400" y="1924050"/>
              <a:ext cx="695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400"/>
                <a:t>AV1</a:t>
              </a:r>
            </a:p>
          </p:txBody>
        </p:sp>
        <p:sp>
          <p:nvSpPr>
            <p:cNvPr id="477" name="Freeform 173"/>
            <p:cNvSpPr>
              <a:spLocks/>
            </p:cNvSpPr>
            <p:nvPr/>
          </p:nvSpPr>
          <p:spPr bwMode="auto">
            <a:xfrm>
              <a:off x="2624138" y="2462213"/>
              <a:ext cx="0" cy="587375"/>
            </a:xfrm>
            <a:custGeom>
              <a:avLst/>
              <a:gdLst>
                <a:gd name="T0" fmla="*/ 2147483647 w 5"/>
                <a:gd name="T1" fmla="*/ 2147483647 h 359"/>
                <a:gd name="T2" fmla="*/ 0 w 5"/>
                <a:gd name="T3" fmla="*/ 0 h 359"/>
                <a:gd name="T4" fmla="*/ 0 60000 65536"/>
                <a:gd name="T5" fmla="*/ 0 60000 65536"/>
                <a:gd name="T6" fmla="*/ 0 w 5"/>
                <a:gd name="T7" fmla="*/ 0 h 359"/>
                <a:gd name="T8" fmla="*/ 5 w 5"/>
                <a:gd name="T9" fmla="*/ 359 h 35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" h="359">
                  <a:moveTo>
                    <a:pt x="5" y="359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8" name="Line 174"/>
            <p:cNvSpPr>
              <a:spLocks noChangeShapeType="1"/>
            </p:cNvSpPr>
            <p:nvPr/>
          </p:nvSpPr>
          <p:spPr bwMode="auto">
            <a:xfrm flipV="1">
              <a:off x="2620963" y="1939925"/>
              <a:ext cx="1587" cy="268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9" name="Freeform 176"/>
            <p:cNvSpPr>
              <a:spLocks/>
            </p:cNvSpPr>
            <p:nvPr/>
          </p:nvSpPr>
          <p:spPr bwMode="auto">
            <a:xfrm>
              <a:off x="2944813" y="1597025"/>
              <a:ext cx="0" cy="595313"/>
            </a:xfrm>
            <a:custGeom>
              <a:avLst/>
              <a:gdLst>
                <a:gd name="T0" fmla="*/ 0 w 3"/>
                <a:gd name="T1" fmla="*/ 2147483647 h 364"/>
                <a:gd name="T2" fmla="*/ 2147483647 w 3"/>
                <a:gd name="T3" fmla="*/ 0 h 364"/>
                <a:gd name="T4" fmla="*/ 0 60000 65536"/>
                <a:gd name="T5" fmla="*/ 0 60000 65536"/>
                <a:gd name="T6" fmla="*/ 0 w 3"/>
                <a:gd name="T7" fmla="*/ 0 h 364"/>
                <a:gd name="T8" fmla="*/ 3 w 3"/>
                <a:gd name="T9" fmla="*/ 364 h 3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" h="364">
                  <a:moveTo>
                    <a:pt x="0" y="364"/>
                  </a:moveTo>
                  <a:lnTo>
                    <a:pt x="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0" name="Text Box 177"/>
            <p:cNvSpPr txBox="1">
              <a:spLocks noChangeArrowheads="1"/>
            </p:cNvSpPr>
            <p:nvPr/>
          </p:nvSpPr>
          <p:spPr bwMode="auto">
            <a:xfrm>
              <a:off x="3613150" y="2152650"/>
              <a:ext cx="55086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en-US" altLang="zh-TW" sz="1400"/>
                <a:t>FMS</a:t>
              </a:r>
            </a:p>
          </p:txBody>
        </p:sp>
        <p:sp>
          <p:nvSpPr>
            <p:cNvPr id="481" name="Text Box 179"/>
            <p:cNvSpPr txBox="1">
              <a:spLocks noChangeArrowheads="1"/>
            </p:cNvSpPr>
            <p:nvPr/>
          </p:nvSpPr>
          <p:spPr bwMode="auto">
            <a:xfrm>
              <a:off x="2017713" y="2165350"/>
              <a:ext cx="549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en-US" altLang="zh-TW" sz="1400"/>
                <a:t>FMS</a:t>
              </a:r>
            </a:p>
          </p:txBody>
        </p:sp>
        <p:sp>
          <p:nvSpPr>
            <p:cNvPr id="482" name="Line 352"/>
            <p:cNvSpPr>
              <a:spLocks noChangeShapeType="1"/>
            </p:cNvSpPr>
            <p:nvPr/>
          </p:nvSpPr>
          <p:spPr bwMode="auto">
            <a:xfrm>
              <a:off x="2603500" y="1949450"/>
              <a:ext cx="3603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3" name="Freeform 374"/>
            <p:cNvSpPr>
              <a:spLocks/>
            </p:cNvSpPr>
            <p:nvPr/>
          </p:nvSpPr>
          <p:spPr bwMode="auto">
            <a:xfrm>
              <a:off x="3521075" y="2487613"/>
              <a:ext cx="0" cy="1641475"/>
            </a:xfrm>
            <a:custGeom>
              <a:avLst/>
              <a:gdLst>
                <a:gd name="T0" fmla="*/ 2147483647 w 4"/>
                <a:gd name="T1" fmla="*/ 0 h 1003"/>
                <a:gd name="T2" fmla="*/ 0 w 4"/>
                <a:gd name="T3" fmla="*/ 2147483647 h 1003"/>
                <a:gd name="T4" fmla="*/ 0 60000 65536"/>
                <a:gd name="T5" fmla="*/ 0 60000 65536"/>
                <a:gd name="T6" fmla="*/ 0 w 4"/>
                <a:gd name="T7" fmla="*/ 0 h 1003"/>
                <a:gd name="T8" fmla="*/ 4 w 4"/>
                <a:gd name="T9" fmla="*/ 1003 h 100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1003">
                  <a:moveTo>
                    <a:pt x="4" y="0"/>
                  </a:moveTo>
                  <a:lnTo>
                    <a:pt x="0" y="100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4" name="Line 375"/>
            <p:cNvSpPr>
              <a:spLocks noChangeShapeType="1"/>
            </p:cNvSpPr>
            <p:nvPr/>
          </p:nvSpPr>
          <p:spPr bwMode="auto">
            <a:xfrm flipV="1">
              <a:off x="3524250" y="1644650"/>
              <a:ext cx="0" cy="5365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5" name="Freeform 376"/>
            <p:cNvSpPr>
              <a:spLocks/>
            </p:cNvSpPr>
            <p:nvPr/>
          </p:nvSpPr>
          <p:spPr bwMode="auto">
            <a:xfrm>
              <a:off x="2616200" y="3051175"/>
              <a:ext cx="822325" cy="0"/>
            </a:xfrm>
            <a:custGeom>
              <a:avLst/>
              <a:gdLst>
                <a:gd name="T0" fmla="*/ 0 w 518"/>
                <a:gd name="T1" fmla="*/ 0 h 3"/>
                <a:gd name="T2" fmla="*/ 2147483647 w 518"/>
                <a:gd name="T3" fmla="*/ 2147483647 h 3"/>
                <a:gd name="T4" fmla="*/ 0 60000 65536"/>
                <a:gd name="T5" fmla="*/ 0 60000 65536"/>
                <a:gd name="T6" fmla="*/ 0 w 518"/>
                <a:gd name="T7" fmla="*/ 0 h 3"/>
                <a:gd name="T8" fmla="*/ 518 w 518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8" h="3">
                  <a:moveTo>
                    <a:pt x="0" y="0"/>
                  </a:moveTo>
                  <a:lnTo>
                    <a:pt x="518" y="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6" name="Freeform 419"/>
            <p:cNvSpPr>
              <a:spLocks/>
            </p:cNvSpPr>
            <p:nvPr/>
          </p:nvSpPr>
          <p:spPr bwMode="auto">
            <a:xfrm>
              <a:off x="3521075" y="1400175"/>
              <a:ext cx="3175" cy="273050"/>
            </a:xfrm>
            <a:custGeom>
              <a:avLst/>
              <a:gdLst>
                <a:gd name="T0" fmla="*/ 0 w 2"/>
                <a:gd name="T1" fmla="*/ 0 h 167"/>
                <a:gd name="T2" fmla="*/ 2147483647 w 2"/>
                <a:gd name="T3" fmla="*/ 2147483647 h 167"/>
                <a:gd name="T4" fmla="*/ 0 60000 65536"/>
                <a:gd name="T5" fmla="*/ 0 60000 65536"/>
                <a:gd name="T6" fmla="*/ 0 w 2"/>
                <a:gd name="T7" fmla="*/ 0 h 167"/>
                <a:gd name="T8" fmla="*/ 2 w 2"/>
                <a:gd name="T9" fmla="*/ 167 h 1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167">
                  <a:moveTo>
                    <a:pt x="0" y="0"/>
                  </a:moveTo>
                  <a:lnTo>
                    <a:pt x="2" y="16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7" name="Freeform 420"/>
            <p:cNvSpPr>
              <a:spLocks/>
            </p:cNvSpPr>
            <p:nvPr/>
          </p:nvSpPr>
          <p:spPr bwMode="auto">
            <a:xfrm>
              <a:off x="2944813" y="1397000"/>
              <a:ext cx="0" cy="273050"/>
            </a:xfrm>
            <a:custGeom>
              <a:avLst/>
              <a:gdLst>
                <a:gd name="T0" fmla="*/ 0 w 2"/>
                <a:gd name="T1" fmla="*/ 0 h 167"/>
                <a:gd name="T2" fmla="*/ 2147483647 w 2"/>
                <a:gd name="T3" fmla="*/ 2147483647 h 167"/>
                <a:gd name="T4" fmla="*/ 0 60000 65536"/>
                <a:gd name="T5" fmla="*/ 0 60000 65536"/>
                <a:gd name="T6" fmla="*/ 0 w 2"/>
                <a:gd name="T7" fmla="*/ 0 h 167"/>
                <a:gd name="T8" fmla="*/ 2 w 2"/>
                <a:gd name="T9" fmla="*/ 167 h 1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167">
                  <a:moveTo>
                    <a:pt x="0" y="0"/>
                  </a:moveTo>
                  <a:lnTo>
                    <a:pt x="2" y="16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8" name="Text Box 421"/>
            <p:cNvSpPr txBox="1">
              <a:spLocks noChangeArrowheads="1"/>
            </p:cNvSpPr>
            <p:nvPr/>
          </p:nvSpPr>
          <p:spPr bwMode="auto">
            <a:xfrm>
              <a:off x="2552700" y="1155700"/>
              <a:ext cx="79216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/>
                <a:t>Line N2</a:t>
              </a:r>
            </a:p>
          </p:txBody>
        </p:sp>
        <p:sp>
          <p:nvSpPr>
            <p:cNvPr id="489" name="Line 424"/>
            <p:cNvSpPr>
              <a:spLocks noChangeShapeType="1"/>
            </p:cNvSpPr>
            <p:nvPr/>
          </p:nvSpPr>
          <p:spPr bwMode="auto">
            <a:xfrm flipV="1">
              <a:off x="4311650" y="2932113"/>
              <a:ext cx="0" cy="108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90" name="Text Box 422"/>
            <p:cNvSpPr txBox="1">
              <a:spLocks noChangeArrowheads="1"/>
            </p:cNvSpPr>
            <p:nvPr/>
          </p:nvSpPr>
          <p:spPr bwMode="auto">
            <a:xfrm>
              <a:off x="3198813" y="1162050"/>
              <a:ext cx="85698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dirty="0"/>
                <a:t>Purge N2</a:t>
              </a:r>
            </a:p>
          </p:txBody>
        </p:sp>
      </p:grpSp>
      <p:grpSp>
        <p:nvGrpSpPr>
          <p:cNvPr id="438" name="Group 112"/>
          <p:cNvGrpSpPr>
            <a:grpSpLocks/>
          </p:cNvGrpSpPr>
          <p:nvPr/>
        </p:nvGrpSpPr>
        <p:grpSpPr bwMode="auto">
          <a:xfrm>
            <a:off x="8291215" y="1463992"/>
            <a:ext cx="384175" cy="336550"/>
            <a:chOff x="2399" y="1822"/>
            <a:chExt cx="119" cy="160"/>
          </a:xfrm>
        </p:grpSpPr>
        <p:sp>
          <p:nvSpPr>
            <p:cNvPr id="439" name="AutoShape 1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440" name="AutoShape 1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441" name="Line 1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2" name="Rectangle 1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443" name="Line 1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7186836" y="1717677"/>
            <a:ext cx="2565400" cy="4232275"/>
            <a:chOff x="6202170" y="1688953"/>
            <a:chExt cx="2565400" cy="4232275"/>
          </a:xfrm>
        </p:grpSpPr>
        <p:sp>
          <p:nvSpPr>
            <p:cNvPr id="401" name="Line 51"/>
            <p:cNvSpPr>
              <a:spLocks noChangeShapeType="1"/>
            </p:cNvSpPr>
            <p:nvPr/>
          </p:nvSpPr>
          <p:spPr bwMode="auto">
            <a:xfrm flipV="1">
              <a:off x="8691370" y="4217841"/>
              <a:ext cx="0" cy="31908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2" name="Freeform 72"/>
            <p:cNvSpPr>
              <a:spLocks/>
            </p:cNvSpPr>
            <p:nvPr/>
          </p:nvSpPr>
          <p:spPr bwMode="auto">
            <a:xfrm>
              <a:off x="8691370" y="1692128"/>
              <a:ext cx="1588" cy="2254250"/>
            </a:xfrm>
            <a:custGeom>
              <a:avLst/>
              <a:gdLst>
                <a:gd name="T0" fmla="*/ 0 w 1"/>
                <a:gd name="T1" fmla="*/ 2147483647 h 1378"/>
                <a:gd name="T2" fmla="*/ 0 w 1"/>
                <a:gd name="T3" fmla="*/ 0 h 1378"/>
                <a:gd name="T4" fmla="*/ 0 60000 65536"/>
                <a:gd name="T5" fmla="*/ 0 60000 65536"/>
                <a:gd name="T6" fmla="*/ 0 w 1"/>
                <a:gd name="T7" fmla="*/ 0 h 1378"/>
                <a:gd name="T8" fmla="*/ 1 w 1"/>
                <a:gd name="T9" fmla="*/ 1378 h 137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378">
                  <a:moveTo>
                    <a:pt x="0" y="1378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3" name="Freeform 133"/>
            <p:cNvSpPr>
              <a:spLocks/>
            </p:cNvSpPr>
            <p:nvPr/>
          </p:nvSpPr>
          <p:spPr bwMode="auto">
            <a:xfrm>
              <a:off x="7846820" y="1701653"/>
              <a:ext cx="1588" cy="336550"/>
            </a:xfrm>
            <a:custGeom>
              <a:avLst/>
              <a:gdLst>
                <a:gd name="T0" fmla="*/ 0 w 1"/>
                <a:gd name="T1" fmla="*/ 2147483647 h 206"/>
                <a:gd name="T2" fmla="*/ 0 w 1"/>
                <a:gd name="T3" fmla="*/ 0 h 206"/>
                <a:gd name="T4" fmla="*/ 0 60000 65536"/>
                <a:gd name="T5" fmla="*/ 0 60000 65536"/>
                <a:gd name="T6" fmla="*/ 0 w 1"/>
                <a:gd name="T7" fmla="*/ 0 h 206"/>
                <a:gd name="T8" fmla="*/ 1 w 1"/>
                <a:gd name="T9" fmla="*/ 206 h 20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06">
                  <a:moveTo>
                    <a:pt x="0" y="206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4" name="Freeform 382"/>
            <p:cNvSpPr>
              <a:spLocks/>
            </p:cNvSpPr>
            <p:nvPr/>
          </p:nvSpPr>
          <p:spPr bwMode="auto">
            <a:xfrm rot="-5400000">
              <a:off x="8018270" y="5438628"/>
              <a:ext cx="742950" cy="161925"/>
            </a:xfrm>
            <a:custGeom>
              <a:avLst/>
              <a:gdLst>
                <a:gd name="T0" fmla="*/ 0 w 596"/>
                <a:gd name="T1" fmla="*/ 2147483647 h 102"/>
                <a:gd name="T2" fmla="*/ 2147483647 w 596"/>
                <a:gd name="T3" fmla="*/ 2147483647 h 102"/>
                <a:gd name="T4" fmla="*/ 2147483647 w 596"/>
                <a:gd name="T5" fmla="*/ 2147483647 h 102"/>
                <a:gd name="T6" fmla="*/ 2147483647 w 596"/>
                <a:gd name="T7" fmla="*/ 0 h 102"/>
                <a:gd name="T8" fmla="*/ 2147483647 w 596"/>
                <a:gd name="T9" fmla="*/ 2147483647 h 102"/>
                <a:gd name="T10" fmla="*/ 2147483647 w 596"/>
                <a:gd name="T11" fmla="*/ 2147483647 h 102"/>
                <a:gd name="T12" fmla="*/ 2147483647 w 596"/>
                <a:gd name="T13" fmla="*/ 2147483647 h 102"/>
                <a:gd name="T14" fmla="*/ 2147483647 w 596"/>
                <a:gd name="T15" fmla="*/ 2147483647 h 102"/>
                <a:gd name="T16" fmla="*/ 2147483647 w 596"/>
                <a:gd name="T17" fmla="*/ 2147483647 h 102"/>
                <a:gd name="T18" fmla="*/ 2147483647 w 596"/>
                <a:gd name="T19" fmla="*/ 2147483647 h 102"/>
                <a:gd name="T20" fmla="*/ 2147483647 w 596"/>
                <a:gd name="T21" fmla="*/ 2147483647 h 102"/>
                <a:gd name="T22" fmla="*/ 2147483647 w 596"/>
                <a:gd name="T23" fmla="*/ 2147483647 h 1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96"/>
                <a:gd name="T37" fmla="*/ 0 h 102"/>
                <a:gd name="T38" fmla="*/ 596 w 596"/>
                <a:gd name="T39" fmla="*/ 102 h 10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96" h="102">
                  <a:moveTo>
                    <a:pt x="0" y="52"/>
                  </a:moveTo>
                  <a:lnTo>
                    <a:pt x="146" y="50"/>
                  </a:lnTo>
                  <a:lnTo>
                    <a:pt x="167" y="102"/>
                  </a:lnTo>
                  <a:lnTo>
                    <a:pt x="201" y="0"/>
                  </a:lnTo>
                  <a:lnTo>
                    <a:pt x="239" y="102"/>
                  </a:lnTo>
                  <a:lnTo>
                    <a:pt x="286" y="2"/>
                  </a:lnTo>
                  <a:lnTo>
                    <a:pt x="330" y="102"/>
                  </a:lnTo>
                  <a:lnTo>
                    <a:pt x="365" y="2"/>
                  </a:lnTo>
                  <a:lnTo>
                    <a:pt x="415" y="100"/>
                  </a:lnTo>
                  <a:lnTo>
                    <a:pt x="447" y="6"/>
                  </a:lnTo>
                  <a:lnTo>
                    <a:pt x="478" y="56"/>
                  </a:lnTo>
                  <a:lnTo>
                    <a:pt x="596" y="56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vert="eaVert"/>
            <a:lstStyle/>
            <a:p>
              <a:endParaRPr lang="zh-TW" altLang="en-US"/>
            </a:p>
          </p:txBody>
        </p:sp>
        <p:sp>
          <p:nvSpPr>
            <p:cNvPr id="405" name="Freeform 384"/>
            <p:cNvSpPr>
              <a:spLocks/>
            </p:cNvSpPr>
            <p:nvPr/>
          </p:nvSpPr>
          <p:spPr bwMode="auto">
            <a:xfrm rot="-5400000">
              <a:off x="8277827" y="5431484"/>
              <a:ext cx="817562" cy="161925"/>
            </a:xfrm>
            <a:custGeom>
              <a:avLst/>
              <a:gdLst>
                <a:gd name="T0" fmla="*/ 0 w 755"/>
                <a:gd name="T1" fmla="*/ 2147483647 h 102"/>
                <a:gd name="T2" fmla="*/ 2147483647 w 755"/>
                <a:gd name="T3" fmla="*/ 2147483647 h 102"/>
                <a:gd name="T4" fmla="*/ 2147483647 w 755"/>
                <a:gd name="T5" fmla="*/ 2147483647 h 102"/>
                <a:gd name="T6" fmla="*/ 2147483647 w 755"/>
                <a:gd name="T7" fmla="*/ 0 h 102"/>
                <a:gd name="T8" fmla="*/ 2147483647 w 755"/>
                <a:gd name="T9" fmla="*/ 2147483647 h 102"/>
                <a:gd name="T10" fmla="*/ 2147483647 w 755"/>
                <a:gd name="T11" fmla="*/ 2147483647 h 102"/>
                <a:gd name="T12" fmla="*/ 2147483647 w 755"/>
                <a:gd name="T13" fmla="*/ 2147483647 h 102"/>
                <a:gd name="T14" fmla="*/ 2147483647 w 755"/>
                <a:gd name="T15" fmla="*/ 2147483647 h 102"/>
                <a:gd name="T16" fmla="*/ 2147483647 w 755"/>
                <a:gd name="T17" fmla="*/ 2147483647 h 102"/>
                <a:gd name="T18" fmla="*/ 2147483647 w 755"/>
                <a:gd name="T19" fmla="*/ 2147483647 h 102"/>
                <a:gd name="T20" fmla="*/ 2147483647 w 755"/>
                <a:gd name="T21" fmla="*/ 2147483647 h 102"/>
                <a:gd name="T22" fmla="*/ 2147483647 w 755"/>
                <a:gd name="T23" fmla="*/ 2147483647 h 1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5"/>
                <a:gd name="T37" fmla="*/ 0 h 102"/>
                <a:gd name="T38" fmla="*/ 755 w 755"/>
                <a:gd name="T39" fmla="*/ 102 h 10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5" h="102">
                  <a:moveTo>
                    <a:pt x="0" y="50"/>
                  </a:moveTo>
                  <a:lnTo>
                    <a:pt x="214" y="50"/>
                  </a:lnTo>
                  <a:lnTo>
                    <a:pt x="236" y="102"/>
                  </a:lnTo>
                  <a:lnTo>
                    <a:pt x="270" y="0"/>
                  </a:lnTo>
                  <a:lnTo>
                    <a:pt x="308" y="102"/>
                  </a:lnTo>
                  <a:lnTo>
                    <a:pt x="356" y="2"/>
                  </a:lnTo>
                  <a:lnTo>
                    <a:pt x="400" y="102"/>
                  </a:lnTo>
                  <a:lnTo>
                    <a:pt x="436" y="2"/>
                  </a:lnTo>
                  <a:lnTo>
                    <a:pt x="486" y="100"/>
                  </a:lnTo>
                  <a:lnTo>
                    <a:pt x="518" y="6"/>
                  </a:lnTo>
                  <a:lnTo>
                    <a:pt x="550" y="56"/>
                  </a:lnTo>
                  <a:lnTo>
                    <a:pt x="755" y="55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vert="eaVert"/>
            <a:lstStyle/>
            <a:p>
              <a:endParaRPr lang="zh-TW" altLang="en-US"/>
            </a:p>
          </p:txBody>
        </p:sp>
        <p:sp>
          <p:nvSpPr>
            <p:cNvPr id="406" name="Line 303"/>
            <p:cNvSpPr>
              <a:spLocks noChangeShapeType="1"/>
            </p:cNvSpPr>
            <p:nvPr/>
          </p:nvSpPr>
          <p:spPr bwMode="auto">
            <a:xfrm>
              <a:off x="7697595" y="5905353"/>
              <a:ext cx="720725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7" name="Line 304"/>
            <p:cNvSpPr>
              <a:spLocks noChangeShapeType="1"/>
            </p:cNvSpPr>
            <p:nvPr/>
          </p:nvSpPr>
          <p:spPr bwMode="auto">
            <a:xfrm>
              <a:off x="8396095" y="5903766"/>
              <a:ext cx="28733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8" name="Line 310"/>
            <p:cNvSpPr>
              <a:spLocks noChangeShapeType="1"/>
            </p:cNvSpPr>
            <p:nvPr/>
          </p:nvSpPr>
          <p:spPr bwMode="auto">
            <a:xfrm>
              <a:off x="8692958" y="4889353"/>
              <a:ext cx="0" cy="2159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9" name="Line 324"/>
            <p:cNvSpPr>
              <a:spLocks noChangeShapeType="1"/>
            </p:cNvSpPr>
            <p:nvPr/>
          </p:nvSpPr>
          <p:spPr bwMode="auto">
            <a:xfrm flipH="1">
              <a:off x="7846820" y="1688953"/>
              <a:ext cx="86360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0" name="Line 328"/>
            <p:cNvSpPr>
              <a:spLocks noChangeShapeType="1"/>
            </p:cNvSpPr>
            <p:nvPr/>
          </p:nvSpPr>
          <p:spPr bwMode="auto">
            <a:xfrm>
              <a:off x="7684009" y="1688953"/>
              <a:ext cx="217487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1" name="Line 385"/>
            <p:cNvSpPr>
              <a:spLocks noChangeShapeType="1"/>
            </p:cNvSpPr>
            <p:nvPr/>
          </p:nvSpPr>
          <p:spPr bwMode="auto">
            <a:xfrm flipV="1">
              <a:off x="8400858" y="4868716"/>
              <a:ext cx="0" cy="29527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2" name="Line 74"/>
            <p:cNvSpPr>
              <a:spLocks noChangeShapeType="1"/>
            </p:cNvSpPr>
            <p:nvPr/>
          </p:nvSpPr>
          <p:spPr bwMode="auto">
            <a:xfrm>
              <a:off x="7263870" y="4883407"/>
              <a:ext cx="1136650" cy="1588"/>
            </a:xfrm>
            <a:custGeom>
              <a:avLst/>
              <a:gdLst>
                <a:gd name="T0" fmla="*/ 0 w 716"/>
                <a:gd name="T1" fmla="*/ 0 h 1"/>
                <a:gd name="T2" fmla="*/ 716 w 716"/>
                <a:gd name="T3" fmla="*/ 0 h 1"/>
                <a:gd name="T4" fmla="*/ 0 60000 65536"/>
                <a:gd name="T5" fmla="*/ 0 60000 65536"/>
                <a:gd name="T6" fmla="*/ 0 w 716"/>
                <a:gd name="T7" fmla="*/ 0 h 1"/>
                <a:gd name="T8" fmla="*/ 716 w 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16" h="1">
                  <a:moveTo>
                    <a:pt x="0" y="0"/>
                  </a:moveTo>
                  <a:lnTo>
                    <a:pt x="716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3" name="Line 387"/>
            <p:cNvSpPr>
              <a:spLocks noChangeShapeType="1"/>
            </p:cNvSpPr>
            <p:nvPr/>
          </p:nvSpPr>
          <p:spPr bwMode="auto">
            <a:xfrm>
              <a:off x="7302308" y="4451203"/>
              <a:ext cx="0" cy="4460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4" name="Line 386"/>
            <p:cNvSpPr>
              <a:spLocks noChangeShapeType="1"/>
            </p:cNvSpPr>
            <p:nvPr/>
          </p:nvSpPr>
          <p:spPr bwMode="auto">
            <a:xfrm>
              <a:off x="6211695" y="4460728"/>
              <a:ext cx="0" cy="4460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5" name="Line 30"/>
            <p:cNvSpPr>
              <a:spLocks noChangeShapeType="1"/>
            </p:cNvSpPr>
            <p:nvPr/>
          </p:nvSpPr>
          <p:spPr bwMode="auto">
            <a:xfrm rot="5400000" flipV="1">
              <a:off x="6768114" y="4317059"/>
              <a:ext cx="0" cy="11318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79" name="群組 378"/>
          <p:cNvGrpSpPr/>
          <p:nvPr/>
        </p:nvGrpSpPr>
        <p:grpSpPr>
          <a:xfrm>
            <a:off x="4923907" y="5669946"/>
            <a:ext cx="424494" cy="1198157"/>
            <a:chOff x="6844572" y="5658947"/>
            <a:chExt cx="424494" cy="1198157"/>
          </a:xfrm>
        </p:grpSpPr>
        <p:grpSp>
          <p:nvGrpSpPr>
            <p:cNvPr id="381" name="群組 380"/>
            <p:cNvGrpSpPr/>
            <p:nvPr/>
          </p:nvGrpSpPr>
          <p:grpSpPr>
            <a:xfrm>
              <a:off x="6917214" y="5658947"/>
              <a:ext cx="247074" cy="351001"/>
              <a:chOff x="9504600" y="2185864"/>
              <a:chExt cx="247074" cy="351001"/>
            </a:xfrm>
          </p:grpSpPr>
          <p:sp>
            <p:nvSpPr>
              <p:cNvPr id="383" name="圓角矩形 382"/>
              <p:cNvSpPr/>
              <p:nvPr/>
            </p:nvSpPr>
            <p:spPr>
              <a:xfrm>
                <a:off x="9586168" y="2378115"/>
                <a:ext cx="83938" cy="158750"/>
              </a:xfrm>
              <a:prstGeom prst="roundRect">
                <a:avLst/>
              </a:prstGeom>
              <a:solidFill>
                <a:srgbClr val="CC6600"/>
              </a:solidFill>
              <a:ln w="1270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4" name="圓角矩形 383"/>
              <p:cNvSpPr/>
              <p:nvPr/>
            </p:nvSpPr>
            <p:spPr>
              <a:xfrm>
                <a:off x="9656019" y="2411350"/>
                <a:ext cx="75622" cy="96940"/>
              </a:xfrm>
              <a:prstGeom prst="roundRect">
                <a:avLst/>
              </a:prstGeom>
              <a:solidFill>
                <a:srgbClr val="CC6600"/>
              </a:solidFill>
              <a:ln w="1270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5" name="匾額 384"/>
              <p:cNvSpPr/>
              <p:nvPr/>
            </p:nvSpPr>
            <p:spPr>
              <a:xfrm>
                <a:off x="9504600" y="2185864"/>
                <a:ext cx="247074" cy="216024"/>
              </a:xfrm>
              <a:prstGeom prst="plaque">
                <a:avLst>
                  <a:gd name="adj" fmla="val 34304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>
                  <a:rot lat="16800000" lon="0" rev="0"/>
                </a:camera>
                <a:lightRig rig="threePt" dir="t"/>
              </a:scene3d>
              <a:sp3d>
                <a:bevelT w="139700" h="38100" prst="cross"/>
                <a:bevelB w="0" h="571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382" name="圖片 381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44572" y="5955421"/>
              <a:ext cx="424494" cy="901683"/>
            </a:xfrm>
            <a:prstGeom prst="rect">
              <a:avLst/>
            </a:prstGeom>
          </p:spPr>
        </p:pic>
      </p:grpSp>
      <p:sp>
        <p:nvSpPr>
          <p:cNvPr id="380" name="文字方塊 379"/>
          <p:cNvSpPr txBox="1"/>
          <p:nvPr/>
        </p:nvSpPr>
        <p:spPr>
          <a:xfrm>
            <a:off x="4830477" y="6331248"/>
            <a:ext cx="598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Stand</a:t>
            </a:r>
          </a:p>
          <a:p>
            <a:pPr algn="ctr"/>
            <a:r>
              <a:rPr lang="en-US" altLang="zh-TW" sz="1200" dirty="0"/>
              <a:t>by</a:t>
            </a:r>
            <a:endParaRPr lang="zh-TW" altLang="en-US" sz="1200" dirty="0"/>
          </a:p>
        </p:txBody>
      </p:sp>
      <p:grpSp>
        <p:nvGrpSpPr>
          <p:cNvPr id="387" name="群組 386"/>
          <p:cNvGrpSpPr/>
          <p:nvPr/>
        </p:nvGrpSpPr>
        <p:grpSpPr>
          <a:xfrm>
            <a:off x="8368572" y="5658948"/>
            <a:ext cx="424494" cy="1198157"/>
            <a:chOff x="6844572" y="5658947"/>
            <a:chExt cx="424494" cy="1198157"/>
          </a:xfrm>
        </p:grpSpPr>
        <p:grpSp>
          <p:nvGrpSpPr>
            <p:cNvPr id="389" name="群組 388"/>
            <p:cNvGrpSpPr/>
            <p:nvPr/>
          </p:nvGrpSpPr>
          <p:grpSpPr>
            <a:xfrm>
              <a:off x="6917214" y="5658947"/>
              <a:ext cx="247074" cy="351001"/>
              <a:chOff x="9504600" y="2185864"/>
              <a:chExt cx="247074" cy="351001"/>
            </a:xfrm>
          </p:grpSpPr>
          <p:sp>
            <p:nvSpPr>
              <p:cNvPr id="391" name="圓角矩形 390"/>
              <p:cNvSpPr/>
              <p:nvPr/>
            </p:nvSpPr>
            <p:spPr>
              <a:xfrm>
                <a:off x="9586168" y="2378115"/>
                <a:ext cx="83938" cy="158750"/>
              </a:xfrm>
              <a:prstGeom prst="roundRect">
                <a:avLst/>
              </a:prstGeom>
              <a:solidFill>
                <a:srgbClr val="CC6600"/>
              </a:solidFill>
              <a:ln w="1270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2" name="圓角矩形 391"/>
              <p:cNvSpPr/>
              <p:nvPr/>
            </p:nvSpPr>
            <p:spPr>
              <a:xfrm>
                <a:off x="9656019" y="2411350"/>
                <a:ext cx="75622" cy="96940"/>
              </a:xfrm>
              <a:prstGeom prst="roundRect">
                <a:avLst/>
              </a:prstGeom>
              <a:solidFill>
                <a:srgbClr val="CC6600"/>
              </a:solidFill>
              <a:ln w="1270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3" name="匾額 392"/>
              <p:cNvSpPr/>
              <p:nvPr/>
            </p:nvSpPr>
            <p:spPr>
              <a:xfrm>
                <a:off x="9504600" y="2185864"/>
                <a:ext cx="247074" cy="216024"/>
              </a:xfrm>
              <a:prstGeom prst="plaque">
                <a:avLst>
                  <a:gd name="adj" fmla="val 34304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>
                  <a:rot lat="16800000" lon="0" rev="0"/>
                </a:camera>
                <a:lightRig rig="threePt" dir="t"/>
              </a:scene3d>
              <a:sp3d>
                <a:bevelT w="139700" h="38100" prst="cross"/>
                <a:bevelB w="0" h="571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390" name="圖片 38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44572" y="5955421"/>
              <a:ext cx="424494" cy="901683"/>
            </a:xfrm>
            <a:prstGeom prst="rect">
              <a:avLst/>
            </a:prstGeom>
          </p:spPr>
        </p:pic>
      </p:grpSp>
      <p:sp>
        <p:nvSpPr>
          <p:cNvPr id="388" name="文字方塊 387"/>
          <p:cNvSpPr txBox="1"/>
          <p:nvPr/>
        </p:nvSpPr>
        <p:spPr>
          <a:xfrm>
            <a:off x="8300028" y="6331247"/>
            <a:ext cx="616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Supply</a:t>
            </a:r>
            <a:endParaRPr lang="zh-TW" altLang="en-US" sz="1200" dirty="0"/>
          </a:p>
        </p:txBody>
      </p:sp>
      <p:sp>
        <p:nvSpPr>
          <p:cNvPr id="31749" name="Text Box 401"/>
          <p:cNvSpPr txBox="1">
            <a:spLocks noChangeArrowheads="1"/>
          </p:cNvSpPr>
          <p:nvPr/>
        </p:nvSpPr>
        <p:spPr bwMode="auto">
          <a:xfrm>
            <a:off x="9691688" y="3773488"/>
            <a:ext cx="825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PRV1B</a:t>
            </a:r>
          </a:p>
        </p:txBody>
      </p:sp>
      <p:sp>
        <p:nvSpPr>
          <p:cNvPr id="31756" name="Freeform 28"/>
          <p:cNvSpPr>
            <a:spLocks/>
          </p:cNvSpPr>
          <p:nvPr/>
        </p:nvSpPr>
        <p:spPr bwMode="auto">
          <a:xfrm>
            <a:off x="6213475" y="1714501"/>
            <a:ext cx="1588" cy="2303463"/>
          </a:xfrm>
          <a:custGeom>
            <a:avLst/>
            <a:gdLst>
              <a:gd name="T0" fmla="*/ 2147483647 w 1"/>
              <a:gd name="T1" fmla="*/ 2147483647 h 1408"/>
              <a:gd name="T2" fmla="*/ 0 w 1"/>
              <a:gd name="T3" fmla="*/ 0 h 1408"/>
              <a:gd name="T4" fmla="*/ 0 60000 65536"/>
              <a:gd name="T5" fmla="*/ 0 60000 65536"/>
              <a:gd name="T6" fmla="*/ 0 w 1"/>
              <a:gd name="T7" fmla="*/ 0 h 1408"/>
              <a:gd name="T8" fmla="*/ 1 w 1"/>
              <a:gd name="T9" fmla="*/ 1408 h 14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408">
                <a:moveTo>
                  <a:pt x="1" y="140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58" name="Line 31"/>
          <p:cNvSpPr>
            <a:spLocks noChangeShapeType="1"/>
          </p:cNvSpPr>
          <p:nvPr/>
        </p:nvSpPr>
        <p:spPr bwMode="auto">
          <a:xfrm flipV="1">
            <a:off x="5045075" y="4464050"/>
            <a:ext cx="0" cy="44608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59" name="Group 32"/>
          <p:cNvGrpSpPr>
            <a:grpSpLocks/>
          </p:cNvGrpSpPr>
          <p:nvPr/>
        </p:nvGrpSpPr>
        <p:grpSpPr bwMode="auto">
          <a:xfrm rot="5400000">
            <a:off x="5002213" y="4110038"/>
            <a:ext cx="336550" cy="384175"/>
            <a:chOff x="2399" y="1822"/>
            <a:chExt cx="119" cy="160"/>
          </a:xfrm>
        </p:grpSpPr>
        <p:sp>
          <p:nvSpPr>
            <p:cNvPr id="32045" name="AutoShape 3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6" name="AutoShape 3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7" name="Line 3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8" name="Rectangle 3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9" name="Line 3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60" name="Text Box 38"/>
          <p:cNvSpPr txBox="1">
            <a:spLocks noChangeArrowheads="1"/>
          </p:cNvSpPr>
          <p:nvPr/>
        </p:nvSpPr>
        <p:spPr bwMode="auto">
          <a:xfrm>
            <a:off x="5099051" y="3944938"/>
            <a:ext cx="6651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AV2A</a:t>
            </a:r>
          </a:p>
        </p:txBody>
      </p:sp>
      <p:sp>
        <p:nvSpPr>
          <p:cNvPr id="31761" name="Text Box 46"/>
          <p:cNvSpPr txBox="1">
            <a:spLocks noChangeArrowheads="1"/>
          </p:cNvSpPr>
          <p:nvPr/>
        </p:nvSpPr>
        <p:spPr bwMode="auto">
          <a:xfrm>
            <a:off x="3622675" y="3949700"/>
            <a:ext cx="687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AV1A</a:t>
            </a:r>
          </a:p>
        </p:txBody>
      </p:sp>
      <p:grpSp>
        <p:nvGrpSpPr>
          <p:cNvPr id="31766" name="Group 76"/>
          <p:cNvGrpSpPr>
            <a:grpSpLocks/>
          </p:cNvGrpSpPr>
          <p:nvPr/>
        </p:nvGrpSpPr>
        <p:grpSpPr bwMode="auto">
          <a:xfrm rot="5400000">
            <a:off x="8232776" y="4119564"/>
            <a:ext cx="334963" cy="382587"/>
            <a:chOff x="2399" y="1822"/>
            <a:chExt cx="119" cy="160"/>
          </a:xfrm>
        </p:grpSpPr>
        <p:sp>
          <p:nvSpPr>
            <p:cNvPr id="32040" name="AutoShape 7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1" name="AutoShape 7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2" name="Line 7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3" name="Rectangle 8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4" name="Line 8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67" name="Text Box 82"/>
          <p:cNvSpPr txBox="1">
            <a:spLocks noChangeArrowheads="1"/>
          </p:cNvSpPr>
          <p:nvPr/>
        </p:nvSpPr>
        <p:spPr bwMode="auto">
          <a:xfrm>
            <a:off x="8304214" y="3944938"/>
            <a:ext cx="6810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AV2B</a:t>
            </a:r>
          </a:p>
        </p:txBody>
      </p:sp>
      <p:grpSp>
        <p:nvGrpSpPr>
          <p:cNvPr id="31768" name="Group 84"/>
          <p:cNvGrpSpPr>
            <a:grpSpLocks/>
          </p:cNvGrpSpPr>
          <p:nvPr/>
        </p:nvGrpSpPr>
        <p:grpSpPr bwMode="auto">
          <a:xfrm rot="5400000">
            <a:off x="7147720" y="4118770"/>
            <a:ext cx="334963" cy="384175"/>
            <a:chOff x="2399" y="1822"/>
            <a:chExt cx="119" cy="160"/>
          </a:xfrm>
        </p:grpSpPr>
        <p:sp>
          <p:nvSpPr>
            <p:cNvPr id="32035" name="AutoShape 8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6" name="AutoShape 8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7" name="Line 8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8" name="Rectangle 8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9" name="Line 8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69" name="Text Box 90"/>
          <p:cNvSpPr txBox="1">
            <a:spLocks noChangeArrowheads="1"/>
          </p:cNvSpPr>
          <p:nvPr/>
        </p:nvSpPr>
        <p:spPr bwMode="auto">
          <a:xfrm>
            <a:off x="7239000" y="3935413"/>
            <a:ext cx="674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AV1B</a:t>
            </a:r>
          </a:p>
        </p:txBody>
      </p:sp>
      <p:sp>
        <p:nvSpPr>
          <p:cNvPr id="31776" name="Line 118"/>
          <p:cNvSpPr>
            <a:spLocks noChangeShapeType="1"/>
          </p:cNvSpPr>
          <p:nvPr/>
        </p:nvSpPr>
        <p:spPr bwMode="auto">
          <a:xfrm flipV="1">
            <a:off x="7124700" y="1717675"/>
            <a:ext cx="0" cy="3429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77" name="Group 119"/>
          <p:cNvGrpSpPr>
            <a:grpSpLocks/>
          </p:cNvGrpSpPr>
          <p:nvPr/>
        </p:nvGrpSpPr>
        <p:grpSpPr bwMode="auto">
          <a:xfrm rot="5400000">
            <a:off x="7074695" y="2043907"/>
            <a:ext cx="334962" cy="384175"/>
            <a:chOff x="2399" y="1822"/>
            <a:chExt cx="119" cy="160"/>
          </a:xfrm>
        </p:grpSpPr>
        <p:sp>
          <p:nvSpPr>
            <p:cNvPr id="32025" name="AutoShape 120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6" name="AutoShape 121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7" name="Line 122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8" name="Rectangle 123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9" name="Line 124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78" name="Freeform 125"/>
          <p:cNvSpPr>
            <a:spLocks/>
          </p:cNvSpPr>
          <p:nvPr/>
        </p:nvSpPr>
        <p:spPr bwMode="auto">
          <a:xfrm>
            <a:off x="6218239" y="1720850"/>
            <a:ext cx="1087437" cy="1588"/>
          </a:xfrm>
          <a:custGeom>
            <a:avLst/>
            <a:gdLst>
              <a:gd name="T0" fmla="*/ 0 w 685"/>
              <a:gd name="T1" fmla="*/ 2147483647 h 1"/>
              <a:gd name="T2" fmla="*/ 2147483647 w 685"/>
              <a:gd name="T3" fmla="*/ 0 h 1"/>
              <a:gd name="T4" fmla="*/ 0 60000 65536"/>
              <a:gd name="T5" fmla="*/ 0 60000 65536"/>
              <a:gd name="T6" fmla="*/ 0 w 685"/>
              <a:gd name="T7" fmla="*/ 0 h 1"/>
              <a:gd name="T8" fmla="*/ 685 w 685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85" h="1">
                <a:moveTo>
                  <a:pt x="0" y="1"/>
                </a:moveTo>
                <a:lnTo>
                  <a:pt x="685" y="0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81" name="Group 134"/>
          <p:cNvGrpSpPr>
            <a:grpSpLocks/>
          </p:cNvGrpSpPr>
          <p:nvPr/>
        </p:nvGrpSpPr>
        <p:grpSpPr bwMode="auto">
          <a:xfrm rot="5400000">
            <a:off x="8789195" y="2045495"/>
            <a:ext cx="334963" cy="384175"/>
            <a:chOff x="2399" y="1822"/>
            <a:chExt cx="119" cy="160"/>
          </a:xfrm>
        </p:grpSpPr>
        <p:sp>
          <p:nvSpPr>
            <p:cNvPr id="32020" name="AutoShape 13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1" name="AutoShape 13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2" name="Line 13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3" name="Rectangle 13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4" name="Line 13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82" name="Freeform 140"/>
          <p:cNvSpPr>
            <a:spLocks/>
          </p:cNvSpPr>
          <p:nvPr/>
        </p:nvSpPr>
        <p:spPr bwMode="auto">
          <a:xfrm>
            <a:off x="7686675" y="1724441"/>
            <a:ext cx="604838" cy="0"/>
          </a:xfrm>
          <a:custGeom>
            <a:avLst/>
            <a:gdLst>
              <a:gd name="T0" fmla="*/ 0 w 381"/>
              <a:gd name="T1" fmla="*/ 0 h 5"/>
              <a:gd name="T2" fmla="*/ 2147483647 w 381"/>
              <a:gd name="T3" fmla="*/ 2147483647 h 5"/>
              <a:gd name="T4" fmla="*/ 0 60000 65536"/>
              <a:gd name="T5" fmla="*/ 0 60000 65536"/>
              <a:gd name="T6" fmla="*/ 0 w 381"/>
              <a:gd name="T7" fmla="*/ 0 h 5"/>
              <a:gd name="T8" fmla="*/ 381 w 381"/>
              <a:gd name="T9" fmla="*/ 5 h 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1" h="5">
                <a:moveTo>
                  <a:pt x="0" y="0"/>
                </a:moveTo>
                <a:lnTo>
                  <a:pt x="381" y="5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83" name="Freeform 141"/>
          <p:cNvSpPr>
            <a:spLocks/>
          </p:cNvSpPr>
          <p:nvPr/>
        </p:nvSpPr>
        <p:spPr bwMode="auto">
          <a:xfrm>
            <a:off x="8054975" y="1020764"/>
            <a:ext cx="0" cy="701675"/>
          </a:xfrm>
          <a:custGeom>
            <a:avLst/>
            <a:gdLst>
              <a:gd name="T0" fmla="*/ 2147483647 w 4"/>
              <a:gd name="T1" fmla="*/ 2147483647 h 429"/>
              <a:gd name="T2" fmla="*/ 0 w 4"/>
              <a:gd name="T3" fmla="*/ 0 h 429"/>
              <a:gd name="T4" fmla="*/ 0 60000 65536"/>
              <a:gd name="T5" fmla="*/ 0 60000 65536"/>
              <a:gd name="T6" fmla="*/ 0 w 4"/>
              <a:gd name="T7" fmla="*/ 0 h 429"/>
              <a:gd name="T8" fmla="*/ 4 w 4"/>
              <a:gd name="T9" fmla="*/ 429 h 4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429">
                <a:moveTo>
                  <a:pt x="4" y="429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84" name="Group 142"/>
          <p:cNvGrpSpPr>
            <a:grpSpLocks/>
          </p:cNvGrpSpPr>
          <p:nvPr/>
        </p:nvGrpSpPr>
        <p:grpSpPr bwMode="auto">
          <a:xfrm>
            <a:off x="6354764" y="2428875"/>
            <a:ext cx="230187" cy="338138"/>
            <a:chOff x="1200" y="3600"/>
            <a:chExt cx="192" cy="240"/>
          </a:xfrm>
        </p:grpSpPr>
        <p:sp>
          <p:nvSpPr>
            <p:cNvPr id="32018" name="Oval 143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solidFill>
              <a:srgbClr val="FF66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9" name="Line 144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85" name="Text Box 145"/>
          <p:cNvSpPr txBox="1">
            <a:spLocks noChangeArrowheads="1"/>
          </p:cNvSpPr>
          <p:nvPr/>
        </p:nvSpPr>
        <p:spPr bwMode="auto">
          <a:xfrm>
            <a:off x="6186488" y="2157413"/>
            <a:ext cx="614362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PGS1</a:t>
            </a:r>
          </a:p>
        </p:txBody>
      </p:sp>
      <p:grpSp>
        <p:nvGrpSpPr>
          <p:cNvPr id="31789" name="Group 149"/>
          <p:cNvGrpSpPr>
            <a:grpSpLocks/>
          </p:cNvGrpSpPr>
          <p:nvPr/>
        </p:nvGrpSpPr>
        <p:grpSpPr bwMode="auto">
          <a:xfrm rot="5400000">
            <a:off x="5661026" y="2574926"/>
            <a:ext cx="336550" cy="384175"/>
            <a:chOff x="1248" y="768"/>
            <a:chExt cx="191" cy="147"/>
          </a:xfrm>
        </p:grpSpPr>
        <p:sp>
          <p:nvSpPr>
            <p:cNvPr id="32015" name="Rectangle 150"/>
            <p:cNvSpPr>
              <a:spLocks noChangeArrowheads="1"/>
            </p:cNvSpPr>
            <p:nvPr/>
          </p:nvSpPr>
          <p:spPr bwMode="auto">
            <a:xfrm>
              <a:off x="1248" y="810"/>
              <a:ext cx="191" cy="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6" name="Arc 151"/>
            <p:cNvSpPr>
              <a:spLocks/>
            </p:cNvSpPr>
            <p:nvPr/>
          </p:nvSpPr>
          <p:spPr bwMode="auto">
            <a:xfrm>
              <a:off x="1248" y="851"/>
              <a:ext cx="183" cy="64"/>
            </a:xfrm>
            <a:custGeom>
              <a:avLst/>
              <a:gdLst>
                <a:gd name="T0" fmla="*/ 0 w 33204"/>
                <a:gd name="T1" fmla="*/ 0 h 21600"/>
                <a:gd name="T2" fmla="*/ 0 w 33204"/>
                <a:gd name="T3" fmla="*/ 0 h 21600"/>
                <a:gd name="T4" fmla="*/ 0 w 33204"/>
                <a:gd name="T5" fmla="*/ 0 h 21600"/>
                <a:gd name="T6" fmla="*/ 0 60000 65536"/>
                <a:gd name="T7" fmla="*/ 0 60000 65536"/>
                <a:gd name="T8" fmla="*/ 0 60000 65536"/>
                <a:gd name="T9" fmla="*/ 0 w 33204"/>
                <a:gd name="T10" fmla="*/ 0 h 21600"/>
                <a:gd name="T11" fmla="*/ 33204 w 332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204" h="21600" fill="none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</a:path>
                <a:path w="33204" h="21600" stroke="0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  <a:lnTo>
                    <a:pt x="16575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7" name="Arc 152"/>
            <p:cNvSpPr>
              <a:spLocks/>
            </p:cNvSpPr>
            <p:nvPr/>
          </p:nvSpPr>
          <p:spPr bwMode="auto">
            <a:xfrm rot="10800000">
              <a:off x="1248" y="768"/>
              <a:ext cx="183" cy="64"/>
            </a:xfrm>
            <a:custGeom>
              <a:avLst/>
              <a:gdLst>
                <a:gd name="T0" fmla="*/ 0 w 33204"/>
                <a:gd name="T1" fmla="*/ 0 h 21600"/>
                <a:gd name="T2" fmla="*/ 0 w 33204"/>
                <a:gd name="T3" fmla="*/ 0 h 21600"/>
                <a:gd name="T4" fmla="*/ 0 w 33204"/>
                <a:gd name="T5" fmla="*/ 0 h 21600"/>
                <a:gd name="T6" fmla="*/ 0 60000 65536"/>
                <a:gd name="T7" fmla="*/ 0 60000 65536"/>
                <a:gd name="T8" fmla="*/ 0 60000 65536"/>
                <a:gd name="T9" fmla="*/ 0 w 33204"/>
                <a:gd name="T10" fmla="*/ 0 h 21600"/>
                <a:gd name="T11" fmla="*/ 33204 w 332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204" h="21600" fill="none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</a:path>
                <a:path w="33204" h="21600" stroke="0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  <a:lnTo>
                    <a:pt x="16575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</p:grpSp>
      <p:sp>
        <p:nvSpPr>
          <p:cNvPr id="31820" name="Text Box 219"/>
          <p:cNvSpPr txBox="1">
            <a:spLocks noChangeArrowheads="1"/>
          </p:cNvSpPr>
          <p:nvPr/>
        </p:nvSpPr>
        <p:spPr bwMode="auto">
          <a:xfrm>
            <a:off x="6183313" y="2830513"/>
            <a:ext cx="614362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PS2A</a:t>
            </a:r>
          </a:p>
        </p:txBody>
      </p:sp>
      <p:sp>
        <p:nvSpPr>
          <p:cNvPr id="31821" name="Text Box 223"/>
          <p:cNvSpPr txBox="1">
            <a:spLocks noChangeArrowheads="1"/>
          </p:cNvSpPr>
          <p:nvPr/>
        </p:nvSpPr>
        <p:spPr bwMode="auto">
          <a:xfrm>
            <a:off x="7132639" y="1181100"/>
            <a:ext cx="936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AV4A</a:t>
            </a:r>
          </a:p>
        </p:txBody>
      </p:sp>
      <p:sp>
        <p:nvSpPr>
          <p:cNvPr id="31822" name="Text Box 224"/>
          <p:cNvSpPr txBox="1">
            <a:spLocks noChangeArrowheads="1"/>
          </p:cNvSpPr>
          <p:nvPr/>
        </p:nvSpPr>
        <p:spPr bwMode="auto">
          <a:xfrm>
            <a:off x="7151688" y="1892300"/>
            <a:ext cx="76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AV5A</a:t>
            </a:r>
          </a:p>
        </p:txBody>
      </p:sp>
      <p:sp>
        <p:nvSpPr>
          <p:cNvPr id="31823" name="Text Box 225"/>
          <p:cNvSpPr txBox="1">
            <a:spLocks noChangeArrowheads="1"/>
          </p:cNvSpPr>
          <p:nvPr/>
        </p:nvSpPr>
        <p:spPr bwMode="auto">
          <a:xfrm>
            <a:off x="8867775" y="1885950"/>
            <a:ext cx="800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 dirty="0"/>
              <a:t>AV5B</a:t>
            </a:r>
          </a:p>
        </p:txBody>
      </p:sp>
      <p:sp>
        <p:nvSpPr>
          <p:cNvPr id="31824" name="Text Box 226"/>
          <p:cNvSpPr txBox="1">
            <a:spLocks noChangeArrowheads="1"/>
          </p:cNvSpPr>
          <p:nvPr/>
        </p:nvSpPr>
        <p:spPr bwMode="auto">
          <a:xfrm>
            <a:off x="8172450" y="1187450"/>
            <a:ext cx="882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AV4B</a:t>
            </a:r>
          </a:p>
        </p:txBody>
      </p:sp>
      <p:sp>
        <p:nvSpPr>
          <p:cNvPr id="31825" name="Text Box 227"/>
          <p:cNvSpPr txBox="1">
            <a:spLocks noChangeArrowheads="1"/>
          </p:cNvSpPr>
          <p:nvPr/>
        </p:nvSpPr>
        <p:spPr bwMode="auto">
          <a:xfrm>
            <a:off x="7600950" y="765176"/>
            <a:ext cx="920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>
                <a:solidFill>
                  <a:srgbClr val="081D58"/>
                </a:solidFill>
                <a:latin typeface="細明體" pitchFamily="49" charset="-120"/>
                <a:ea typeface="細明體" pitchFamily="49" charset="-120"/>
              </a:rPr>
              <a:t>P.O.U</a:t>
            </a:r>
          </a:p>
        </p:txBody>
      </p:sp>
      <p:sp>
        <p:nvSpPr>
          <p:cNvPr id="31827" name="Line 233"/>
          <p:cNvSpPr>
            <a:spLocks noChangeShapeType="1"/>
          </p:cNvSpPr>
          <p:nvPr/>
        </p:nvSpPr>
        <p:spPr bwMode="auto">
          <a:xfrm rot="5400000" flipV="1">
            <a:off x="5457032" y="4458495"/>
            <a:ext cx="0" cy="9032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28" name="Line 234"/>
          <p:cNvSpPr>
            <a:spLocks noChangeShapeType="1"/>
          </p:cNvSpPr>
          <p:nvPr/>
        </p:nvSpPr>
        <p:spPr bwMode="auto">
          <a:xfrm rot="5400000" flipV="1">
            <a:off x="4418807" y="4077495"/>
            <a:ext cx="0" cy="16652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29" name="Text Box 236"/>
          <p:cNvSpPr txBox="1">
            <a:spLocks noChangeArrowheads="1"/>
          </p:cNvSpPr>
          <p:nvPr/>
        </p:nvSpPr>
        <p:spPr bwMode="auto">
          <a:xfrm>
            <a:off x="9705976" y="4356100"/>
            <a:ext cx="695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AV3B</a:t>
            </a:r>
            <a:endParaRPr kumimoji="0" lang="zh-TW" altLang="en-US" sz="1400"/>
          </a:p>
        </p:txBody>
      </p:sp>
      <p:sp>
        <p:nvSpPr>
          <p:cNvPr id="31833" name="Line 354"/>
          <p:cNvSpPr>
            <a:spLocks noChangeShapeType="1"/>
          </p:cNvSpPr>
          <p:nvPr/>
        </p:nvSpPr>
        <p:spPr bwMode="auto">
          <a:xfrm>
            <a:off x="3584575" y="4473575"/>
            <a:ext cx="0" cy="44608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34" name="Freeform 364"/>
          <p:cNvSpPr>
            <a:spLocks/>
          </p:cNvSpPr>
          <p:nvPr/>
        </p:nvSpPr>
        <p:spPr bwMode="auto">
          <a:xfrm rot="-5400000">
            <a:off x="5545138" y="5461001"/>
            <a:ext cx="742950" cy="161925"/>
          </a:xfrm>
          <a:custGeom>
            <a:avLst/>
            <a:gdLst>
              <a:gd name="T0" fmla="*/ 0 w 596"/>
              <a:gd name="T1" fmla="*/ 2147483647 h 102"/>
              <a:gd name="T2" fmla="*/ 2147483647 w 596"/>
              <a:gd name="T3" fmla="*/ 2147483647 h 102"/>
              <a:gd name="T4" fmla="*/ 2147483647 w 596"/>
              <a:gd name="T5" fmla="*/ 2147483647 h 102"/>
              <a:gd name="T6" fmla="*/ 2147483647 w 596"/>
              <a:gd name="T7" fmla="*/ 0 h 102"/>
              <a:gd name="T8" fmla="*/ 2147483647 w 596"/>
              <a:gd name="T9" fmla="*/ 2147483647 h 102"/>
              <a:gd name="T10" fmla="*/ 2147483647 w 596"/>
              <a:gd name="T11" fmla="*/ 2147483647 h 102"/>
              <a:gd name="T12" fmla="*/ 2147483647 w 596"/>
              <a:gd name="T13" fmla="*/ 2147483647 h 102"/>
              <a:gd name="T14" fmla="*/ 2147483647 w 596"/>
              <a:gd name="T15" fmla="*/ 2147483647 h 102"/>
              <a:gd name="T16" fmla="*/ 2147483647 w 596"/>
              <a:gd name="T17" fmla="*/ 2147483647 h 102"/>
              <a:gd name="T18" fmla="*/ 2147483647 w 596"/>
              <a:gd name="T19" fmla="*/ 2147483647 h 102"/>
              <a:gd name="T20" fmla="*/ 2147483647 w 596"/>
              <a:gd name="T21" fmla="*/ 2147483647 h 102"/>
              <a:gd name="T22" fmla="*/ 2147483647 w 596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96"/>
              <a:gd name="T37" fmla="*/ 0 h 102"/>
              <a:gd name="T38" fmla="*/ 596 w 596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96" h="102">
                <a:moveTo>
                  <a:pt x="0" y="52"/>
                </a:moveTo>
                <a:lnTo>
                  <a:pt x="146" y="50"/>
                </a:lnTo>
                <a:lnTo>
                  <a:pt x="167" y="102"/>
                </a:lnTo>
                <a:lnTo>
                  <a:pt x="201" y="0"/>
                </a:lnTo>
                <a:lnTo>
                  <a:pt x="239" y="102"/>
                </a:lnTo>
                <a:lnTo>
                  <a:pt x="286" y="2"/>
                </a:lnTo>
                <a:lnTo>
                  <a:pt x="330" y="102"/>
                </a:lnTo>
                <a:lnTo>
                  <a:pt x="365" y="2"/>
                </a:lnTo>
                <a:lnTo>
                  <a:pt x="415" y="100"/>
                </a:lnTo>
                <a:lnTo>
                  <a:pt x="447" y="6"/>
                </a:lnTo>
                <a:lnTo>
                  <a:pt x="478" y="56"/>
                </a:lnTo>
                <a:lnTo>
                  <a:pt x="596" y="56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31835" name="Freeform 366"/>
          <p:cNvSpPr>
            <a:spLocks/>
          </p:cNvSpPr>
          <p:nvPr/>
        </p:nvSpPr>
        <p:spPr bwMode="auto">
          <a:xfrm>
            <a:off x="5216525" y="5929313"/>
            <a:ext cx="984250" cy="0"/>
          </a:xfrm>
          <a:custGeom>
            <a:avLst/>
            <a:gdLst>
              <a:gd name="T0" fmla="*/ 0 w 620"/>
              <a:gd name="T1" fmla="*/ 2147483647 h 4"/>
              <a:gd name="T2" fmla="*/ 2147483647 w 620"/>
              <a:gd name="T3" fmla="*/ 0 h 4"/>
              <a:gd name="T4" fmla="*/ 0 60000 65536"/>
              <a:gd name="T5" fmla="*/ 0 60000 65536"/>
              <a:gd name="T6" fmla="*/ 0 w 620"/>
              <a:gd name="T7" fmla="*/ 0 h 4"/>
              <a:gd name="T8" fmla="*/ 620 w 620"/>
              <a:gd name="T9" fmla="*/ 4 h 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20" h="4">
                <a:moveTo>
                  <a:pt x="0" y="4"/>
                </a:moveTo>
                <a:lnTo>
                  <a:pt x="620" y="0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840" name="Group 40"/>
          <p:cNvGrpSpPr>
            <a:grpSpLocks/>
          </p:cNvGrpSpPr>
          <p:nvPr/>
        </p:nvGrpSpPr>
        <p:grpSpPr bwMode="auto">
          <a:xfrm rot="5400000">
            <a:off x="3532982" y="4114007"/>
            <a:ext cx="334962" cy="384175"/>
            <a:chOff x="2399" y="1822"/>
            <a:chExt cx="119" cy="160"/>
          </a:xfrm>
        </p:grpSpPr>
        <p:sp>
          <p:nvSpPr>
            <p:cNvPr id="31988" name="AutoShape 41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89" name="AutoShape 42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90" name="Line 43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91" name="Rectangle 44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92" name="Line 45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44" name="Text Box 381"/>
          <p:cNvSpPr txBox="1">
            <a:spLocks noChangeArrowheads="1"/>
          </p:cNvSpPr>
          <p:nvPr/>
        </p:nvSpPr>
        <p:spPr bwMode="auto">
          <a:xfrm>
            <a:off x="5776914" y="2355850"/>
            <a:ext cx="504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/>
              <a:t>VG</a:t>
            </a:r>
          </a:p>
        </p:txBody>
      </p:sp>
      <p:sp>
        <p:nvSpPr>
          <p:cNvPr id="31852" name="Text Box 391"/>
          <p:cNvSpPr txBox="1">
            <a:spLocks noChangeArrowheads="1"/>
          </p:cNvSpPr>
          <p:nvPr/>
        </p:nvSpPr>
        <p:spPr bwMode="auto">
          <a:xfrm>
            <a:off x="9904413" y="4994276"/>
            <a:ext cx="539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 dirty="0">
                <a:latin typeface="細明體" pitchFamily="49" charset="-120"/>
                <a:ea typeface="細明體" pitchFamily="49" charset="-120"/>
              </a:rPr>
              <a:t>PT0B</a:t>
            </a:r>
          </a:p>
        </p:txBody>
      </p:sp>
      <p:grpSp>
        <p:nvGrpSpPr>
          <p:cNvPr id="31854" name="Group 402"/>
          <p:cNvGrpSpPr>
            <a:grpSpLocks/>
          </p:cNvGrpSpPr>
          <p:nvPr/>
        </p:nvGrpSpPr>
        <p:grpSpPr bwMode="auto">
          <a:xfrm rot="5400000">
            <a:off x="9744869" y="3012281"/>
            <a:ext cx="190500" cy="344488"/>
            <a:chOff x="1200" y="3600"/>
            <a:chExt cx="192" cy="240"/>
          </a:xfrm>
        </p:grpSpPr>
        <p:sp>
          <p:nvSpPr>
            <p:cNvPr id="31976" name="Oval 403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77" name="Line 404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55" name="Text Box 405"/>
          <p:cNvSpPr txBox="1">
            <a:spLocks noChangeArrowheads="1"/>
          </p:cNvSpPr>
          <p:nvPr/>
        </p:nvSpPr>
        <p:spPr bwMode="auto">
          <a:xfrm>
            <a:off x="9629776" y="2820988"/>
            <a:ext cx="614363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PS2B</a:t>
            </a:r>
          </a:p>
        </p:txBody>
      </p:sp>
      <p:grpSp>
        <p:nvGrpSpPr>
          <p:cNvPr id="31856" name="Group 406"/>
          <p:cNvGrpSpPr>
            <a:grpSpLocks/>
          </p:cNvGrpSpPr>
          <p:nvPr/>
        </p:nvGrpSpPr>
        <p:grpSpPr bwMode="auto">
          <a:xfrm>
            <a:off x="8292503" y="1462513"/>
            <a:ext cx="384175" cy="336550"/>
            <a:chOff x="2399" y="1822"/>
            <a:chExt cx="119" cy="160"/>
          </a:xfrm>
          <a:solidFill>
            <a:srgbClr val="008000"/>
          </a:solidFill>
        </p:grpSpPr>
        <p:sp>
          <p:nvSpPr>
            <p:cNvPr id="31971" name="AutoShape 40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1972" name="AutoShape 40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1973" name="Line 40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74" name="Rectangle 41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1975" name="Line 41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1857" name="Group 412"/>
          <p:cNvGrpSpPr>
            <a:grpSpLocks/>
          </p:cNvGrpSpPr>
          <p:nvPr/>
        </p:nvGrpSpPr>
        <p:grpSpPr bwMode="auto">
          <a:xfrm rot="5400000">
            <a:off x="9623426" y="4541839"/>
            <a:ext cx="334963" cy="382587"/>
            <a:chOff x="2399" y="1822"/>
            <a:chExt cx="119" cy="160"/>
          </a:xfrm>
        </p:grpSpPr>
        <p:sp>
          <p:nvSpPr>
            <p:cNvPr id="31966" name="AutoShape 4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67" name="AutoShape 4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68" name="Line 4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69" name="Rectangle 4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70" name="Line 4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62" name="Text Box 423"/>
          <p:cNvSpPr txBox="1">
            <a:spLocks noChangeArrowheads="1"/>
          </p:cNvSpPr>
          <p:nvPr/>
        </p:nvSpPr>
        <p:spPr bwMode="auto">
          <a:xfrm>
            <a:off x="5448300" y="963613"/>
            <a:ext cx="8207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/>
              <a:t>Acid Exhaust</a:t>
            </a:r>
          </a:p>
        </p:txBody>
      </p:sp>
      <p:grpSp>
        <p:nvGrpSpPr>
          <p:cNvPr id="38154" name="Group 388"/>
          <p:cNvGrpSpPr>
            <a:grpSpLocks/>
          </p:cNvGrpSpPr>
          <p:nvPr/>
        </p:nvGrpSpPr>
        <p:grpSpPr bwMode="auto">
          <a:xfrm rot="5400000">
            <a:off x="9738519" y="5004594"/>
            <a:ext cx="176212" cy="285750"/>
            <a:chOff x="1200" y="3600"/>
            <a:chExt cx="192" cy="240"/>
          </a:xfrm>
          <a:solidFill>
            <a:srgbClr val="FF6600"/>
          </a:solidFill>
        </p:grpSpPr>
        <p:sp>
          <p:nvSpPr>
            <p:cNvPr id="31955" name="Oval 389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56" name="Line 390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9866" name="Group 412"/>
          <p:cNvGrpSpPr>
            <a:grpSpLocks/>
          </p:cNvGrpSpPr>
          <p:nvPr/>
        </p:nvGrpSpPr>
        <p:grpSpPr bwMode="auto">
          <a:xfrm rot="5400000">
            <a:off x="9620251" y="4540251"/>
            <a:ext cx="334962" cy="382587"/>
            <a:chOff x="2399" y="1822"/>
            <a:chExt cx="119" cy="160"/>
          </a:xfrm>
        </p:grpSpPr>
        <p:sp>
          <p:nvSpPr>
            <p:cNvPr id="31945" name="AutoShape 4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6" name="AutoShape 4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7" name="Line 4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8" name="Rectangle 4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9" name="Line 4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9867" name="Group 134"/>
          <p:cNvGrpSpPr>
            <a:grpSpLocks/>
          </p:cNvGrpSpPr>
          <p:nvPr/>
        </p:nvGrpSpPr>
        <p:grpSpPr bwMode="auto">
          <a:xfrm rot="5400000">
            <a:off x="8787607" y="2047082"/>
            <a:ext cx="334962" cy="384175"/>
            <a:chOff x="2399" y="1822"/>
            <a:chExt cx="119" cy="160"/>
          </a:xfrm>
          <a:noFill/>
        </p:grpSpPr>
        <p:sp>
          <p:nvSpPr>
            <p:cNvPr id="31940" name="AutoShape 13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1" name="AutoShape 13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2" name="Line 13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3" name="Rectangle 13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4" name="Line 13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2073" name="Group 402"/>
          <p:cNvGrpSpPr>
            <a:grpSpLocks/>
          </p:cNvGrpSpPr>
          <p:nvPr/>
        </p:nvGrpSpPr>
        <p:grpSpPr bwMode="auto">
          <a:xfrm rot="5400000">
            <a:off x="9741694" y="3018631"/>
            <a:ext cx="190500" cy="344488"/>
            <a:chOff x="1200" y="3600"/>
            <a:chExt cx="192" cy="240"/>
          </a:xfrm>
          <a:solidFill>
            <a:srgbClr val="FF6600"/>
          </a:solidFill>
        </p:grpSpPr>
        <p:sp>
          <p:nvSpPr>
            <p:cNvPr id="31931" name="Oval 403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zh-TW" altLang="en-US"/>
            </a:p>
          </p:txBody>
        </p:sp>
        <p:sp>
          <p:nvSpPr>
            <p:cNvPr id="31932" name="Line 404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38" name="Rectangle 2"/>
          <p:cNvSpPr txBox="1">
            <a:spLocks noChangeArrowheads="1"/>
          </p:cNvSpPr>
          <p:nvPr/>
        </p:nvSpPr>
        <p:spPr bwMode="auto">
          <a:xfrm>
            <a:off x="2182814" y="271463"/>
            <a:ext cx="8061324" cy="565149"/>
          </a:xfrm>
          <a:prstGeom prst="rect">
            <a:avLst/>
          </a:prstGeom>
          <a:extLst/>
        </p:spPr>
        <p:txBody>
          <a:bodyPr/>
          <a:lstStyle>
            <a:lvl1pPr algn="ctr" eaLnBrk="1" hangingPunct="1">
              <a:defRPr sz="2800" b="1" baseline="0">
                <a:solidFill>
                  <a:srgbClr val="D00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ctr" eaLnBrk="0" hangingPunct="0">
              <a:defRPr sz="3200" b="1">
                <a:solidFill>
                  <a:srgbClr val="D00600"/>
                </a:solidFill>
              </a:defRPr>
            </a:lvl2pPr>
            <a:lvl3pPr algn="ctr" eaLnBrk="0" hangingPunct="0">
              <a:defRPr sz="3200" b="1">
                <a:solidFill>
                  <a:srgbClr val="D00600"/>
                </a:solidFill>
              </a:defRPr>
            </a:lvl3pPr>
            <a:lvl4pPr algn="ctr" eaLnBrk="0" hangingPunct="0">
              <a:defRPr sz="3200" b="1">
                <a:solidFill>
                  <a:srgbClr val="D00600"/>
                </a:solidFill>
              </a:defRPr>
            </a:lvl4pPr>
            <a:lvl5pPr algn="ctr" eaLnBrk="0" hangingPunct="0">
              <a:defRPr sz="3200" b="1">
                <a:solidFill>
                  <a:srgbClr val="D00600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</a:defRPr>
            </a:lvl9pPr>
          </a:lstStyle>
          <a:p>
            <a:r>
              <a:rPr lang="zh-TW" altLang="en-US" dirty="0"/>
              <a:t>正常供應狀態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5829301" y="1412777"/>
            <a:ext cx="3001963" cy="1378049"/>
            <a:chOff x="4305300" y="1412776"/>
            <a:chExt cx="3001963" cy="1378049"/>
          </a:xfrm>
        </p:grpSpPr>
        <p:sp>
          <p:nvSpPr>
            <p:cNvPr id="31763" name="Freeform 50"/>
            <p:cNvSpPr>
              <a:spLocks/>
            </p:cNvSpPr>
            <p:nvPr/>
          </p:nvSpPr>
          <p:spPr bwMode="auto">
            <a:xfrm>
              <a:off x="4384675" y="2774950"/>
              <a:ext cx="247650" cy="1588"/>
            </a:xfrm>
            <a:custGeom>
              <a:avLst/>
              <a:gdLst>
                <a:gd name="T0" fmla="*/ 2147483647 w 156"/>
                <a:gd name="T1" fmla="*/ 0 h 1"/>
                <a:gd name="T2" fmla="*/ 0 w 156"/>
                <a:gd name="T3" fmla="*/ 0 h 1"/>
                <a:gd name="T4" fmla="*/ 0 60000 65536"/>
                <a:gd name="T5" fmla="*/ 0 60000 65536"/>
                <a:gd name="T6" fmla="*/ 0 w 156"/>
                <a:gd name="T7" fmla="*/ 0 h 1"/>
                <a:gd name="T8" fmla="*/ 156 w 15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6" h="1">
                  <a:moveTo>
                    <a:pt x="156" y="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786" name="Freeform 146"/>
            <p:cNvSpPr>
              <a:spLocks/>
            </p:cNvSpPr>
            <p:nvPr/>
          </p:nvSpPr>
          <p:spPr bwMode="auto">
            <a:xfrm>
              <a:off x="5595938" y="2401888"/>
              <a:ext cx="1587" cy="369887"/>
            </a:xfrm>
            <a:custGeom>
              <a:avLst/>
              <a:gdLst>
                <a:gd name="T0" fmla="*/ 0 w 1"/>
                <a:gd name="T1" fmla="*/ 2147483647 h 226"/>
                <a:gd name="T2" fmla="*/ 2147483647 w 1"/>
                <a:gd name="T3" fmla="*/ 0 h 226"/>
                <a:gd name="T4" fmla="*/ 0 60000 65536"/>
                <a:gd name="T5" fmla="*/ 0 60000 65536"/>
                <a:gd name="T6" fmla="*/ 0 w 1"/>
                <a:gd name="T7" fmla="*/ 0 h 226"/>
                <a:gd name="T8" fmla="*/ 1 w 1"/>
                <a:gd name="T9" fmla="*/ 226 h 2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26">
                  <a:moveTo>
                    <a:pt x="0" y="226"/>
                  </a:move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787" name="Freeform 147"/>
            <p:cNvSpPr>
              <a:spLocks/>
            </p:cNvSpPr>
            <p:nvPr/>
          </p:nvSpPr>
          <p:spPr bwMode="auto">
            <a:xfrm>
              <a:off x="7305675" y="2408238"/>
              <a:ext cx="1588" cy="382587"/>
            </a:xfrm>
            <a:custGeom>
              <a:avLst/>
              <a:gdLst>
                <a:gd name="T0" fmla="*/ 0 w 1"/>
                <a:gd name="T1" fmla="*/ 2147483647 h 234"/>
                <a:gd name="T2" fmla="*/ 0 w 1"/>
                <a:gd name="T3" fmla="*/ 0 h 234"/>
                <a:gd name="T4" fmla="*/ 0 60000 65536"/>
                <a:gd name="T5" fmla="*/ 0 60000 65536"/>
                <a:gd name="T6" fmla="*/ 0 w 1"/>
                <a:gd name="T7" fmla="*/ 0 h 234"/>
                <a:gd name="T8" fmla="*/ 1 w 1"/>
                <a:gd name="T9" fmla="*/ 234 h 23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34">
                  <a:moveTo>
                    <a:pt x="0" y="234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788" name="Freeform 148"/>
            <p:cNvSpPr>
              <a:spLocks/>
            </p:cNvSpPr>
            <p:nvPr/>
          </p:nvSpPr>
          <p:spPr bwMode="auto">
            <a:xfrm>
              <a:off x="4759325" y="2771775"/>
              <a:ext cx="2543175" cy="4763"/>
            </a:xfrm>
            <a:custGeom>
              <a:avLst/>
              <a:gdLst>
                <a:gd name="T0" fmla="*/ 0 w 1602"/>
                <a:gd name="T1" fmla="*/ 2147483647 h 3"/>
                <a:gd name="T2" fmla="*/ 2147483647 w 1602"/>
                <a:gd name="T3" fmla="*/ 0 h 3"/>
                <a:gd name="T4" fmla="*/ 0 60000 65536"/>
                <a:gd name="T5" fmla="*/ 0 60000 65536"/>
                <a:gd name="T6" fmla="*/ 0 w 1602"/>
                <a:gd name="T7" fmla="*/ 0 h 3"/>
                <a:gd name="T8" fmla="*/ 1602 w 1602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2" h="3">
                  <a:moveTo>
                    <a:pt x="0" y="3"/>
                  </a:moveTo>
                  <a:lnTo>
                    <a:pt x="160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4" name="Freeform 141"/>
            <p:cNvSpPr>
              <a:spLocks/>
            </p:cNvSpPr>
            <p:nvPr/>
          </p:nvSpPr>
          <p:spPr bwMode="auto">
            <a:xfrm>
              <a:off x="4305300" y="1412776"/>
              <a:ext cx="0" cy="1188000"/>
            </a:xfrm>
            <a:custGeom>
              <a:avLst/>
              <a:gdLst>
                <a:gd name="T0" fmla="*/ 2147483647 w 4"/>
                <a:gd name="T1" fmla="*/ 2147483647 h 429"/>
                <a:gd name="T2" fmla="*/ 0 w 4"/>
                <a:gd name="T3" fmla="*/ 0 h 429"/>
                <a:gd name="T4" fmla="*/ 0 60000 65536"/>
                <a:gd name="T5" fmla="*/ 0 60000 65536"/>
                <a:gd name="T6" fmla="*/ 0 w 4"/>
                <a:gd name="T7" fmla="*/ 0 h 429"/>
                <a:gd name="T8" fmla="*/ 4 w 4"/>
                <a:gd name="T9" fmla="*/ 429 h 42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429">
                  <a:moveTo>
                    <a:pt x="4" y="429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2076" name="Group 392"/>
          <p:cNvGrpSpPr>
            <a:grpSpLocks/>
          </p:cNvGrpSpPr>
          <p:nvPr/>
        </p:nvGrpSpPr>
        <p:grpSpPr bwMode="auto">
          <a:xfrm rot="10800000" flipH="1">
            <a:off x="9601200" y="3967164"/>
            <a:ext cx="369888" cy="357187"/>
            <a:chOff x="672" y="3264"/>
            <a:chExt cx="240" cy="240"/>
          </a:xfrm>
        </p:grpSpPr>
        <p:grpSp>
          <p:nvGrpSpPr>
            <p:cNvPr id="31923" name="Group 393"/>
            <p:cNvGrpSpPr>
              <a:grpSpLocks/>
            </p:cNvGrpSpPr>
            <p:nvPr/>
          </p:nvGrpSpPr>
          <p:grpSpPr bwMode="auto">
            <a:xfrm>
              <a:off x="672" y="3312"/>
              <a:ext cx="141" cy="192"/>
              <a:chOff x="672" y="3264"/>
              <a:chExt cx="141" cy="192"/>
            </a:xfrm>
          </p:grpSpPr>
          <p:sp>
            <p:nvSpPr>
              <p:cNvPr id="31928" name="AutoShape 394"/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93" cy="102"/>
              </a:xfrm>
              <a:prstGeom prst="flowChartMerg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1929" name="AutoShape 395"/>
              <p:cNvSpPr>
                <a:spLocks noChangeArrowheads="1"/>
              </p:cNvSpPr>
              <p:nvPr/>
            </p:nvSpPr>
            <p:spPr bwMode="auto">
              <a:xfrm>
                <a:off x="672" y="3354"/>
                <a:ext cx="93" cy="102"/>
              </a:xfrm>
              <a:prstGeom prst="flowChartExtract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1930" name="Line 396"/>
              <p:cNvSpPr>
                <a:spLocks noChangeShapeType="1"/>
              </p:cNvSpPr>
              <p:nvPr/>
            </p:nvSpPr>
            <p:spPr bwMode="auto">
              <a:xfrm>
                <a:off x="717" y="3360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1924" name="AutoShape 397"/>
            <p:cNvSpPr>
              <a:spLocks noChangeArrowheads="1"/>
            </p:cNvSpPr>
            <p:nvPr/>
          </p:nvSpPr>
          <p:spPr bwMode="auto">
            <a:xfrm>
              <a:off x="816" y="3360"/>
              <a:ext cx="48" cy="96"/>
            </a:xfrm>
            <a:prstGeom prst="flowChartDelay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1925" name="Line 398"/>
            <p:cNvSpPr>
              <a:spLocks noChangeShapeType="1"/>
            </p:cNvSpPr>
            <p:nvPr/>
          </p:nvSpPr>
          <p:spPr bwMode="auto">
            <a:xfrm flipV="1">
              <a:off x="720" y="326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26" name="Line 399"/>
            <p:cNvSpPr>
              <a:spLocks noChangeShapeType="1"/>
            </p:cNvSpPr>
            <p:nvPr/>
          </p:nvSpPr>
          <p:spPr bwMode="auto">
            <a:xfrm>
              <a:off x="912" y="326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27" name="Line 400"/>
            <p:cNvSpPr>
              <a:spLocks noChangeShapeType="1"/>
            </p:cNvSpPr>
            <p:nvPr/>
          </p:nvSpPr>
          <p:spPr bwMode="auto">
            <a:xfrm flipH="1">
              <a:off x="864" y="3408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57" name="Group 406"/>
          <p:cNvGrpSpPr>
            <a:grpSpLocks/>
          </p:cNvGrpSpPr>
          <p:nvPr/>
        </p:nvGrpSpPr>
        <p:grpSpPr bwMode="auto">
          <a:xfrm>
            <a:off x="7302663" y="1455738"/>
            <a:ext cx="384175" cy="336550"/>
            <a:chOff x="2399" y="1822"/>
            <a:chExt cx="119" cy="160"/>
          </a:xfrm>
          <a:solidFill>
            <a:srgbClr val="008000"/>
          </a:solidFill>
        </p:grpSpPr>
        <p:sp>
          <p:nvSpPr>
            <p:cNvPr id="458" name="AutoShape 40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459" name="AutoShape 40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460" name="Line 40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1" name="Rectangle 41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462" name="Line 41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44" name="Group 406"/>
          <p:cNvGrpSpPr>
            <a:grpSpLocks/>
          </p:cNvGrpSpPr>
          <p:nvPr/>
        </p:nvGrpSpPr>
        <p:grpSpPr bwMode="auto">
          <a:xfrm>
            <a:off x="7303020" y="1455738"/>
            <a:ext cx="384175" cy="336550"/>
            <a:chOff x="2399" y="1822"/>
            <a:chExt cx="119" cy="160"/>
          </a:xfrm>
          <a:solidFill>
            <a:srgbClr val="008000"/>
          </a:solidFill>
        </p:grpSpPr>
        <p:sp>
          <p:nvSpPr>
            <p:cNvPr id="445" name="AutoShape 40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446" name="AutoShape 40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447" name="Line 40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8" name="Rectangle 41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449" name="Line 41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1775" name="Group 112"/>
          <p:cNvGrpSpPr>
            <a:grpSpLocks/>
          </p:cNvGrpSpPr>
          <p:nvPr/>
        </p:nvGrpSpPr>
        <p:grpSpPr bwMode="auto">
          <a:xfrm>
            <a:off x="7302501" y="1452563"/>
            <a:ext cx="384175" cy="336550"/>
            <a:chOff x="2399" y="1822"/>
            <a:chExt cx="119" cy="160"/>
          </a:xfrm>
          <a:solidFill>
            <a:schemeClr val="bg1"/>
          </a:solidFill>
        </p:grpSpPr>
        <p:sp>
          <p:nvSpPr>
            <p:cNvPr id="32030" name="AutoShape 1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2031" name="AutoShape 1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2032" name="Line 1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3" name="Rectangle 1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2034" name="Line 1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1752" name="Group 11"/>
          <p:cNvGrpSpPr>
            <a:grpSpLocks/>
          </p:cNvGrpSpPr>
          <p:nvPr/>
        </p:nvGrpSpPr>
        <p:grpSpPr bwMode="auto">
          <a:xfrm rot="5400000">
            <a:off x="6166644" y="4479131"/>
            <a:ext cx="336550" cy="382588"/>
            <a:chOff x="2399" y="1822"/>
            <a:chExt cx="119" cy="160"/>
          </a:xfrm>
          <a:solidFill>
            <a:srgbClr val="008000"/>
          </a:solidFill>
        </p:grpSpPr>
        <p:sp>
          <p:nvSpPr>
            <p:cNvPr id="32058" name="AutoShape 1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9" name="AutoShape 1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60" name="Line 1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61" name="Rectangle 1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62" name="Line 1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50" name="Group 32"/>
          <p:cNvGrpSpPr>
            <a:grpSpLocks/>
          </p:cNvGrpSpPr>
          <p:nvPr/>
        </p:nvGrpSpPr>
        <p:grpSpPr bwMode="auto">
          <a:xfrm rot="5400000">
            <a:off x="6164432" y="4481514"/>
            <a:ext cx="336550" cy="384175"/>
            <a:chOff x="2399" y="1822"/>
            <a:chExt cx="119" cy="160"/>
          </a:xfrm>
          <a:solidFill>
            <a:schemeClr val="bg1"/>
          </a:solidFill>
        </p:grpSpPr>
        <p:sp>
          <p:nvSpPr>
            <p:cNvPr id="451" name="AutoShape 3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2" name="AutoShape 3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3" name="Line 3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4" name="Rectangle 3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5" name="Line 3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1750" name="Group 6"/>
          <p:cNvGrpSpPr>
            <a:grpSpLocks/>
          </p:cNvGrpSpPr>
          <p:nvPr/>
        </p:nvGrpSpPr>
        <p:grpSpPr bwMode="auto">
          <a:xfrm rot="5400000">
            <a:off x="6269832" y="4996657"/>
            <a:ext cx="176213" cy="285750"/>
            <a:chOff x="1200" y="3600"/>
            <a:chExt cx="192" cy="240"/>
          </a:xfrm>
          <a:solidFill>
            <a:srgbClr val="FF6600"/>
          </a:solidFill>
        </p:grpSpPr>
        <p:sp>
          <p:nvSpPr>
            <p:cNvPr id="32063" name="Oval 7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64" name="Line 8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51" name="Text Box 10"/>
          <p:cNvSpPr txBox="1">
            <a:spLocks noChangeArrowheads="1"/>
          </p:cNvSpPr>
          <p:nvPr/>
        </p:nvSpPr>
        <p:spPr bwMode="auto">
          <a:xfrm>
            <a:off x="6437313" y="4991101"/>
            <a:ext cx="539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 dirty="0">
                <a:latin typeface="細明體" pitchFamily="49" charset="-120"/>
                <a:ea typeface="細明體" pitchFamily="49" charset="-120"/>
              </a:rPr>
              <a:t>PT0A</a:t>
            </a:r>
          </a:p>
        </p:txBody>
      </p:sp>
      <p:sp>
        <p:nvSpPr>
          <p:cNvPr id="31753" name="Text Box 17"/>
          <p:cNvSpPr txBox="1">
            <a:spLocks noChangeArrowheads="1"/>
          </p:cNvSpPr>
          <p:nvPr/>
        </p:nvSpPr>
        <p:spPr bwMode="auto">
          <a:xfrm>
            <a:off x="6269038" y="4316413"/>
            <a:ext cx="749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AV3A</a:t>
            </a:r>
          </a:p>
        </p:txBody>
      </p:sp>
      <p:grpSp>
        <p:nvGrpSpPr>
          <p:cNvPr id="31754" name="Group 18"/>
          <p:cNvGrpSpPr>
            <a:grpSpLocks/>
          </p:cNvGrpSpPr>
          <p:nvPr/>
        </p:nvGrpSpPr>
        <p:grpSpPr bwMode="auto">
          <a:xfrm rot="10800000" flipH="1">
            <a:off x="6149975" y="4021138"/>
            <a:ext cx="350838" cy="317500"/>
            <a:chOff x="672" y="3264"/>
            <a:chExt cx="240" cy="240"/>
          </a:xfrm>
          <a:solidFill>
            <a:srgbClr val="FF6600"/>
          </a:solidFill>
        </p:grpSpPr>
        <p:grpSp>
          <p:nvGrpSpPr>
            <p:cNvPr id="32050" name="Group 19"/>
            <p:cNvGrpSpPr>
              <a:grpSpLocks/>
            </p:cNvGrpSpPr>
            <p:nvPr/>
          </p:nvGrpSpPr>
          <p:grpSpPr bwMode="auto">
            <a:xfrm>
              <a:off x="672" y="3312"/>
              <a:ext cx="141" cy="192"/>
              <a:chOff x="672" y="3264"/>
              <a:chExt cx="141" cy="192"/>
            </a:xfrm>
            <a:grpFill/>
          </p:grpSpPr>
          <p:sp>
            <p:nvSpPr>
              <p:cNvPr id="32055" name="AutoShape 20"/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93" cy="102"/>
              </a:xfrm>
              <a:prstGeom prst="flowChartMerge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2056" name="AutoShape 21"/>
              <p:cNvSpPr>
                <a:spLocks noChangeArrowheads="1"/>
              </p:cNvSpPr>
              <p:nvPr/>
            </p:nvSpPr>
            <p:spPr bwMode="auto">
              <a:xfrm>
                <a:off x="672" y="3354"/>
                <a:ext cx="93" cy="102"/>
              </a:xfrm>
              <a:prstGeom prst="flowChartExtra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2057" name="Line 22"/>
              <p:cNvSpPr>
                <a:spLocks noChangeShapeType="1"/>
              </p:cNvSpPr>
              <p:nvPr/>
            </p:nvSpPr>
            <p:spPr bwMode="auto">
              <a:xfrm>
                <a:off x="717" y="3360"/>
                <a:ext cx="9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2051" name="AutoShape 23"/>
            <p:cNvSpPr>
              <a:spLocks noChangeArrowheads="1"/>
            </p:cNvSpPr>
            <p:nvPr/>
          </p:nvSpPr>
          <p:spPr bwMode="auto">
            <a:xfrm>
              <a:off x="816" y="3360"/>
              <a:ext cx="48" cy="96"/>
            </a:xfrm>
            <a:prstGeom prst="flowChartDelay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2052" name="Line 24"/>
            <p:cNvSpPr>
              <a:spLocks noChangeShapeType="1"/>
            </p:cNvSpPr>
            <p:nvPr/>
          </p:nvSpPr>
          <p:spPr bwMode="auto">
            <a:xfrm flipV="1">
              <a:off x="720" y="3264"/>
              <a:ext cx="192" cy="14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3" name="Line 25"/>
            <p:cNvSpPr>
              <a:spLocks noChangeShapeType="1"/>
            </p:cNvSpPr>
            <p:nvPr/>
          </p:nvSpPr>
          <p:spPr bwMode="auto">
            <a:xfrm>
              <a:off x="912" y="3264"/>
              <a:ext cx="0" cy="14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4" name="Line 26"/>
            <p:cNvSpPr>
              <a:spLocks noChangeShapeType="1"/>
            </p:cNvSpPr>
            <p:nvPr/>
          </p:nvSpPr>
          <p:spPr bwMode="auto">
            <a:xfrm flipH="1">
              <a:off x="864" y="3408"/>
              <a:ext cx="4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55" name="Text Box 27"/>
          <p:cNvSpPr txBox="1">
            <a:spLocks noChangeArrowheads="1"/>
          </p:cNvSpPr>
          <p:nvPr/>
        </p:nvSpPr>
        <p:spPr bwMode="auto">
          <a:xfrm>
            <a:off x="6249988" y="3802063"/>
            <a:ext cx="825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PRV1A</a:t>
            </a:r>
          </a:p>
        </p:txBody>
      </p:sp>
      <p:grpSp>
        <p:nvGrpSpPr>
          <p:cNvPr id="31819" name="Group 216"/>
          <p:cNvGrpSpPr>
            <a:grpSpLocks/>
          </p:cNvGrpSpPr>
          <p:nvPr/>
        </p:nvGrpSpPr>
        <p:grpSpPr bwMode="auto">
          <a:xfrm rot="5400000">
            <a:off x="6288882" y="3009107"/>
            <a:ext cx="190500" cy="344487"/>
            <a:chOff x="1200" y="3600"/>
            <a:chExt cx="192" cy="240"/>
          </a:xfrm>
          <a:solidFill>
            <a:srgbClr val="FF6600"/>
          </a:solidFill>
        </p:grpSpPr>
        <p:sp>
          <p:nvSpPr>
            <p:cNvPr id="31993" name="Oval 217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94" name="Line 218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36" name="Freeform 367"/>
          <p:cNvSpPr>
            <a:spLocks/>
          </p:cNvSpPr>
          <p:nvPr/>
        </p:nvSpPr>
        <p:spPr bwMode="auto">
          <a:xfrm rot="-5400000">
            <a:off x="5795341" y="5460207"/>
            <a:ext cx="817562" cy="161925"/>
          </a:xfrm>
          <a:custGeom>
            <a:avLst/>
            <a:gdLst>
              <a:gd name="T0" fmla="*/ 0 w 755"/>
              <a:gd name="T1" fmla="*/ 2147483647 h 102"/>
              <a:gd name="T2" fmla="*/ 2147483647 w 755"/>
              <a:gd name="T3" fmla="*/ 2147483647 h 102"/>
              <a:gd name="T4" fmla="*/ 2147483647 w 755"/>
              <a:gd name="T5" fmla="*/ 2147483647 h 102"/>
              <a:gd name="T6" fmla="*/ 2147483647 w 755"/>
              <a:gd name="T7" fmla="*/ 0 h 102"/>
              <a:gd name="T8" fmla="*/ 2147483647 w 755"/>
              <a:gd name="T9" fmla="*/ 2147483647 h 102"/>
              <a:gd name="T10" fmla="*/ 2147483647 w 755"/>
              <a:gd name="T11" fmla="*/ 2147483647 h 102"/>
              <a:gd name="T12" fmla="*/ 2147483647 w 755"/>
              <a:gd name="T13" fmla="*/ 2147483647 h 102"/>
              <a:gd name="T14" fmla="*/ 2147483647 w 755"/>
              <a:gd name="T15" fmla="*/ 2147483647 h 102"/>
              <a:gd name="T16" fmla="*/ 2147483647 w 755"/>
              <a:gd name="T17" fmla="*/ 2147483647 h 102"/>
              <a:gd name="T18" fmla="*/ 2147483647 w 755"/>
              <a:gd name="T19" fmla="*/ 2147483647 h 102"/>
              <a:gd name="T20" fmla="*/ 2147483647 w 755"/>
              <a:gd name="T21" fmla="*/ 2147483647 h 102"/>
              <a:gd name="T22" fmla="*/ 2147483647 w 755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55"/>
              <a:gd name="T37" fmla="*/ 0 h 102"/>
              <a:gd name="T38" fmla="*/ 755 w 755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55" h="102">
                <a:moveTo>
                  <a:pt x="0" y="50"/>
                </a:moveTo>
                <a:lnTo>
                  <a:pt x="214" y="50"/>
                </a:lnTo>
                <a:lnTo>
                  <a:pt x="236" y="102"/>
                </a:lnTo>
                <a:lnTo>
                  <a:pt x="270" y="0"/>
                </a:lnTo>
                <a:lnTo>
                  <a:pt x="308" y="102"/>
                </a:lnTo>
                <a:lnTo>
                  <a:pt x="356" y="2"/>
                </a:lnTo>
                <a:lnTo>
                  <a:pt x="400" y="102"/>
                </a:lnTo>
                <a:lnTo>
                  <a:pt x="436" y="2"/>
                </a:lnTo>
                <a:lnTo>
                  <a:pt x="486" y="100"/>
                </a:lnTo>
                <a:lnTo>
                  <a:pt x="518" y="6"/>
                </a:lnTo>
                <a:lnTo>
                  <a:pt x="550" y="56"/>
                </a:lnTo>
                <a:lnTo>
                  <a:pt x="755" y="55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31841" name="Line 378"/>
          <p:cNvSpPr>
            <a:spLocks noChangeShapeType="1"/>
          </p:cNvSpPr>
          <p:nvPr/>
        </p:nvSpPr>
        <p:spPr bwMode="auto">
          <a:xfrm flipV="1">
            <a:off x="5921375" y="4891089"/>
            <a:ext cx="0" cy="2952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42" name="Line 379"/>
          <p:cNvSpPr>
            <a:spLocks noChangeShapeType="1"/>
          </p:cNvSpPr>
          <p:nvPr/>
        </p:nvSpPr>
        <p:spPr bwMode="auto">
          <a:xfrm flipV="1">
            <a:off x="6211888" y="4845050"/>
            <a:ext cx="0" cy="44608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43" name="Line 380"/>
          <p:cNvSpPr>
            <a:spLocks noChangeShapeType="1"/>
          </p:cNvSpPr>
          <p:nvPr/>
        </p:nvSpPr>
        <p:spPr bwMode="auto">
          <a:xfrm>
            <a:off x="6215063" y="4273550"/>
            <a:ext cx="0" cy="2222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63" name="文字方塊 462"/>
          <p:cNvSpPr txBox="1"/>
          <p:nvPr/>
        </p:nvSpPr>
        <p:spPr>
          <a:xfrm>
            <a:off x="4853852" y="6331246"/>
            <a:ext cx="616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Supply</a:t>
            </a:r>
            <a:endParaRPr lang="zh-TW" altLang="en-US" sz="1200" dirty="0"/>
          </a:p>
        </p:txBody>
      </p:sp>
      <p:sp>
        <p:nvSpPr>
          <p:cNvPr id="465" name="文字方塊 464"/>
          <p:cNvSpPr txBox="1"/>
          <p:nvPr/>
        </p:nvSpPr>
        <p:spPr>
          <a:xfrm>
            <a:off x="8305572" y="6331246"/>
            <a:ext cx="616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Empty</a:t>
            </a:r>
            <a:endParaRPr lang="zh-TW" altLang="en-US" sz="1200" dirty="0"/>
          </a:p>
        </p:txBody>
      </p:sp>
      <p:sp>
        <p:nvSpPr>
          <p:cNvPr id="332" name="Freeform 47"/>
          <p:cNvSpPr>
            <a:spLocks/>
          </p:cNvSpPr>
          <p:nvPr/>
        </p:nvSpPr>
        <p:spPr bwMode="auto">
          <a:xfrm>
            <a:off x="3570289" y="3722689"/>
            <a:ext cx="1385887" cy="1587"/>
          </a:xfrm>
          <a:custGeom>
            <a:avLst/>
            <a:gdLst>
              <a:gd name="T0" fmla="*/ 0 w 873"/>
              <a:gd name="T1" fmla="*/ 0 h 1"/>
              <a:gd name="T2" fmla="*/ 2147483647 w 873"/>
              <a:gd name="T3" fmla="*/ 2147483647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3" y="1"/>
                </a:ln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3" name="Line 91"/>
          <p:cNvSpPr>
            <a:spLocks noChangeShapeType="1"/>
          </p:cNvSpPr>
          <p:nvPr/>
        </p:nvSpPr>
        <p:spPr bwMode="auto">
          <a:xfrm rot="5400000" flipV="1">
            <a:off x="6749257" y="3261520"/>
            <a:ext cx="0" cy="92233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4" name="Freeform 92"/>
          <p:cNvSpPr>
            <a:spLocks/>
          </p:cNvSpPr>
          <p:nvPr/>
        </p:nvSpPr>
        <p:spPr bwMode="auto">
          <a:xfrm>
            <a:off x="7197725" y="3722688"/>
            <a:ext cx="0" cy="423862"/>
          </a:xfrm>
          <a:custGeom>
            <a:avLst/>
            <a:gdLst>
              <a:gd name="T0" fmla="*/ 0 w 3"/>
              <a:gd name="T1" fmla="*/ 2147483647 h 259"/>
              <a:gd name="T2" fmla="*/ 2147483647 w 3"/>
              <a:gd name="T3" fmla="*/ 0 h 259"/>
              <a:gd name="T4" fmla="*/ 0 60000 65536"/>
              <a:gd name="T5" fmla="*/ 0 60000 65536"/>
              <a:gd name="T6" fmla="*/ 0 w 3"/>
              <a:gd name="T7" fmla="*/ 0 h 259"/>
              <a:gd name="T8" fmla="*/ 3 w 3"/>
              <a:gd name="T9" fmla="*/ 259 h 25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259">
                <a:moveTo>
                  <a:pt x="0" y="259"/>
                </a:moveTo>
                <a:lnTo>
                  <a:pt x="3" y="0"/>
                </a:ln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5" name="Line 155"/>
          <p:cNvSpPr>
            <a:spLocks noChangeShapeType="1"/>
          </p:cNvSpPr>
          <p:nvPr/>
        </p:nvSpPr>
        <p:spPr bwMode="auto">
          <a:xfrm rot="-5400000">
            <a:off x="5615782" y="3223420"/>
            <a:ext cx="0" cy="99853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6" name="Line 180"/>
          <p:cNvSpPr>
            <a:spLocks noChangeShapeType="1"/>
          </p:cNvSpPr>
          <p:nvPr/>
        </p:nvSpPr>
        <p:spPr bwMode="auto">
          <a:xfrm>
            <a:off x="2743200" y="1866900"/>
            <a:ext cx="850900" cy="1588"/>
          </a:xfrm>
          <a:custGeom>
            <a:avLst/>
            <a:gdLst>
              <a:gd name="T0" fmla="*/ 0 w 536"/>
              <a:gd name="T1" fmla="*/ 0 h 1"/>
              <a:gd name="T2" fmla="*/ 2147483647 w 536"/>
              <a:gd name="T3" fmla="*/ 2147483647 h 1"/>
              <a:gd name="T4" fmla="*/ 0 60000 65536"/>
              <a:gd name="T5" fmla="*/ 0 60000 65536"/>
              <a:gd name="T6" fmla="*/ 0 w 536"/>
              <a:gd name="T7" fmla="*/ 0 h 1"/>
              <a:gd name="T8" fmla="*/ 536 w 53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36" h="1">
                <a:moveTo>
                  <a:pt x="0" y="0"/>
                </a:moveTo>
                <a:lnTo>
                  <a:pt x="536" y="1"/>
                </a:ln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37" name="Group 181"/>
          <p:cNvGrpSpPr>
            <a:grpSpLocks/>
          </p:cNvGrpSpPr>
          <p:nvPr/>
        </p:nvGrpSpPr>
        <p:grpSpPr bwMode="auto">
          <a:xfrm rot="5400000">
            <a:off x="2700338" y="4094163"/>
            <a:ext cx="334963" cy="382588"/>
            <a:chOff x="2399" y="1822"/>
            <a:chExt cx="119" cy="160"/>
          </a:xfrm>
        </p:grpSpPr>
        <p:sp>
          <p:nvSpPr>
            <p:cNvPr id="339" name="AutoShape 18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78" name="AutoShape 18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86" name="Line 18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8" name="Rectangle 18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9" name="Line 18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00" name="Text Box 187"/>
          <p:cNvSpPr txBox="1">
            <a:spLocks noChangeArrowheads="1"/>
          </p:cNvSpPr>
          <p:nvPr/>
        </p:nvSpPr>
        <p:spPr bwMode="auto">
          <a:xfrm>
            <a:off x="2689226" y="3859213"/>
            <a:ext cx="7604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MV2N</a:t>
            </a:r>
          </a:p>
        </p:txBody>
      </p:sp>
      <p:sp>
        <p:nvSpPr>
          <p:cNvPr id="416" name="Line 188"/>
          <p:cNvSpPr>
            <a:spLocks noChangeShapeType="1"/>
          </p:cNvSpPr>
          <p:nvPr/>
        </p:nvSpPr>
        <p:spPr bwMode="auto">
          <a:xfrm flipV="1">
            <a:off x="2740025" y="1866900"/>
            <a:ext cx="0" cy="2241550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7" name="Line 189"/>
          <p:cNvSpPr>
            <a:spLocks noChangeShapeType="1"/>
          </p:cNvSpPr>
          <p:nvPr/>
        </p:nvSpPr>
        <p:spPr bwMode="auto">
          <a:xfrm flipV="1">
            <a:off x="2738438" y="4452939"/>
            <a:ext cx="0" cy="47148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8" name="Line 190"/>
          <p:cNvSpPr>
            <a:spLocks noChangeShapeType="1"/>
          </p:cNvSpPr>
          <p:nvPr/>
        </p:nvSpPr>
        <p:spPr bwMode="auto">
          <a:xfrm rot="-5400000">
            <a:off x="2445545" y="4633120"/>
            <a:ext cx="1587" cy="555625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19" name="Group 191"/>
          <p:cNvGrpSpPr>
            <a:grpSpLocks/>
          </p:cNvGrpSpPr>
          <p:nvPr/>
        </p:nvGrpSpPr>
        <p:grpSpPr bwMode="auto">
          <a:xfrm rot="5400000">
            <a:off x="2131220" y="3393282"/>
            <a:ext cx="334962" cy="384175"/>
            <a:chOff x="2399" y="1822"/>
            <a:chExt cx="119" cy="160"/>
          </a:xfrm>
        </p:grpSpPr>
        <p:sp>
          <p:nvSpPr>
            <p:cNvPr id="420" name="AutoShape 19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1" name="AutoShape 19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2" name="Line 19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3" name="Rectangle 19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4" name="Line 19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25" name="Text Box 197"/>
          <p:cNvSpPr txBox="1">
            <a:spLocks noChangeArrowheads="1"/>
          </p:cNvSpPr>
          <p:nvPr/>
        </p:nvSpPr>
        <p:spPr bwMode="auto">
          <a:xfrm>
            <a:off x="2132014" y="3143250"/>
            <a:ext cx="790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MV3N</a:t>
            </a:r>
          </a:p>
        </p:txBody>
      </p:sp>
      <p:sp>
        <p:nvSpPr>
          <p:cNvPr id="426" name="Freeform 198"/>
          <p:cNvSpPr>
            <a:spLocks/>
          </p:cNvSpPr>
          <p:nvPr/>
        </p:nvSpPr>
        <p:spPr bwMode="auto">
          <a:xfrm>
            <a:off x="2165350" y="3752850"/>
            <a:ext cx="0" cy="1423988"/>
          </a:xfrm>
          <a:custGeom>
            <a:avLst/>
            <a:gdLst>
              <a:gd name="T0" fmla="*/ 0 w 2"/>
              <a:gd name="T1" fmla="*/ 2147483647 h 870"/>
              <a:gd name="T2" fmla="*/ 2147483647 w 2"/>
              <a:gd name="T3" fmla="*/ 0 h 870"/>
              <a:gd name="T4" fmla="*/ 0 60000 65536"/>
              <a:gd name="T5" fmla="*/ 0 60000 65536"/>
              <a:gd name="T6" fmla="*/ 0 w 2"/>
              <a:gd name="T7" fmla="*/ 0 h 870"/>
              <a:gd name="T8" fmla="*/ 2 w 2"/>
              <a:gd name="T9" fmla="*/ 870 h 8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" h="870">
                <a:moveTo>
                  <a:pt x="0" y="870"/>
                </a:moveTo>
                <a:lnTo>
                  <a:pt x="2" y="0"/>
                </a:ln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27" name="Text Box 206"/>
          <p:cNvSpPr txBox="1">
            <a:spLocks noChangeArrowheads="1"/>
          </p:cNvSpPr>
          <p:nvPr/>
        </p:nvSpPr>
        <p:spPr bwMode="auto">
          <a:xfrm>
            <a:off x="2130425" y="4924425"/>
            <a:ext cx="895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MV1N</a:t>
            </a:r>
          </a:p>
        </p:txBody>
      </p:sp>
      <p:sp>
        <p:nvSpPr>
          <p:cNvPr id="428" name="Freeform 207"/>
          <p:cNvSpPr>
            <a:spLocks/>
          </p:cNvSpPr>
          <p:nvPr/>
        </p:nvSpPr>
        <p:spPr bwMode="auto">
          <a:xfrm>
            <a:off x="2155825" y="5510214"/>
            <a:ext cx="0" cy="409575"/>
          </a:xfrm>
          <a:custGeom>
            <a:avLst/>
            <a:gdLst>
              <a:gd name="T0" fmla="*/ 2147483647 w 5"/>
              <a:gd name="T1" fmla="*/ 2147483647 h 250"/>
              <a:gd name="T2" fmla="*/ 0 w 5"/>
              <a:gd name="T3" fmla="*/ 0 h 250"/>
              <a:gd name="T4" fmla="*/ 0 60000 65536"/>
              <a:gd name="T5" fmla="*/ 0 60000 65536"/>
              <a:gd name="T6" fmla="*/ 0 w 5"/>
              <a:gd name="T7" fmla="*/ 0 h 250"/>
              <a:gd name="T8" fmla="*/ 5 w 5"/>
              <a:gd name="T9" fmla="*/ 250 h 2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" h="250">
                <a:moveTo>
                  <a:pt x="5" y="25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29" name="Freeform 347"/>
          <p:cNvSpPr>
            <a:spLocks/>
          </p:cNvSpPr>
          <p:nvPr/>
        </p:nvSpPr>
        <p:spPr bwMode="auto">
          <a:xfrm>
            <a:off x="2143126" y="5922964"/>
            <a:ext cx="155575" cy="1587"/>
          </a:xfrm>
          <a:custGeom>
            <a:avLst/>
            <a:gdLst>
              <a:gd name="T0" fmla="*/ 2147483647 w 98"/>
              <a:gd name="T1" fmla="*/ 0 h 1"/>
              <a:gd name="T2" fmla="*/ 0 w 98"/>
              <a:gd name="T3" fmla="*/ 2147483647 h 1"/>
              <a:gd name="T4" fmla="*/ 0 60000 65536"/>
              <a:gd name="T5" fmla="*/ 0 60000 65536"/>
              <a:gd name="T6" fmla="*/ 0 w 98"/>
              <a:gd name="T7" fmla="*/ 0 h 1"/>
              <a:gd name="T8" fmla="*/ 98 w 9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8" h="1">
                <a:moveTo>
                  <a:pt x="98" y="0"/>
                </a:moveTo>
                <a:lnTo>
                  <a:pt x="0" y="1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30" name="Line 353"/>
          <p:cNvSpPr>
            <a:spLocks noChangeShapeType="1"/>
          </p:cNvSpPr>
          <p:nvPr/>
        </p:nvSpPr>
        <p:spPr bwMode="auto">
          <a:xfrm>
            <a:off x="3584575" y="1846264"/>
            <a:ext cx="0" cy="2301875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31" name="Line 248"/>
          <p:cNvSpPr>
            <a:spLocks noChangeShapeType="1"/>
          </p:cNvSpPr>
          <p:nvPr/>
        </p:nvSpPr>
        <p:spPr bwMode="auto">
          <a:xfrm>
            <a:off x="3346450" y="1052514"/>
            <a:ext cx="12700" cy="5578475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32" name="Text Box 231"/>
          <p:cNvSpPr txBox="1">
            <a:spLocks noChangeArrowheads="1"/>
          </p:cNvSpPr>
          <p:nvPr/>
        </p:nvSpPr>
        <p:spPr bwMode="auto">
          <a:xfrm>
            <a:off x="1818085" y="669919"/>
            <a:ext cx="729457" cy="738664"/>
          </a:xfrm>
          <a:prstGeom prst="rect">
            <a:avLst/>
          </a:prstGeom>
          <a:noFill/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zh-TW" sz="1400" dirty="0"/>
              <a:t>Test </a:t>
            </a:r>
            <a:r>
              <a:rPr lang="en-US" altLang="zh-TW" sz="1400" dirty="0" err="1"/>
              <a:t>Ar</a:t>
            </a:r>
            <a:r>
              <a:rPr lang="en-US" altLang="zh-TW" sz="1400" dirty="0"/>
              <a:t> </a:t>
            </a:r>
          </a:p>
          <a:p>
            <a:pPr algn="ctr">
              <a:spcBef>
                <a:spcPts val="0"/>
              </a:spcBef>
            </a:pPr>
            <a:r>
              <a:rPr lang="en-US" altLang="zh-TW" sz="1400" dirty="0"/>
              <a:t>or </a:t>
            </a:r>
          </a:p>
          <a:p>
            <a:pPr algn="ctr">
              <a:spcBef>
                <a:spcPts val="0"/>
              </a:spcBef>
            </a:pPr>
            <a:r>
              <a:rPr lang="en-US" altLang="zh-TW" sz="1400" dirty="0"/>
              <a:t>Test N2</a:t>
            </a:r>
            <a:endParaRPr kumimoji="0" lang="en-US" altLang="zh-TW" sz="1400" b="1" dirty="0">
              <a:latin typeface="細明體" pitchFamily="49" charset="-120"/>
              <a:ea typeface="細明體" pitchFamily="49" charset="-120"/>
            </a:endParaRPr>
          </a:p>
        </p:txBody>
      </p:sp>
      <p:sp>
        <p:nvSpPr>
          <p:cNvPr id="433" name="矩形 432"/>
          <p:cNvSpPr/>
          <p:nvPr/>
        </p:nvSpPr>
        <p:spPr>
          <a:xfrm>
            <a:off x="2164130" y="5700385"/>
            <a:ext cx="26481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]</a:t>
            </a:r>
            <a:endParaRPr lang="zh-TW" altLang="en-US" sz="2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434" name="Line 199"/>
          <p:cNvSpPr>
            <a:spLocks noChangeShapeType="1"/>
          </p:cNvSpPr>
          <p:nvPr/>
        </p:nvSpPr>
        <p:spPr bwMode="auto">
          <a:xfrm>
            <a:off x="2182814" y="1425575"/>
            <a:ext cx="1587" cy="1989138"/>
          </a:xfrm>
          <a:custGeom>
            <a:avLst/>
            <a:gdLst>
              <a:gd name="T0" fmla="*/ 0 w 1"/>
              <a:gd name="T1" fmla="*/ 2147483647 h 1215"/>
              <a:gd name="T2" fmla="*/ 2147483647 w 1"/>
              <a:gd name="T3" fmla="*/ 0 h 1215"/>
              <a:gd name="T4" fmla="*/ 0 60000 65536"/>
              <a:gd name="T5" fmla="*/ 0 60000 65536"/>
              <a:gd name="T6" fmla="*/ 0 w 1"/>
              <a:gd name="T7" fmla="*/ 0 h 1215"/>
              <a:gd name="T8" fmla="*/ 1 w 1"/>
              <a:gd name="T9" fmla="*/ 1215 h 12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215">
                <a:moveTo>
                  <a:pt x="0" y="1215"/>
                </a:moveTo>
                <a:lnTo>
                  <a:pt x="1" y="0"/>
                </a:ln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  <a:round/>
            <a:headEnd type="stealth"/>
            <a:tailEnd type="none" w="lg" len="lg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35" name="Group 191"/>
          <p:cNvGrpSpPr>
            <a:grpSpLocks/>
          </p:cNvGrpSpPr>
          <p:nvPr/>
        </p:nvGrpSpPr>
        <p:grpSpPr bwMode="auto">
          <a:xfrm rot="5400000">
            <a:off x="2112170" y="5161268"/>
            <a:ext cx="334962" cy="384175"/>
            <a:chOff x="2399" y="1822"/>
            <a:chExt cx="119" cy="160"/>
          </a:xfrm>
        </p:grpSpPr>
        <p:sp>
          <p:nvSpPr>
            <p:cNvPr id="436" name="AutoShape 19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37" name="AutoShape 19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6" name="Line 19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4" name="Rectangle 19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6" name="Line 19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67" name="Group 181"/>
          <p:cNvGrpSpPr>
            <a:grpSpLocks/>
          </p:cNvGrpSpPr>
          <p:nvPr/>
        </p:nvGrpSpPr>
        <p:grpSpPr bwMode="auto">
          <a:xfrm rot="5400000">
            <a:off x="2129210" y="3390461"/>
            <a:ext cx="334963" cy="382588"/>
            <a:chOff x="2399" y="1822"/>
            <a:chExt cx="119" cy="160"/>
          </a:xfrm>
        </p:grpSpPr>
        <p:sp>
          <p:nvSpPr>
            <p:cNvPr id="468" name="AutoShape 18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9" name="AutoShape 18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0" name="Line 18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" name="Rectangle 18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2" name="Line 18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28" name="群組 327"/>
          <p:cNvGrpSpPr/>
          <p:nvPr/>
        </p:nvGrpSpPr>
        <p:grpSpPr>
          <a:xfrm>
            <a:off x="1630736" y="6331245"/>
            <a:ext cx="1440929" cy="276999"/>
            <a:chOff x="7409534" y="5890666"/>
            <a:chExt cx="1440929" cy="276999"/>
          </a:xfrm>
          <a:solidFill>
            <a:schemeClr val="tx1"/>
          </a:solidFill>
        </p:grpSpPr>
        <p:sp>
          <p:nvSpPr>
            <p:cNvPr id="329" name="Text Box 202"/>
            <p:cNvSpPr txBox="1">
              <a:spLocks noChangeArrowheads="1"/>
            </p:cNvSpPr>
            <p:nvPr/>
          </p:nvSpPr>
          <p:spPr bwMode="auto">
            <a:xfrm>
              <a:off x="8041733" y="5890666"/>
              <a:ext cx="80873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TW" altLang="en-US" sz="1200" b="1" dirty="0">
                  <a:solidFill>
                    <a:srgbClr val="0000FF"/>
                  </a:solidFill>
                </a:rPr>
                <a:t>供應氣體 </a:t>
              </a:r>
            </a:p>
          </p:txBody>
        </p:sp>
        <p:sp>
          <p:nvSpPr>
            <p:cNvPr id="330" name="Line 201"/>
            <p:cNvSpPr>
              <a:spLocks noChangeShapeType="1"/>
            </p:cNvSpPr>
            <p:nvPr/>
          </p:nvSpPr>
          <p:spPr bwMode="auto">
            <a:xfrm>
              <a:off x="7409534" y="6021288"/>
              <a:ext cx="504825" cy="0"/>
            </a:xfrm>
            <a:prstGeom prst="line">
              <a:avLst/>
            </a:prstGeom>
            <a:grp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FE191F-F42E-41F0-83EE-3CE7EE7D6B8F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3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群組 369"/>
          <p:cNvGrpSpPr/>
          <p:nvPr/>
        </p:nvGrpSpPr>
        <p:grpSpPr>
          <a:xfrm>
            <a:off x="3541714" y="1155701"/>
            <a:ext cx="4757737" cy="2981325"/>
            <a:chOff x="2017713" y="1155700"/>
            <a:chExt cx="4757737" cy="2981325"/>
          </a:xfrm>
        </p:grpSpPr>
        <p:sp>
          <p:nvSpPr>
            <p:cNvPr id="371" name="Freeform 93"/>
            <p:cNvSpPr>
              <a:spLocks/>
            </p:cNvSpPr>
            <p:nvPr/>
          </p:nvSpPr>
          <p:spPr bwMode="auto">
            <a:xfrm>
              <a:off x="6759575" y="3487738"/>
              <a:ext cx="1588" cy="649287"/>
            </a:xfrm>
            <a:custGeom>
              <a:avLst/>
              <a:gdLst>
                <a:gd name="T0" fmla="*/ 0 w 1"/>
                <a:gd name="T1" fmla="*/ 2147483647 h 396"/>
                <a:gd name="T2" fmla="*/ 0 w 1"/>
                <a:gd name="T3" fmla="*/ 0 h 396"/>
                <a:gd name="T4" fmla="*/ 0 60000 65536"/>
                <a:gd name="T5" fmla="*/ 0 60000 65536"/>
                <a:gd name="T6" fmla="*/ 0 w 1"/>
                <a:gd name="T7" fmla="*/ 0 h 396"/>
                <a:gd name="T8" fmla="*/ 1 w 1"/>
                <a:gd name="T9" fmla="*/ 396 h 3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96">
                  <a:moveTo>
                    <a:pt x="0" y="396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2" name="Line 94"/>
            <p:cNvSpPr>
              <a:spLocks noChangeShapeType="1"/>
            </p:cNvSpPr>
            <p:nvPr/>
          </p:nvSpPr>
          <p:spPr bwMode="auto">
            <a:xfrm rot="5400000" flipV="1">
              <a:off x="5776913" y="2502470"/>
              <a:ext cx="0" cy="19970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3" name="Line 95"/>
            <p:cNvSpPr>
              <a:spLocks noChangeShapeType="1"/>
            </p:cNvSpPr>
            <p:nvPr/>
          </p:nvSpPr>
          <p:spPr bwMode="auto">
            <a:xfrm rot="-5400000">
              <a:off x="4060825" y="2961257"/>
              <a:ext cx="0" cy="10795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4" name="Freeform 156"/>
            <p:cNvSpPr>
              <a:spLocks/>
            </p:cNvSpPr>
            <p:nvPr/>
          </p:nvSpPr>
          <p:spPr bwMode="auto">
            <a:xfrm>
              <a:off x="3606022" y="3049588"/>
              <a:ext cx="722312" cy="4763"/>
            </a:xfrm>
            <a:custGeom>
              <a:avLst/>
              <a:gdLst>
                <a:gd name="T0" fmla="*/ 0 w 455"/>
                <a:gd name="T1" fmla="*/ 0 h 3"/>
                <a:gd name="T2" fmla="*/ 2147483647 w 455"/>
                <a:gd name="T3" fmla="*/ 2147483647 h 3"/>
                <a:gd name="T4" fmla="*/ 0 60000 65536"/>
                <a:gd name="T5" fmla="*/ 0 60000 65536"/>
                <a:gd name="T6" fmla="*/ 0 w 455"/>
                <a:gd name="T7" fmla="*/ 0 h 3"/>
                <a:gd name="T8" fmla="*/ 455 w 455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55" h="3">
                  <a:moveTo>
                    <a:pt x="0" y="0"/>
                  </a:moveTo>
                  <a:lnTo>
                    <a:pt x="455" y="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5" name="Rectangle 159"/>
            <p:cNvSpPr>
              <a:spLocks noChangeArrowheads="1"/>
            </p:cNvSpPr>
            <p:nvPr/>
          </p:nvSpPr>
          <p:spPr bwMode="auto">
            <a:xfrm rot="10800000">
              <a:off x="3394075" y="2185988"/>
              <a:ext cx="266700" cy="307975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76" name="Line 160"/>
            <p:cNvSpPr>
              <a:spLocks noChangeShapeType="1"/>
            </p:cNvSpPr>
            <p:nvPr/>
          </p:nvSpPr>
          <p:spPr bwMode="auto">
            <a:xfrm rot="10800000" flipV="1">
              <a:off x="3525838" y="2185988"/>
              <a:ext cx="0" cy="3079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77" name="Freeform 161"/>
            <p:cNvSpPr>
              <a:spLocks/>
            </p:cNvSpPr>
            <p:nvPr/>
          </p:nvSpPr>
          <p:spPr bwMode="auto">
            <a:xfrm>
              <a:off x="2943225" y="2527300"/>
              <a:ext cx="0" cy="534988"/>
            </a:xfrm>
            <a:custGeom>
              <a:avLst/>
              <a:gdLst>
                <a:gd name="T0" fmla="*/ 0 w 2"/>
                <a:gd name="T1" fmla="*/ 2147483647 h 327"/>
                <a:gd name="T2" fmla="*/ 2147483647 w 2"/>
                <a:gd name="T3" fmla="*/ 0 h 327"/>
                <a:gd name="T4" fmla="*/ 0 60000 65536"/>
                <a:gd name="T5" fmla="*/ 0 60000 65536"/>
                <a:gd name="T6" fmla="*/ 0 w 2"/>
                <a:gd name="T7" fmla="*/ 0 h 327"/>
                <a:gd name="T8" fmla="*/ 2 w 2"/>
                <a:gd name="T9" fmla="*/ 327 h 32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327">
                  <a:moveTo>
                    <a:pt x="0" y="327"/>
                  </a:move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3" name="Rectangle 164"/>
            <p:cNvSpPr>
              <a:spLocks noChangeArrowheads="1"/>
            </p:cNvSpPr>
            <p:nvPr/>
          </p:nvSpPr>
          <p:spPr bwMode="auto">
            <a:xfrm rot="10800000">
              <a:off x="2493963" y="2182813"/>
              <a:ext cx="266700" cy="30638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474" name="Line 165"/>
            <p:cNvSpPr>
              <a:spLocks noChangeShapeType="1"/>
            </p:cNvSpPr>
            <p:nvPr/>
          </p:nvSpPr>
          <p:spPr bwMode="auto">
            <a:xfrm rot="10800000" flipV="1">
              <a:off x="2625725" y="2182813"/>
              <a:ext cx="0" cy="3063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475" name="Group 166"/>
            <p:cNvGrpSpPr>
              <a:grpSpLocks/>
            </p:cNvGrpSpPr>
            <p:nvPr/>
          </p:nvGrpSpPr>
          <p:grpSpPr bwMode="auto">
            <a:xfrm rot="5400000">
              <a:off x="2896395" y="2167731"/>
              <a:ext cx="334962" cy="384175"/>
              <a:chOff x="2399" y="1822"/>
              <a:chExt cx="119" cy="160"/>
            </a:xfrm>
          </p:grpSpPr>
          <p:sp>
            <p:nvSpPr>
              <p:cNvPr id="491" name="AutoShape 167"/>
              <p:cNvSpPr>
                <a:spLocks noChangeArrowheads="1"/>
              </p:cNvSpPr>
              <p:nvPr/>
            </p:nvSpPr>
            <p:spPr bwMode="auto">
              <a:xfrm rot="-5400000">
                <a:off x="2399" y="1919"/>
                <a:ext cx="63" cy="63"/>
              </a:xfrm>
              <a:prstGeom prst="flowChartMerg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2" name="AutoShape 168"/>
              <p:cNvSpPr>
                <a:spLocks noChangeArrowheads="1"/>
              </p:cNvSpPr>
              <p:nvPr/>
            </p:nvSpPr>
            <p:spPr bwMode="auto">
              <a:xfrm rot="-5400000">
                <a:off x="2455" y="1919"/>
                <a:ext cx="63" cy="6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3" name="Line 169"/>
              <p:cNvSpPr>
                <a:spLocks noChangeShapeType="1"/>
              </p:cNvSpPr>
              <p:nvPr/>
            </p:nvSpPr>
            <p:spPr bwMode="auto">
              <a:xfrm rot="-5400000">
                <a:off x="2408" y="1904"/>
                <a:ext cx="9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4" name="Rectangle 170"/>
              <p:cNvSpPr>
                <a:spLocks noChangeArrowheads="1"/>
              </p:cNvSpPr>
              <p:nvPr/>
            </p:nvSpPr>
            <p:spPr bwMode="auto">
              <a:xfrm rot="-5400000">
                <a:off x="2424" y="1825"/>
                <a:ext cx="65" cy="5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5" name="Line 171"/>
              <p:cNvSpPr>
                <a:spLocks noChangeShapeType="1"/>
              </p:cNvSpPr>
              <p:nvPr/>
            </p:nvSpPr>
            <p:spPr bwMode="auto">
              <a:xfrm rot="-5400000">
                <a:off x="2457" y="1825"/>
                <a:ext cx="0" cy="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476" name="Text Box 172"/>
            <p:cNvSpPr txBox="1">
              <a:spLocks noChangeArrowheads="1"/>
            </p:cNvSpPr>
            <p:nvPr/>
          </p:nvSpPr>
          <p:spPr bwMode="auto">
            <a:xfrm>
              <a:off x="2819400" y="1924050"/>
              <a:ext cx="695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400"/>
                <a:t>AV1</a:t>
              </a:r>
            </a:p>
          </p:txBody>
        </p:sp>
        <p:sp>
          <p:nvSpPr>
            <p:cNvPr id="477" name="Freeform 173"/>
            <p:cNvSpPr>
              <a:spLocks/>
            </p:cNvSpPr>
            <p:nvPr/>
          </p:nvSpPr>
          <p:spPr bwMode="auto">
            <a:xfrm>
              <a:off x="2624138" y="2462213"/>
              <a:ext cx="0" cy="587375"/>
            </a:xfrm>
            <a:custGeom>
              <a:avLst/>
              <a:gdLst>
                <a:gd name="T0" fmla="*/ 2147483647 w 5"/>
                <a:gd name="T1" fmla="*/ 2147483647 h 359"/>
                <a:gd name="T2" fmla="*/ 0 w 5"/>
                <a:gd name="T3" fmla="*/ 0 h 359"/>
                <a:gd name="T4" fmla="*/ 0 60000 65536"/>
                <a:gd name="T5" fmla="*/ 0 60000 65536"/>
                <a:gd name="T6" fmla="*/ 0 w 5"/>
                <a:gd name="T7" fmla="*/ 0 h 359"/>
                <a:gd name="T8" fmla="*/ 5 w 5"/>
                <a:gd name="T9" fmla="*/ 359 h 35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" h="359">
                  <a:moveTo>
                    <a:pt x="5" y="359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8" name="Line 174"/>
            <p:cNvSpPr>
              <a:spLocks noChangeShapeType="1"/>
            </p:cNvSpPr>
            <p:nvPr/>
          </p:nvSpPr>
          <p:spPr bwMode="auto">
            <a:xfrm flipV="1">
              <a:off x="2620963" y="1939925"/>
              <a:ext cx="1587" cy="268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9" name="Freeform 176"/>
            <p:cNvSpPr>
              <a:spLocks/>
            </p:cNvSpPr>
            <p:nvPr/>
          </p:nvSpPr>
          <p:spPr bwMode="auto">
            <a:xfrm>
              <a:off x="2944813" y="1597025"/>
              <a:ext cx="0" cy="595313"/>
            </a:xfrm>
            <a:custGeom>
              <a:avLst/>
              <a:gdLst>
                <a:gd name="T0" fmla="*/ 0 w 3"/>
                <a:gd name="T1" fmla="*/ 2147483647 h 364"/>
                <a:gd name="T2" fmla="*/ 2147483647 w 3"/>
                <a:gd name="T3" fmla="*/ 0 h 364"/>
                <a:gd name="T4" fmla="*/ 0 60000 65536"/>
                <a:gd name="T5" fmla="*/ 0 60000 65536"/>
                <a:gd name="T6" fmla="*/ 0 w 3"/>
                <a:gd name="T7" fmla="*/ 0 h 364"/>
                <a:gd name="T8" fmla="*/ 3 w 3"/>
                <a:gd name="T9" fmla="*/ 364 h 3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" h="364">
                  <a:moveTo>
                    <a:pt x="0" y="364"/>
                  </a:moveTo>
                  <a:lnTo>
                    <a:pt x="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0" name="Text Box 177"/>
            <p:cNvSpPr txBox="1">
              <a:spLocks noChangeArrowheads="1"/>
            </p:cNvSpPr>
            <p:nvPr/>
          </p:nvSpPr>
          <p:spPr bwMode="auto">
            <a:xfrm>
              <a:off x="3613150" y="2152650"/>
              <a:ext cx="55086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en-US" altLang="zh-TW" sz="1400"/>
                <a:t>FMS</a:t>
              </a:r>
            </a:p>
          </p:txBody>
        </p:sp>
        <p:sp>
          <p:nvSpPr>
            <p:cNvPr id="481" name="Text Box 179"/>
            <p:cNvSpPr txBox="1">
              <a:spLocks noChangeArrowheads="1"/>
            </p:cNvSpPr>
            <p:nvPr/>
          </p:nvSpPr>
          <p:spPr bwMode="auto">
            <a:xfrm>
              <a:off x="2017713" y="2165350"/>
              <a:ext cx="549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en-US" altLang="zh-TW" sz="1400"/>
                <a:t>FMS</a:t>
              </a:r>
            </a:p>
          </p:txBody>
        </p:sp>
        <p:sp>
          <p:nvSpPr>
            <p:cNvPr id="482" name="Line 352"/>
            <p:cNvSpPr>
              <a:spLocks noChangeShapeType="1"/>
            </p:cNvSpPr>
            <p:nvPr/>
          </p:nvSpPr>
          <p:spPr bwMode="auto">
            <a:xfrm>
              <a:off x="2603500" y="1949450"/>
              <a:ext cx="3603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3" name="Freeform 374"/>
            <p:cNvSpPr>
              <a:spLocks/>
            </p:cNvSpPr>
            <p:nvPr/>
          </p:nvSpPr>
          <p:spPr bwMode="auto">
            <a:xfrm>
              <a:off x="3521075" y="2487613"/>
              <a:ext cx="0" cy="1641475"/>
            </a:xfrm>
            <a:custGeom>
              <a:avLst/>
              <a:gdLst>
                <a:gd name="T0" fmla="*/ 2147483647 w 4"/>
                <a:gd name="T1" fmla="*/ 0 h 1003"/>
                <a:gd name="T2" fmla="*/ 0 w 4"/>
                <a:gd name="T3" fmla="*/ 2147483647 h 1003"/>
                <a:gd name="T4" fmla="*/ 0 60000 65536"/>
                <a:gd name="T5" fmla="*/ 0 60000 65536"/>
                <a:gd name="T6" fmla="*/ 0 w 4"/>
                <a:gd name="T7" fmla="*/ 0 h 1003"/>
                <a:gd name="T8" fmla="*/ 4 w 4"/>
                <a:gd name="T9" fmla="*/ 1003 h 100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1003">
                  <a:moveTo>
                    <a:pt x="4" y="0"/>
                  </a:moveTo>
                  <a:lnTo>
                    <a:pt x="0" y="100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4" name="Line 375"/>
            <p:cNvSpPr>
              <a:spLocks noChangeShapeType="1"/>
            </p:cNvSpPr>
            <p:nvPr/>
          </p:nvSpPr>
          <p:spPr bwMode="auto">
            <a:xfrm flipV="1">
              <a:off x="3524250" y="1644650"/>
              <a:ext cx="0" cy="5365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5" name="Freeform 376"/>
            <p:cNvSpPr>
              <a:spLocks/>
            </p:cNvSpPr>
            <p:nvPr/>
          </p:nvSpPr>
          <p:spPr bwMode="auto">
            <a:xfrm>
              <a:off x="2616200" y="3051175"/>
              <a:ext cx="822325" cy="0"/>
            </a:xfrm>
            <a:custGeom>
              <a:avLst/>
              <a:gdLst>
                <a:gd name="T0" fmla="*/ 0 w 518"/>
                <a:gd name="T1" fmla="*/ 0 h 3"/>
                <a:gd name="T2" fmla="*/ 2147483647 w 518"/>
                <a:gd name="T3" fmla="*/ 2147483647 h 3"/>
                <a:gd name="T4" fmla="*/ 0 60000 65536"/>
                <a:gd name="T5" fmla="*/ 0 60000 65536"/>
                <a:gd name="T6" fmla="*/ 0 w 518"/>
                <a:gd name="T7" fmla="*/ 0 h 3"/>
                <a:gd name="T8" fmla="*/ 518 w 518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8" h="3">
                  <a:moveTo>
                    <a:pt x="0" y="0"/>
                  </a:moveTo>
                  <a:lnTo>
                    <a:pt x="518" y="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6" name="Freeform 419"/>
            <p:cNvSpPr>
              <a:spLocks/>
            </p:cNvSpPr>
            <p:nvPr/>
          </p:nvSpPr>
          <p:spPr bwMode="auto">
            <a:xfrm>
              <a:off x="3521075" y="1400175"/>
              <a:ext cx="3175" cy="273050"/>
            </a:xfrm>
            <a:custGeom>
              <a:avLst/>
              <a:gdLst>
                <a:gd name="T0" fmla="*/ 0 w 2"/>
                <a:gd name="T1" fmla="*/ 0 h 167"/>
                <a:gd name="T2" fmla="*/ 2147483647 w 2"/>
                <a:gd name="T3" fmla="*/ 2147483647 h 167"/>
                <a:gd name="T4" fmla="*/ 0 60000 65536"/>
                <a:gd name="T5" fmla="*/ 0 60000 65536"/>
                <a:gd name="T6" fmla="*/ 0 w 2"/>
                <a:gd name="T7" fmla="*/ 0 h 167"/>
                <a:gd name="T8" fmla="*/ 2 w 2"/>
                <a:gd name="T9" fmla="*/ 167 h 1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167">
                  <a:moveTo>
                    <a:pt x="0" y="0"/>
                  </a:moveTo>
                  <a:lnTo>
                    <a:pt x="2" y="16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7" name="Freeform 420"/>
            <p:cNvSpPr>
              <a:spLocks/>
            </p:cNvSpPr>
            <p:nvPr/>
          </p:nvSpPr>
          <p:spPr bwMode="auto">
            <a:xfrm>
              <a:off x="2944813" y="1397000"/>
              <a:ext cx="0" cy="273050"/>
            </a:xfrm>
            <a:custGeom>
              <a:avLst/>
              <a:gdLst>
                <a:gd name="T0" fmla="*/ 0 w 2"/>
                <a:gd name="T1" fmla="*/ 0 h 167"/>
                <a:gd name="T2" fmla="*/ 2147483647 w 2"/>
                <a:gd name="T3" fmla="*/ 2147483647 h 167"/>
                <a:gd name="T4" fmla="*/ 0 60000 65536"/>
                <a:gd name="T5" fmla="*/ 0 60000 65536"/>
                <a:gd name="T6" fmla="*/ 0 w 2"/>
                <a:gd name="T7" fmla="*/ 0 h 167"/>
                <a:gd name="T8" fmla="*/ 2 w 2"/>
                <a:gd name="T9" fmla="*/ 167 h 1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167">
                  <a:moveTo>
                    <a:pt x="0" y="0"/>
                  </a:moveTo>
                  <a:lnTo>
                    <a:pt x="2" y="16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8" name="Text Box 421"/>
            <p:cNvSpPr txBox="1">
              <a:spLocks noChangeArrowheads="1"/>
            </p:cNvSpPr>
            <p:nvPr/>
          </p:nvSpPr>
          <p:spPr bwMode="auto">
            <a:xfrm>
              <a:off x="2552700" y="1155700"/>
              <a:ext cx="79216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/>
                <a:t>Line N2</a:t>
              </a:r>
            </a:p>
          </p:txBody>
        </p:sp>
        <p:sp>
          <p:nvSpPr>
            <p:cNvPr id="489" name="Line 424"/>
            <p:cNvSpPr>
              <a:spLocks noChangeShapeType="1"/>
            </p:cNvSpPr>
            <p:nvPr/>
          </p:nvSpPr>
          <p:spPr bwMode="auto">
            <a:xfrm flipV="1">
              <a:off x="4311650" y="2932113"/>
              <a:ext cx="0" cy="108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90" name="Text Box 422"/>
            <p:cNvSpPr txBox="1">
              <a:spLocks noChangeArrowheads="1"/>
            </p:cNvSpPr>
            <p:nvPr/>
          </p:nvSpPr>
          <p:spPr bwMode="auto">
            <a:xfrm>
              <a:off x="3198813" y="1162050"/>
              <a:ext cx="85698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dirty="0"/>
                <a:t>Purge N2</a:t>
              </a:r>
            </a:p>
          </p:txBody>
        </p:sp>
      </p:grpSp>
      <p:grpSp>
        <p:nvGrpSpPr>
          <p:cNvPr id="438" name="Group 112"/>
          <p:cNvGrpSpPr>
            <a:grpSpLocks/>
          </p:cNvGrpSpPr>
          <p:nvPr/>
        </p:nvGrpSpPr>
        <p:grpSpPr bwMode="auto">
          <a:xfrm>
            <a:off x="8291215" y="1463992"/>
            <a:ext cx="384175" cy="336550"/>
            <a:chOff x="2399" y="1822"/>
            <a:chExt cx="119" cy="160"/>
          </a:xfrm>
        </p:grpSpPr>
        <p:sp>
          <p:nvSpPr>
            <p:cNvPr id="439" name="AutoShape 1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440" name="AutoShape 1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441" name="Line 1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2" name="Rectangle 1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443" name="Line 1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7186836" y="1717677"/>
            <a:ext cx="2565400" cy="4232275"/>
            <a:chOff x="6202170" y="1688953"/>
            <a:chExt cx="2565400" cy="4232275"/>
          </a:xfrm>
        </p:grpSpPr>
        <p:sp>
          <p:nvSpPr>
            <p:cNvPr id="401" name="Line 51"/>
            <p:cNvSpPr>
              <a:spLocks noChangeShapeType="1"/>
            </p:cNvSpPr>
            <p:nvPr/>
          </p:nvSpPr>
          <p:spPr bwMode="auto">
            <a:xfrm flipV="1">
              <a:off x="8691370" y="4217841"/>
              <a:ext cx="0" cy="31908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2" name="Freeform 72"/>
            <p:cNvSpPr>
              <a:spLocks/>
            </p:cNvSpPr>
            <p:nvPr/>
          </p:nvSpPr>
          <p:spPr bwMode="auto">
            <a:xfrm>
              <a:off x="8691370" y="1692128"/>
              <a:ext cx="1588" cy="2254250"/>
            </a:xfrm>
            <a:custGeom>
              <a:avLst/>
              <a:gdLst>
                <a:gd name="T0" fmla="*/ 0 w 1"/>
                <a:gd name="T1" fmla="*/ 2147483647 h 1378"/>
                <a:gd name="T2" fmla="*/ 0 w 1"/>
                <a:gd name="T3" fmla="*/ 0 h 1378"/>
                <a:gd name="T4" fmla="*/ 0 60000 65536"/>
                <a:gd name="T5" fmla="*/ 0 60000 65536"/>
                <a:gd name="T6" fmla="*/ 0 w 1"/>
                <a:gd name="T7" fmla="*/ 0 h 1378"/>
                <a:gd name="T8" fmla="*/ 1 w 1"/>
                <a:gd name="T9" fmla="*/ 1378 h 137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378">
                  <a:moveTo>
                    <a:pt x="0" y="1378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3" name="Freeform 133"/>
            <p:cNvSpPr>
              <a:spLocks/>
            </p:cNvSpPr>
            <p:nvPr/>
          </p:nvSpPr>
          <p:spPr bwMode="auto">
            <a:xfrm>
              <a:off x="7846820" y="1701653"/>
              <a:ext cx="1588" cy="336550"/>
            </a:xfrm>
            <a:custGeom>
              <a:avLst/>
              <a:gdLst>
                <a:gd name="T0" fmla="*/ 0 w 1"/>
                <a:gd name="T1" fmla="*/ 2147483647 h 206"/>
                <a:gd name="T2" fmla="*/ 0 w 1"/>
                <a:gd name="T3" fmla="*/ 0 h 206"/>
                <a:gd name="T4" fmla="*/ 0 60000 65536"/>
                <a:gd name="T5" fmla="*/ 0 60000 65536"/>
                <a:gd name="T6" fmla="*/ 0 w 1"/>
                <a:gd name="T7" fmla="*/ 0 h 206"/>
                <a:gd name="T8" fmla="*/ 1 w 1"/>
                <a:gd name="T9" fmla="*/ 206 h 20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06">
                  <a:moveTo>
                    <a:pt x="0" y="206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4" name="Freeform 382"/>
            <p:cNvSpPr>
              <a:spLocks/>
            </p:cNvSpPr>
            <p:nvPr/>
          </p:nvSpPr>
          <p:spPr bwMode="auto">
            <a:xfrm rot="-5400000">
              <a:off x="8018270" y="5438628"/>
              <a:ext cx="742950" cy="161925"/>
            </a:xfrm>
            <a:custGeom>
              <a:avLst/>
              <a:gdLst>
                <a:gd name="T0" fmla="*/ 0 w 596"/>
                <a:gd name="T1" fmla="*/ 2147483647 h 102"/>
                <a:gd name="T2" fmla="*/ 2147483647 w 596"/>
                <a:gd name="T3" fmla="*/ 2147483647 h 102"/>
                <a:gd name="T4" fmla="*/ 2147483647 w 596"/>
                <a:gd name="T5" fmla="*/ 2147483647 h 102"/>
                <a:gd name="T6" fmla="*/ 2147483647 w 596"/>
                <a:gd name="T7" fmla="*/ 0 h 102"/>
                <a:gd name="T8" fmla="*/ 2147483647 w 596"/>
                <a:gd name="T9" fmla="*/ 2147483647 h 102"/>
                <a:gd name="T10" fmla="*/ 2147483647 w 596"/>
                <a:gd name="T11" fmla="*/ 2147483647 h 102"/>
                <a:gd name="T12" fmla="*/ 2147483647 w 596"/>
                <a:gd name="T13" fmla="*/ 2147483647 h 102"/>
                <a:gd name="T14" fmla="*/ 2147483647 w 596"/>
                <a:gd name="T15" fmla="*/ 2147483647 h 102"/>
                <a:gd name="T16" fmla="*/ 2147483647 w 596"/>
                <a:gd name="T17" fmla="*/ 2147483647 h 102"/>
                <a:gd name="T18" fmla="*/ 2147483647 w 596"/>
                <a:gd name="T19" fmla="*/ 2147483647 h 102"/>
                <a:gd name="T20" fmla="*/ 2147483647 w 596"/>
                <a:gd name="T21" fmla="*/ 2147483647 h 102"/>
                <a:gd name="T22" fmla="*/ 2147483647 w 596"/>
                <a:gd name="T23" fmla="*/ 2147483647 h 1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96"/>
                <a:gd name="T37" fmla="*/ 0 h 102"/>
                <a:gd name="T38" fmla="*/ 596 w 596"/>
                <a:gd name="T39" fmla="*/ 102 h 10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96" h="102">
                  <a:moveTo>
                    <a:pt x="0" y="52"/>
                  </a:moveTo>
                  <a:lnTo>
                    <a:pt x="146" y="50"/>
                  </a:lnTo>
                  <a:lnTo>
                    <a:pt x="167" y="102"/>
                  </a:lnTo>
                  <a:lnTo>
                    <a:pt x="201" y="0"/>
                  </a:lnTo>
                  <a:lnTo>
                    <a:pt x="239" y="102"/>
                  </a:lnTo>
                  <a:lnTo>
                    <a:pt x="286" y="2"/>
                  </a:lnTo>
                  <a:lnTo>
                    <a:pt x="330" y="102"/>
                  </a:lnTo>
                  <a:lnTo>
                    <a:pt x="365" y="2"/>
                  </a:lnTo>
                  <a:lnTo>
                    <a:pt x="415" y="100"/>
                  </a:lnTo>
                  <a:lnTo>
                    <a:pt x="447" y="6"/>
                  </a:lnTo>
                  <a:lnTo>
                    <a:pt x="478" y="56"/>
                  </a:lnTo>
                  <a:lnTo>
                    <a:pt x="596" y="56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vert="eaVert"/>
            <a:lstStyle/>
            <a:p>
              <a:endParaRPr lang="zh-TW" altLang="en-US"/>
            </a:p>
          </p:txBody>
        </p:sp>
        <p:sp>
          <p:nvSpPr>
            <p:cNvPr id="405" name="Freeform 384"/>
            <p:cNvSpPr>
              <a:spLocks/>
            </p:cNvSpPr>
            <p:nvPr/>
          </p:nvSpPr>
          <p:spPr bwMode="auto">
            <a:xfrm rot="-5400000">
              <a:off x="8277827" y="5431484"/>
              <a:ext cx="817562" cy="161925"/>
            </a:xfrm>
            <a:custGeom>
              <a:avLst/>
              <a:gdLst>
                <a:gd name="T0" fmla="*/ 0 w 755"/>
                <a:gd name="T1" fmla="*/ 2147483647 h 102"/>
                <a:gd name="T2" fmla="*/ 2147483647 w 755"/>
                <a:gd name="T3" fmla="*/ 2147483647 h 102"/>
                <a:gd name="T4" fmla="*/ 2147483647 w 755"/>
                <a:gd name="T5" fmla="*/ 2147483647 h 102"/>
                <a:gd name="T6" fmla="*/ 2147483647 w 755"/>
                <a:gd name="T7" fmla="*/ 0 h 102"/>
                <a:gd name="T8" fmla="*/ 2147483647 w 755"/>
                <a:gd name="T9" fmla="*/ 2147483647 h 102"/>
                <a:gd name="T10" fmla="*/ 2147483647 w 755"/>
                <a:gd name="T11" fmla="*/ 2147483647 h 102"/>
                <a:gd name="T12" fmla="*/ 2147483647 w 755"/>
                <a:gd name="T13" fmla="*/ 2147483647 h 102"/>
                <a:gd name="T14" fmla="*/ 2147483647 w 755"/>
                <a:gd name="T15" fmla="*/ 2147483647 h 102"/>
                <a:gd name="T16" fmla="*/ 2147483647 w 755"/>
                <a:gd name="T17" fmla="*/ 2147483647 h 102"/>
                <a:gd name="T18" fmla="*/ 2147483647 w 755"/>
                <a:gd name="T19" fmla="*/ 2147483647 h 102"/>
                <a:gd name="T20" fmla="*/ 2147483647 w 755"/>
                <a:gd name="T21" fmla="*/ 2147483647 h 102"/>
                <a:gd name="T22" fmla="*/ 2147483647 w 755"/>
                <a:gd name="T23" fmla="*/ 2147483647 h 1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5"/>
                <a:gd name="T37" fmla="*/ 0 h 102"/>
                <a:gd name="T38" fmla="*/ 755 w 755"/>
                <a:gd name="T39" fmla="*/ 102 h 10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5" h="102">
                  <a:moveTo>
                    <a:pt x="0" y="50"/>
                  </a:moveTo>
                  <a:lnTo>
                    <a:pt x="214" y="50"/>
                  </a:lnTo>
                  <a:lnTo>
                    <a:pt x="236" y="102"/>
                  </a:lnTo>
                  <a:lnTo>
                    <a:pt x="270" y="0"/>
                  </a:lnTo>
                  <a:lnTo>
                    <a:pt x="308" y="102"/>
                  </a:lnTo>
                  <a:lnTo>
                    <a:pt x="356" y="2"/>
                  </a:lnTo>
                  <a:lnTo>
                    <a:pt x="400" y="102"/>
                  </a:lnTo>
                  <a:lnTo>
                    <a:pt x="436" y="2"/>
                  </a:lnTo>
                  <a:lnTo>
                    <a:pt x="486" y="100"/>
                  </a:lnTo>
                  <a:lnTo>
                    <a:pt x="518" y="6"/>
                  </a:lnTo>
                  <a:lnTo>
                    <a:pt x="550" y="56"/>
                  </a:lnTo>
                  <a:lnTo>
                    <a:pt x="755" y="55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vert="eaVert"/>
            <a:lstStyle/>
            <a:p>
              <a:endParaRPr lang="zh-TW" altLang="en-US"/>
            </a:p>
          </p:txBody>
        </p:sp>
        <p:sp>
          <p:nvSpPr>
            <p:cNvPr id="406" name="Line 303"/>
            <p:cNvSpPr>
              <a:spLocks noChangeShapeType="1"/>
            </p:cNvSpPr>
            <p:nvPr/>
          </p:nvSpPr>
          <p:spPr bwMode="auto">
            <a:xfrm>
              <a:off x="7697595" y="5905353"/>
              <a:ext cx="720725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7" name="Line 304"/>
            <p:cNvSpPr>
              <a:spLocks noChangeShapeType="1"/>
            </p:cNvSpPr>
            <p:nvPr/>
          </p:nvSpPr>
          <p:spPr bwMode="auto">
            <a:xfrm>
              <a:off x="8396095" y="5903766"/>
              <a:ext cx="28733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8" name="Line 310"/>
            <p:cNvSpPr>
              <a:spLocks noChangeShapeType="1"/>
            </p:cNvSpPr>
            <p:nvPr/>
          </p:nvSpPr>
          <p:spPr bwMode="auto">
            <a:xfrm>
              <a:off x="8692958" y="4889353"/>
              <a:ext cx="0" cy="2159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9" name="Line 324"/>
            <p:cNvSpPr>
              <a:spLocks noChangeShapeType="1"/>
            </p:cNvSpPr>
            <p:nvPr/>
          </p:nvSpPr>
          <p:spPr bwMode="auto">
            <a:xfrm flipH="1">
              <a:off x="7846820" y="1688953"/>
              <a:ext cx="86360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0" name="Line 328"/>
            <p:cNvSpPr>
              <a:spLocks noChangeShapeType="1"/>
            </p:cNvSpPr>
            <p:nvPr/>
          </p:nvSpPr>
          <p:spPr bwMode="auto">
            <a:xfrm>
              <a:off x="7684009" y="1688953"/>
              <a:ext cx="217487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1" name="Line 385"/>
            <p:cNvSpPr>
              <a:spLocks noChangeShapeType="1"/>
            </p:cNvSpPr>
            <p:nvPr/>
          </p:nvSpPr>
          <p:spPr bwMode="auto">
            <a:xfrm flipV="1">
              <a:off x="8400858" y="4868716"/>
              <a:ext cx="0" cy="29527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2" name="Line 74"/>
            <p:cNvSpPr>
              <a:spLocks noChangeShapeType="1"/>
            </p:cNvSpPr>
            <p:nvPr/>
          </p:nvSpPr>
          <p:spPr bwMode="auto">
            <a:xfrm>
              <a:off x="7263870" y="4883407"/>
              <a:ext cx="1136650" cy="1588"/>
            </a:xfrm>
            <a:custGeom>
              <a:avLst/>
              <a:gdLst>
                <a:gd name="T0" fmla="*/ 0 w 716"/>
                <a:gd name="T1" fmla="*/ 0 h 1"/>
                <a:gd name="T2" fmla="*/ 716 w 716"/>
                <a:gd name="T3" fmla="*/ 0 h 1"/>
                <a:gd name="T4" fmla="*/ 0 60000 65536"/>
                <a:gd name="T5" fmla="*/ 0 60000 65536"/>
                <a:gd name="T6" fmla="*/ 0 w 716"/>
                <a:gd name="T7" fmla="*/ 0 h 1"/>
                <a:gd name="T8" fmla="*/ 716 w 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16" h="1">
                  <a:moveTo>
                    <a:pt x="0" y="0"/>
                  </a:moveTo>
                  <a:lnTo>
                    <a:pt x="716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3" name="Line 387"/>
            <p:cNvSpPr>
              <a:spLocks noChangeShapeType="1"/>
            </p:cNvSpPr>
            <p:nvPr/>
          </p:nvSpPr>
          <p:spPr bwMode="auto">
            <a:xfrm>
              <a:off x="7302308" y="4451203"/>
              <a:ext cx="0" cy="4460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4" name="Line 386"/>
            <p:cNvSpPr>
              <a:spLocks noChangeShapeType="1"/>
            </p:cNvSpPr>
            <p:nvPr/>
          </p:nvSpPr>
          <p:spPr bwMode="auto">
            <a:xfrm>
              <a:off x="6211695" y="4460728"/>
              <a:ext cx="0" cy="4460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5" name="Line 30"/>
            <p:cNvSpPr>
              <a:spLocks noChangeShapeType="1"/>
            </p:cNvSpPr>
            <p:nvPr/>
          </p:nvSpPr>
          <p:spPr bwMode="auto">
            <a:xfrm rot="5400000" flipV="1">
              <a:off x="6768114" y="4317059"/>
              <a:ext cx="0" cy="11318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79" name="群組 378"/>
          <p:cNvGrpSpPr/>
          <p:nvPr/>
        </p:nvGrpSpPr>
        <p:grpSpPr>
          <a:xfrm>
            <a:off x="4923907" y="5669946"/>
            <a:ext cx="424494" cy="1198157"/>
            <a:chOff x="6844572" y="5658947"/>
            <a:chExt cx="424494" cy="1198157"/>
          </a:xfrm>
        </p:grpSpPr>
        <p:grpSp>
          <p:nvGrpSpPr>
            <p:cNvPr id="381" name="群組 380"/>
            <p:cNvGrpSpPr/>
            <p:nvPr/>
          </p:nvGrpSpPr>
          <p:grpSpPr>
            <a:xfrm>
              <a:off x="6917214" y="5658947"/>
              <a:ext cx="247074" cy="351001"/>
              <a:chOff x="9504600" y="2185864"/>
              <a:chExt cx="247074" cy="351001"/>
            </a:xfrm>
          </p:grpSpPr>
          <p:sp>
            <p:nvSpPr>
              <p:cNvPr id="383" name="圓角矩形 382"/>
              <p:cNvSpPr/>
              <p:nvPr/>
            </p:nvSpPr>
            <p:spPr>
              <a:xfrm>
                <a:off x="9586168" y="2378115"/>
                <a:ext cx="83938" cy="158750"/>
              </a:xfrm>
              <a:prstGeom prst="roundRect">
                <a:avLst/>
              </a:prstGeom>
              <a:solidFill>
                <a:srgbClr val="CC6600"/>
              </a:solidFill>
              <a:ln w="1270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4" name="圓角矩形 383"/>
              <p:cNvSpPr/>
              <p:nvPr/>
            </p:nvSpPr>
            <p:spPr>
              <a:xfrm>
                <a:off x="9656019" y="2411350"/>
                <a:ext cx="75622" cy="96940"/>
              </a:xfrm>
              <a:prstGeom prst="roundRect">
                <a:avLst/>
              </a:prstGeom>
              <a:solidFill>
                <a:srgbClr val="CC6600"/>
              </a:solidFill>
              <a:ln w="1270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5" name="匾額 384"/>
              <p:cNvSpPr/>
              <p:nvPr/>
            </p:nvSpPr>
            <p:spPr>
              <a:xfrm>
                <a:off x="9504600" y="2185864"/>
                <a:ext cx="247074" cy="216024"/>
              </a:xfrm>
              <a:prstGeom prst="plaque">
                <a:avLst>
                  <a:gd name="adj" fmla="val 34304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>
                  <a:rot lat="16800000" lon="0" rev="0"/>
                </a:camera>
                <a:lightRig rig="threePt" dir="t"/>
              </a:scene3d>
              <a:sp3d>
                <a:bevelT w="139700" h="38100" prst="cross"/>
                <a:bevelB w="0" h="571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382" name="圖片 381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44572" y="5955421"/>
              <a:ext cx="424494" cy="901683"/>
            </a:xfrm>
            <a:prstGeom prst="rect">
              <a:avLst/>
            </a:prstGeom>
          </p:spPr>
        </p:pic>
      </p:grpSp>
      <p:sp>
        <p:nvSpPr>
          <p:cNvPr id="380" name="文字方塊 379"/>
          <p:cNvSpPr txBox="1"/>
          <p:nvPr/>
        </p:nvSpPr>
        <p:spPr>
          <a:xfrm>
            <a:off x="4830477" y="6331248"/>
            <a:ext cx="598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Stand</a:t>
            </a:r>
          </a:p>
          <a:p>
            <a:pPr algn="ctr"/>
            <a:r>
              <a:rPr lang="en-US" altLang="zh-TW" sz="1200" dirty="0"/>
              <a:t>by</a:t>
            </a:r>
            <a:endParaRPr lang="zh-TW" altLang="en-US" sz="1200" dirty="0"/>
          </a:p>
        </p:txBody>
      </p:sp>
      <p:grpSp>
        <p:nvGrpSpPr>
          <p:cNvPr id="387" name="群組 386"/>
          <p:cNvGrpSpPr/>
          <p:nvPr/>
        </p:nvGrpSpPr>
        <p:grpSpPr>
          <a:xfrm>
            <a:off x="8368572" y="5658948"/>
            <a:ext cx="424494" cy="1198157"/>
            <a:chOff x="6844572" y="5658947"/>
            <a:chExt cx="424494" cy="1198157"/>
          </a:xfrm>
        </p:grpSpPr>
        <p:grpSp>
          <p:nvGrpSpPr>
            <p:cNvPr id="389" name="群組 388"/>
            <p:cNvGrpSpPr/>
            <p:nvPr/>
          </p:nvGrpSpPr>
          <p:grpSpPr>
            <a:xfrm>
              <a:off x="6917214" y="5658947"/>
              <a:ext cx="247074" cy="351001"/>
              <a:chOff x="9504600" y="2185864"/>
              <a:chExt cx="247074" cy="351001"/>
            </a:xfrm>
          </p:grpSpPr>
          <p:sp>
            <p:nvSpPr>
              <p:cNvPr id="391" name="圓角矩形 390"/>
              <p:cNvSpPr/>
              <p:nvPr/>
            </p:nvSpPr>
            <p:spPr>
              <a:xfrm>
                <a:off x="9586168" y="2378115"/>
                <a:ext cx="83938" cy="158750"/>
              </a:xfrm>
              <a:prstGeom prst="roundRect">
                <a:avLst/>
              </a:prstGeom>
              <a:solidFill>
                <a:srgbClr val="CC6600"/>
              </a:solidFill>
              <a:ln w="1270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2" name="圓角矩形 391"/>
              <p:cNvSpPr/>
              <p:nvPr/>
            </p:nvSpPr>
            <p:spPr>
              <a:xfrm>
                <a:off x="9656019" y="2411350"/>
                <a:ext cx="75622" cy="96940"/>
              </a:xfrm>
              <a:prstGeom prst="roundRect">
                <a:avLst/>
              </a:prstGeom>
              <a:solidFill>
                <a:srgbClr val="CC6600"/>
              </a:solidFill>
              <a:ln w="1270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3" name="匾額 392"/>
              <p:cNvSpPr/>
              <p:nvPr/>
            </p:nvSpPr>
            <p:spPr>
              <a:xfrm>
                <a:off x="9504600" y="2185864"/>
                <a:ext cx="247074" cy="216024"/>
              </a:xfrm>
              <a:prstGeom prst="plaque">
                <a:avLst>
                  <a:gd name="adj" fmla="val 34304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>
                  <a:rot lat="16800000" lon="0" rev="0"/>
                </a:camera>
                <a:lightRig rig="threePt" dir="t"/>
              </a:scene3d>
              <a:sp3d>
                <a:bevelT w="139700" h="38100" prst="cross"/>
                <a:bevelB w="0" h="571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390" name="圖片 38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44572" y="5955421"/>
              <a:ext cx="424494" cy="901683"/>
            </a:xfrm>
            <a:prstGeom prst="rect">
              <a:avLst/>
            </a:prstGeom>
          </p:spPr>
        </p:pic>
      </p:grpSp>
      <p:sp>
        <p:nvSpPr>
          <p:cNvPr id="388" name="文字方塊 387"/>
          <p:cNvSpPr txBox="1"/>
          <p:nvPr/>
        </p:nvSpPr>
        <p:spPr>
          <a:xfrm>
            <a:off x="8300028" y="6331247"/>
            <a:ext cx="616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Supply</a:t>
            </a:r>
            <a:endParaRPr lang="zh-TW" altLang="en-US" sz="1200" dirty="0"/>
          </a:p>
        </p:txBody>
      </p:sp>
      <p:sp>
        <p:nvSpPr>
          <p:cNvPr id="31749" name="Text Box 401"/>
          <p:cNvSpPr txBox="1">
            <a:spLocks noChangeArrowheads="1"/>
          </p:cNvSpPr>
          <p:nvPr/>
        </p:nvSpPr>
        <p:spPr bwMode="auto">
          <a:xfrm>
            <a:off x="9691688" y="3773488"/>
            <a:ext cx="825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PRV1B</a:t>
            </a:r>
          </a:p>
        </p:txBody>
      </p:sp>
      <p:sp>
        <p:nvSpPr>
          <p:cNvPr id="31756" name="Freeform 28"/>
          <p:cNvSpPr>
            <a:spLocks/>
          </p:cNvSpPr>
          <p:nvPr/>
        </p:nvSpPr>
        <p:spPr bwMode="auto">
          <a:xfrm>
            <a:off x="6213475" y="1714501"/>
            <a:ext cx="1588" cy="2303463"/>
          </a:xfrm>
          <a:custGeom>
            <a:avLst/>
            <a:gdLst>
              <a:gd name="T0" fmla="*/ 2147483647 w 1"/>
              <a:gd name="T1" fmla="*/ 2147483647 h 1408"/>
              <a:gd name="T2" fmla="*/ 0 w 1"/>
              <a:gd name="T3" fmla="*/ 0 h 1408"/>
              <a:gd name="T4" fmla="*/ 0 60000 65536"/>
              <a:gd name="T5" fmla="*/ 0 60000 65536"/>
              <a:gd name="T6" fmla="*/ 0 w 1"/>
              <a:gd name="T7" fmla="*/ 0 h 1408"/>
              <a:gd name="T8" fmla="*/ 1 w 1"/>
              <a:gd name="T9" fmla="*/ 1408 h 14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408">
                <a:moveTo>
                  <a:pt x="1" y="140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58" name="Line 31"/>
          <p:cNvSpPr>
            <a:spLocks noChangeShapeType="1"/>
          </p:cNvSpPr>
          <p:nvPr/>
        </p:nvSpPr>
        <p:spPr bwMode="auto">
          <a:xfrm flipV="1">
            <a:off x="5045075" y="4464050"/>
            <a:ext cx="0" cy="44608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59" name="Group 32"/>
          <p:cNvGrpSpPr>
            <a:grpSpLocks/>
          </p:cNvGrpSpPr>
          <p:nvPr/>
        </p:nvGrpSpPr>
        <p:grpSpPr bwMode="auto">
          <a:xfrm rot="5400000">
            <a:off x="5002213" y="4110038"/>
            <a:ext cx="336550" cy="384175"/>
            <a:chOff x="2399" y="1822"/>
            <a:chExt cx="119" cy="160"/>
          </a:xfrm>
        </p:grpSpPr>
        <p:sp>
          <p:nvSpPr>
            <p:cNvPr id="32045" name="AutoShape 3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6" name="AutoShape 3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7" name="Line 3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8" name="Rectangle 3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9" name="Line 3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60" name="Text Box 38"/>
          <p:cNvSpPr txBox="1">
            <a:spLocks noChangeArrowheads="1"/>
          </p:cNvSpPr>
          <p:nvPr/>
        </p:nvSpPr>
        <p:spPr bwMode="auto">
          <a:xfrm>
            <a:off x="5099051" y="3944938"/>
            <a:ext cx="6651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AV2A</a:t>
            </a:r>
          </a:p>
        </p:txBody>
      </p:sp>
      <p:sp>
        <p:nvSpPr>
          <p:cNvPr id="31761" name="Text Box 46"/>
          <p:cNvSpPr txBox="1">
            <a:spLocks noChangeArrowheads="1"/>
          </p:cNvSpPr>
          <p:nvPr/>
        </p:nvSpPr>
        <p:spPr bwMode="auto">
          <a:xfrm>
            <a:off x="3622675" y="3949700"/>
            <a:ext cx="687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AV1A</a:t>
            </a:r>
          </a:p>
        </p:txBody>
      </p:sp>
      <p:grpSp>
        <p:nvGrpSpPr>
          <p:cNvPr id="31766" name="Group 76"/>
          <p:cNvGrpSpPr>
            <a:grpSpLocks/>
          </p:cNvGrpSpPr>
          <p:nvPr/>
        </p:nvGrpSpPr>
        <p:grpSpPr bwMode="auto">
          <a:xfrm rot="5400000">
            <a:off x="8232776" y="4119564"/>
            <a:ext cx="334963" cy="382587"/>
            <a:chOff x="2399" y="1822"/>
            <a:chExt cx="119" cy="160"/>
          </a:xfrm>
        </p:grpSpPr>
        <p:sp>
          <p:nvSpPr>
            <p:cNvPr id="32040" name="AutoShape 7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1" name="AutoShape 7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2" name="Line 7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3" name="Rectangle 8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4" name="Line 8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67" name="Text Box 82"/>
          <p:cNvSpPr txBox="1">
            <a:spLocks noChangeArrowheads="1"/>
          </p:cNvSpPr>
          <p:nvPr/>
        </p:nvSpPr>
        <p:spPr bwMode="auto">
          <a:xfrm>
            <a:off x="8304214" y="3944938"/>
            <a:ext cx="6810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AV2B</a:t>
            </a:r>
          </a:p>
        </p:txBody>
      </p:sp>
      <p:grpSp>
        <p:nvGrpSpPr>
          <p:cNvPr id="31768" name="Group 84"/>
          <p:cNvGrpSpPr>
            <a:grpSpLocks/>
          </p:cNvGrpSpPr>
          <p:nvPr/>
        </p:nvGrpSpPr>
        <p:grpSpPr bwMode="auto">
          <a:xfrm rot="5400000">
            <a:off x="7147720" y="4118770"/>
            <a:ext cx="334963" cy="384175"/>
            <a:chOff x="2399" y="1822"/>
            <a:chExt cx="119" cy="160"/>
          </a:xfrm>
        </p:grpSpPr>
        <p:sp>
          <p:nvSpPr>
            <p:cNvPr id="32035" name="AutoShape 8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6" name="AutoShape 8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7" name="Line 8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8" name="Rectangle 8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9" name="Line 8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69" name="Text Box 90"/>
          <p:cNvSpPr txBox="1">
            <a:spLocks noChangeArrowheads="1"/>
          </p:cNvSpPr>
          <p:nvPr/>
        </p:nvSpPr>
        <p:spPr bwMode="auto">
          <a:xfrm>
            <a:off x="7239000" y="3935413"/>
            <a:ext cx="674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AV1B</a:t>
            </a:r>
          </a:p>
        </p:txBody>
      </p:sp>
      <p:sp>
        <p:nvSpPr>
          <p:cNvPr id="31776" name="Line 118"/>
          <p:cNvSpPr>
            <a:spLocks noChangeShapeType="1"/>
          </p:cNvSpPr>
          <p:nvPr/>
        </p:nvSpPr>
        <p:spPr bwMode="auto">
          <a:xfrm flipV="1">
            <a:off x="7124700" y="1717675"/>
            <a:ext cx="0" cy="3429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77" name="Group 119"/>
          <p:cNvGrpSpPr>
            <a:grpSpLocks/>
          </p:cNvGrpSpPr>
          <p:nvPr/>
        </p:nvGrpSpPr>
        <p:grpSpPr bwMode="auto">
          <a:xfrm rot="5400000">
            <a:off x="7074695" y="2043907"/>
            <a:ext cx="334962" cy="384175"/>
            <a:chOff x="2399" y="1822"/>
            <a:chExt cx="119" cy="160"/>
          </a:xfrm>
        </p:grpSpPr>
        <p:sp>
          <p:nvSpPr>
            <p:cNvPr id="32025" name="AutoShape 120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6" name="AutoShape 121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7" name="Line 122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8" name="Rectangle 123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9" name="Line 124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78" name="Freeform 125"/>
          <p:cNvSpPr>
            <a:spLocks/>
          </p:cNvSpPr>
          <p:nvPr/>
        </p:nvSpPr>
        <p:spPr bwMode="auto">
          <a:xfrm>
            <a:off x="6218239" y="1720850"/>
            <a:ext cx="1087437" cy="1588"/>
          </a:xfrm>
          <a:custGeom>
            <a:avLst/>
            <a:gdLst>
              <a:gd name="T0" fmla="*/ 0 w 685"/>
              <a:gd name="T1" fmla="*/ 2147483647 h 1"/>
              <a:gd name="T2" fmla="*/ 2147483647 w 685"/>
              <a:gd name="T3" fmla="*/ 0 h 1"/>
              <a:gd name="T4" fmla="*/ 0 60000 65536"/>
              <a:gd name="T5" fmla="*/ 0 60000 65536"/>
              <a:gd name="T6" fmla="*/ 0 w 685"/>
              <a:gd name="T7" fmla="*/ 0 h 1"/>
              <a:gd name="T8" fmla="*/ 685 w 685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85" h="1">
                <a:moveTo>
                  <a:pt x="0" y="1"/>
                </a:moveTo>
                <a:lnTo>
                  <a:pt x="685" y="0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81" name="Group 134"/>
          <p:cNvGrpSpPr>
            <a:grpSpLocks/>
          </p:cNvGrpSpPr>
          <p:nvPr/>
        </p:nvGrpSpPr>
        <p:grpSpPr bwMode="auto">
          <a:xfrm rot="5400000">
            <a:off x="8789195" y="2045495"/>
            <a:ext cx="334963" cy="384175"/>
            <a:chOff x="2399" y="1822"/>
            <a:chExt cx="119" cy="160"/>
          </a:xfrm>
        </p:grpSpPr>
        <p:sp>
          <p:nvSpPr>
            <p:cNvPr id="32020" name="AutoShape 13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1" name="AutoShape 13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2" name="Line 13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3" name="Rectangle 13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4" name="Line 13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82" name="Freeform 140"/>
          <p:cNvSpPr>
            <a:spLocks/>
          </p:cNvSpPr>
          <p:nvPr/>
        </p:nvSpPr>
        <p:spPr bwMode="auto">
          <a:xfrm>
            <a:off x="7686675" y="1724441"/>
            <a:ext cx="604838" cy="0"/>
          </a:xfrm>
          <a:custGeom>
            <a:avLst/>
            <a:gdLst>
              <a:gd name="T0" fmla="*/ 0 w 381"/>
              <a:gd name="T1" fmla="*/ 0 h 5"/>
              <a:gd name="T2" fmla="*/ 2147483647 w 381"/>
              <a:gd name="T3" fmla="*/ 2147483647 h 5"/>
              <a:gd name="T4" fmla="*/ 0 60000 65536"/>
              <a:gd name="T5" fmla="*/ 0 60000 65536"/>
              <a:gd name="T6" fmla="*/ 0 w 381"/>
              <a:gd name="T7" fmla="*/ 0 h 5"/>
              <a:gd name="T8" fmla="*/ 381 w 381"/>
              <a:gd name="T9" fmla="*/ 5 h 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1" h="5">
                <a:moveTo>
                  <a:pt x="0" y="0"/>
                </a:moveTo>
                <a:lnTo>
                  <a:pt x="381" y="5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83" name="Freeform 141"/>
          <p:cNvSpPr>
            <a:spLocks/>
          </p:cNvSpPr>
          <p:nvPr/>
        </p:nvSpPr>
        <p:spPr bwMode="auto">
          <a:xfrm>
            <a:off x="8054975" y="1020764"/>
            <a:ext cx="0" cy="701675"/>
          </a:xfrm>
          <a:custGeom>
            <a:avLst/>
            <a:gdLst>
              <a:gd name="T0" fmla="*/ 2147483647 w 4"/>
              <a:gd name="T1" fmla="*/ 2147483647 h 429"/>
              <a:gd name="T2" fmla="*/ 0 w 4"/>
              <a:gd name="T3" fmla="*/ 0 h 429"/>
              <a:gd name="T4" fmla="*/ 0 60000 65536"/>
              <a:gd name="T5" fmla="*/ 0 60000 65536"/>
              <a:gd name="T6" fmla="*/ 0 w 4"/>
              <a:gd name="T7" fmla="*/ 0 h 429"/>
              <a:gd name="T8" fmla="*/ 4 w 4"/>
              <a:gd name="T9" fmla="*/ 429 h 4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429">
                <a:moveTo>
                  <a:pt x="4" y="429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84" name="Group 142"/>
          <p:cNvGrpSpPr>
            <a:grpSpLocks/>
          </p:cNvGrpSpPr>
          <p:nvPr/>
        </p:nvGrpSpPr>
        <p:grpSpPr bwMode="auto">
          <a:xfrm>
            <a:off x="6354764" y="2428875"/>
            <a:ext cx="230187" cy="338138"/>
            <a:chOff x="1200" y="3600"/>
            <a:chExt cx="192" cy="240"/>
          </a:xfrm>
        </p:grpSpPr>
        <p:sp>
          <p:nvSpPr>
            <p:cNvPr id="32018" name="Oval 143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solidFill>
              <a:srgbClr val="FF66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9" name="Line 144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85" name="Text Box 145"/>
          <p:cNvSpPr txBox="1">
            <a:spLocks noChangeArrowheads="1"/>
          </p:cNvSpPr>
          <p:nvPr/>
        </p:nvSpPr>
        <p:spPr bwMode="auto">
          <a:xfrm>
            <a:off x="6186488" y="2157413"/>
            <a:ext cx="614362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PGS1</a:t>
            </a:r>
          </a:p>
        </p:txBody>
      </p:sp>
      <p:grpSp>
        <p:nvGrpSpPr>
          <p:cNvPr id="31789" name="Group 149"/>
          <p:cNvGrpSpPr>
            <a:grpSpLocks/>
          </p:cNvGrpSpPr>
          <p:nvPr/>
        </p:nvGrpSpPr>
        <p:grpSpPr bwMode="auto">
          <a:xfrm rot="5400000">
            <a:off x="5661026" y="2574926"/>
            <a:ext cx="336550" cy="384175"/>
            <a:chOff x="1248" y="768"/>
            <a:chExt cx="191" cy="147"/>
          </a:xfrm>
        </p:grpSpPr>
        <p:sp>
          <p:nvSpPr>
            <p:cNvPr id="32015" name="Rectangle 150"/>
            <p:cNvSpPr>
              <a:spLocks noChangeArrowheads="1"/>
            </p:cNvSpPr>
            <p:nvPr/>
          </p:nvSpPr>
          <p:spPr bwMode="auto">
            <a:xfrm>
              <a:off x="1248" y="810"/>
              <a:ext cx="191" cy="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6" name="Arc 151"/>
            <p:cNvSpPr>
              <a:spLocks/>
            </p:cNvSpPr>
            <p:nvPr/>
          </p:nvSpPr>
          <p:spPr bwMode="auto">
            <a:xfrm>
              <a:off x="1248" y="851"/>
              <a:ext cx="183" cy="64"/>
            </a:xfrm>
            <a:custGeom>
              <a:avLst/>
              <a:gdLst>
                <a:gd name="T0" fmla="*/ 0 w 33204"/>
                <a:gd name="T1" fmla="*/ 0 h 21600"/>
                <a:gd name="T2" fmla="*/ 0 w 33204"/>
                <a:gd name="T3" fmla="*/ 0 h 21600"/>
                <a:gd name="T4" fmla="*/ 0 w 33204"/>
                <a:gd name="T5" fmla="*/ 0 h 21600"/>
                <a:gd name="T6" fmla="*/ 0 60000 65536"/>
                <a:gd name="T7" fmla="*/ 0 60000 65536"/>
                <a:gd name="T8" fmla="*/ 0 60000 65536"/>
                <a:gd name="T9" fmla="*/ 0 w 33204"/>
                <a:gd name="T10" fmla="*/ 0 h 21600"/>
                <a:gd name="T11" fmla="*/ 33204 w 332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204" h="21600" fill="none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</a:path>
                <a:path w="33204" h="21600" stroke="0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  <a:lnTo>
                    <a:pt x="16575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7" name="Arc 152"/>
            <p:cNvSpPr>
              <a:spLocks/>
            </p:cNvSpPr>
            <p:nvPr/>
          </p:nvSpPr>
          <p:spPr bwMode="auto">
            <a:xfrm rot="10800000">
              <a:off x="1248" y="768"/>
              <a:ext cx="183" cy="64"/>
            </a:xfrm>
            <a:custGeom>
              <a:avLst/>
              <a:gdLst>
                <a:gd name="T0" fmla="*/ 0 w 33204"/>
                <a:gd name="T1" fmla="*/ 0 h 21600"/>
                <a:gd name="T2" fmla="*/ 0 w 33204"/>
                <a:gd name="T3" fmla="*/ 0 h 21600"/>
                <a:gd name="T4" fmla="*/ 0 w 33204"/>
                <a:gd name="T5" fmla="*/ 0 h 21600"/>
                <a:gd name="T6" fmla="*/ 0 60000 65536"/>
                <a:gd name="T7" fmla="*/ 0 60000 65536"/>
                <a:gd name="T8" fmla="*/ 0 60000 65536"/>
                <a:gd name="T9" fmla="*/ 0 w 33204"/>
                <a:gd name="T10" fmla="*/ 0 h 21600"/>
                <a:gd name="T11" fmla="*/ 33204 w 332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204" h="21600" fill="none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</a:path>
                <a:path w="33204" h="21600" stroke="0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  <a:lnTo>
                    <a:pt x="16575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</p:grpSp>
      <p:sp>
        <p:nvSpPr>
          <p:cNvPr id="31820" name="Text Box 219"/>
          <p:cNvSpPr txBox="1">
            <a:spLocks noChangeArrowheads="1"/>
          </p:cNvSpPr>
          <p:nvPr/>
        </p:nvSpPr>
        <p:spPr bwMode="auto">
          <a:xfrm>
            <a:off x="6183313" y="2830513"/>
            <a:ext cx="614362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PS2A</a:t>
            </a:r>
          </a:p>
        </p:txBody>
      </p:sp>
      <p:sp>
        <p:nvSpPr>
          <p:cNvPr id="31821" name="Text Box 223"/>
          <p:cNvSpPr txBox="1">
            <a:spLocks noChangeArrowheads="1"/>
          </p:cNvSpPr>
          <p:nvPr/>
        </p:nvSpPr>
        <p:spPr bwMode="auto">
          <a:xfrm>
            <a:off x="7132639" y="1181100"/>
            <a:ext cx="936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AV4A</a:t>
            </a:r>
          </a:p>
        </p:txBody>
      </p:sp>
      <p:sp>
        <p:nvSpPr>
          <p:cNvPr id="31822" name="Text Box 224"/>
          <p:cNvSpPr txBox="1">
            <a:spLocks noChangeArrowheads="1"/>
          </p:cNvSpPr>
          <p:nvPr/>
        </p:nvSpPr>
        <p:spPr bwMode="auto">
          <a:xfrm>
            <a:off x="7151688" y="1892300"/>
            <a:ext cx="76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AV5A</a:t>
            </a:r>
          </a:p>
        </p:txBody>
      </p:sp>
      <p:sp>
        <p:nvSpPr>
          <p:cNvPr id="31823" name="Text Box 225"/>
          <p:cNvSpPr txBox="1">
            <a:spLocks noChangeArrowheads="1"/>
          </p:cNvSpPr>
          <p:nvPr/>
        </p:nvSpPr>
        <p:spPr bwMode="auto">
          <a:xfrm>
            <a:off x="8867775" y="1885950"/>
            <a:ext cx="800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 dirty="0"/>
              <a:t>AV5B</a:t>
            </a:r>
          </a:p>
        </p:txBody>
      </p:sp>
      <p:sp>
        <p:nvSpPr>
          <p:cNvPr id="31824" name="Text Box 226"/>
          <p:cNvSpPr txBox="1">
            <a:spLocks noChangeArrowheads="1"/>
          </p:cNvSpPr>
          <p:nvPr/>
        </p:nvSpPr>
        <p:spPr bwMode="auto">
          <a:xfrm>
            <a:off x="8172450" y="1187450"/>
            <a:ext cx="882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AV4B</a:t>
            </a:r>
          </a:p>
        </p:txBody>
      </p:sp>
      <p:sp>
        <p:nvSpPr>
          <p:cNvPr id="31825" name="Text Box 227"/>
          <p:cNvSpPr txBox="1">
            <a:spLocks noChangeArrowheads="1"/>
          </p:cNvSpPr>
          <p:nvPr/>
        </p:nvSpPr>
        <p:spPr bwMode="auto">
          <a:xfrm>
            <a:off x="7600950" y="765176"/>
            <a:ext cx="920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>
                <a:solidFill>
                  <a:srgbClr val="081D58"/>
                </a:solidFill>
                <a:latin typeface="細明體" pitchFamily="49" charset="-120"/>
                <a:ea typeface="細明體" pitchFamily="49" charset="-120"/>
              </a:rPr>
              <a:t>P.O.U</a:t>
            </a:r>
          </a:p>
        </p:txBody>
      </p:sp>
      <p:sp>
        <p:nvSpPr>
          <p:cNvPr id="31827" name="Line 233"/>
          <p:cNvSpPr>
            <a:spLocks noChangeShapeType="1"/>
          </p:cNvSpPr>
          <p:nvPr/>
        </p:nvSpPr>
        <p:spPr bwMode="auto">
          <a:xfrm rot="5400000" flipV="1">
            <a:off x="5457032" y="4458495"/>
            <a:ext cx="0" cy="9032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28" name="Line 234"/>
          <p:cNvSpPr>
            <a:spLocks noChangeShapeType="1"/>
          </p:cNvSpPr>
          <p:nvPr/>
        </p:nvSpPr>
        <p:spPr bwMode="auto">
          <a:xfrm rot="5400000" flipV="1">
            <a:off x="4418807" y="4077495"/>
            <a:ext cx="0" cy="16652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29" name="Text Box 236"/>
          <p:cNvSpPr txBox="1">
            <a:spLocks noChangeArrowheads="1"/>
          </p:cNvSpPr>
          <p:nvPr/>
        </p:nvSpPr>
        <p:spPr bwMode="auto">
          <a:xfrm>
            <a:off x="9705976" y="4356100"/>
            <a:ext cx="695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AV3B</a:t>
            </a:r>
            <a:endParaRPr kumimoji="0" lang="zh-TW" altLang="en-US" sz="1400"/>
          </a:p>
        </p:txBody>
      </p:sp>
      <p:sp>
        <p:nvSpPr>
          <p:cNvPr id="31833" name="Line 354"/>
          <p:cNvSpPr>
            <a:spLocks noChangeShapeType="1"/>
          </p:cNvSpPr>
          <p:nvPr/>
        </p:nvSpPr>
        <p:spPr bwMode="auto">
          <a:xfrm>
            <a:off x="3584575" y="4473575"/>
            <a:ext cx="0" cy="44608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34" name="Freeform 364"/>
          <p:cNvSpPr>
            <a:spLocks/>
          </p:cNvSpPr>
          <p:nvPr/>
        </p:nvSpPr>
        <p:spPr bwMode="auto">
          <a:xfrm rot="-5400000">
            <a:off x="5545138" y="5461001"/>
            <a:ext cx="742950" cy="161925"/>
          </a:xfrm>
          <a:custGeom>
            <a:avLst/>
            <a:gdLst>
              <a:gd name="T0" fmla="*/ 0 w 596"/>
              <a:gd name="T1" fmla="*/ 2147483647 h 102"/>
              <a:gd name="T2" fmla="*/ 2147483647 w 596"/>
              <a:gd name="T3" fmla="*/ 2147483647 h 102"/>
              <a:gd name="T4" fmla="*/ 2147483647 w 596"/>
              <a:gd name="T5" fmla="*/ 2147483647 h 102"/>
              <a:gd name="T6" fmla="*/ 2147483647 w 596"/>
              <a:gd name="T7" fmla="*/ 0 h 102"/>
              <a:gd name="T8" fmla="*/ 2147483647 w 596"/>
              <a:gd name="T9" fmla="*/ 2147483647 h 102"/>
              <a:gd name="T10" fmla="*/ 2147483647 w 596"/>
              <a:gd name="T11" fmla="*/ 2147483647 h 102"/>
              <a:gd name="T12" fmla="*/ 2147483647 w 596"/>
              <a:gd name="T13" fmla="*/ 2147483647 h 102"/>
              <a:gd name="T14" fmla="*/ 2147483647 w 596"/>
              <a:gd name="T15" fmla="*/ 2147483647 h 102"/>
              <a:gd name="T16" fmla="*/ 2147483647 w 596"/>
              <a:gd name="T17" fmla="*/ 2147483647 h 102"/>
              <a:gd name="T18" fmla="*/ 2147483647 w 596"/>
              <a:gd name="T19" fmla="*/ 2147483647 h 102"/>
              <a:gd name="T20" fmla="*/ 2147483647 w 596"/>
              <a:gd name="T21" fmla="*/ 2147483647 h 102"/>
              <a:gd name="T22" fmla="*/ 2147483647 w 596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96"/>
              <a:gd name="T37" fmla="*/ 0 h 102"/>
              <a:gd name="T38" fmla="*/ 596 w 596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96" h="102">
                <a:moveTo>
                  <a:pt x="0" y="52"/>
                </a:moveTo>
                <a:lnTo>
                  <a:pt x="146" y="50"/>
                </a:lnTo>
                <a:lnTo>
                  <a:pt x="167" y="102"/>
                </a:lnTo>
                <a:lnTo>
                  <a:pt x="201" y="0"/>
                </a:lnTo>
                <a:lnTo>
                  <a:pt x="239" y="102"/>
                </a:lnTo>
                <a:lnTo>
                  <a:pt x="286" y="2"/>
                </a:lnTo>
                <a:lnTo>
                  <a:pt x="330" y="102"/>
                </a:lnTo>
                <a:lnTo>
                  <a:pt x="365" y="2"/>
                </a:lnTo>
                <a:lnTo>
                  <a:pt x="415" y="100"/>
                </a:lnTo>
                <a:lnTo>
                  <a:pt x="447" y="6"/>
                </a:lnTo>
                <a:lnTo>
                  <a:pt x="478" y="56"/>
                </a:lnTo>
                <a:lnTo>
                  <a:pt x="596" y="56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31835" name="Freeform 366"/>
          <p:cNvSpPr>
            <a:spLocks/>
          </p:cNvSpPr>
          <p:nvPr/>
        </p:nvSpPr>
        <p:spPr bwMode="auto">
          <a:xfrm>
            <a:off x="5216525" y="5929313"/>
            <a:ext cx="984250" cy="0"/>
          </a:xfrm>
          <a:custGeom>
            <a:avLst/>
            <a:gdLst>
              <a:gd name="T0" fmla="*/ 0 w 620"/>
              <a:gd name="T1" fmla="*/ 2147483647 h 4"/>
              <a:gd name="T2" fmla="*/ 2147483647 w 620"/>
              <a:gd name="T3" fmla="*/ 0 h 4"/>
              <a:gd name="T4" fmla="*/ 0 60000 65536"/>
              <a:gd name="T5" fmla="*/ 0 60000 65536"/>
              <a:gd name="T6" fmla="*/ 0 w 620"/>
              <a:gd name="T7" fmla="*/ 0 h 4"/>
              <a:gd name="T8" fmla="*/ 620 w 620"/>
              <a:gd name="T9" fmla="*/ 4 h 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20" h="4">
                <a:moveTo>
                  <a:pt x="0" y="4"/>
                </a:moveTo>
                <a:lnTo>
                  <a:pt x="620" y="0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840" name="Group 40"/>
          <p:cNvGrpSpPr>
            <a:grpSpLocks/>
          </p:cNvGrpSpPr>
          <p:nvPr/>
        </p:nvGrpSpPr>
        <p:grpSpPr bwMode="auto">
          <a:xfrm rot="5400000">
            <a:off x="3532982" y="4114007"/>
            <a:ext cx="334962" cy="384175"/>
            <a:chOff x="2399" y="1822"/>
            <a:chExt cx="119" cy="160"/>
          </a:xfrm>
        </p:grpSpPr>
        <p:sp>
          <p:nvSpPr>
            <p:cNvPr id="31988" name="AutoShape 41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89" name="AutoShape 42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90" name="Line 43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91" name="Rectangle 44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92" name="Line 45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44" name="Text Box 381"/>
          <p:cNvSpPr txBox="1">
            <a:spLocks noChangeArrowheads="1"/>
          </p:cNvSpPr>
          <p:nvPr/>
        </p:nvSpPr>
        <p:spPr bwMode="auto">
          <a:xfrm>
            <a:off x="5776914" y="2355850"/>
            <a:ext cx="504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/>
              <a:t>VG</a:t>
            </a:r>
          </a:p>
        </p:txBody>
      </p:sp>
      <p:sp>
        <p:nvSpPr>
          <p:cNvPr id="31852" name="Text Box 391"/>
          <p:cNvSpPr txBox="1">
            <a:spLocks noChangeArrowheads="1"/>
          </p:cNvSpPr>
          <p:nvPr/>
        </p:nvSpPr>
        <p:spPr bwMode="auto">
          <a:xfrm>
            <a:off x="9904413" y="4994276"/>
            <a:ext cx="539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 dirty="0">
                <a:latin typeface="細明體" pitchFamily="49" charset="-120"/>
                <a:ea typeface="細明體" pitchFamily="49" charset="-120"/>
              </a:rPr>
              <a:t>PT0B</a:t>
            </a:r>
          </a:p>
        </p:txBody>
      </p:sp>
      <p:grpSp>
        <p:nvGrpSpPr>
          <p:cNvPr id="31854" name="Group 402"/>
          <p:cNvGrpSpPr>
            <a:grpSpLocks/>
          </p:cNvGrpSpPr>
          <p:nvPr/>
        </p:nvGrpSpPr>
        <p:grpSpPr bwMode="auto">
          <a:xfrm rot="5400000">
            <a:off x="9744869" y="3012281"/>
            <a:ext cx="190500" cy="344488"/>
            <a:chOff x="1200" y="3600"/>
            <a:chExt cx="192" cy="240"/>
          </a:xfrm>
        </p:grpSpPr>
        <p:sp>
          <p:nvSpPr>
            <p:cNvPr id="31976" name="Oval 403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77" name="Line 404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55" name="Text Box 405"/>
          <p:cNvSpPr txBox="1">
            <a:spLocks noChangeArrowheads="1"/>
          </p:cNvSpPr>
          <p:nvPr/>
        </p:nvSpPr>
        <p:spPr bwMode="auto">
          <a:xfrm>
            <a:off x="9629776" y="2820988"/>
            <a:ext cx="614363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PS2B</a:t>
            </a:r>
          </a:p>
        </p:txBody>
      </p:sp>
      <p:grpSp>
        <p:nvGrpSpPr>
          <p:cNvPr id="31856" name="Group 406"/>
          <p:cNvGrpSpPr>
            <a:grpSpLocks/>
          </p:cNvGrpSpPr>
          <p:nvPr/>
        </p:nvGrpSpPr>
        <p:grpSpPr bwMode="auto">
          <a:xfrm>
            <a:off x="8292503" y="1462513"/>
            <a:ext cx="384175" cy="336550"/>
            <a:chOff x="2399" y="1822"/>
            <a:chExt cx="119" cy="160"/>
          </a:xfrm>
          <a:solidFill>
            <a:srgbClr val="008000"/>
          </a:solidFill>
        </p:grpSpPr>
        <p:sp>
          <p:nvSpPr>
            <p:cNvPr id="31971" name="AutoShape 40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1972" name="AutoShape 40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1973" name="Line 40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74" name="Rectangle 41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1975" name="Line 41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1857" name="Group 412"/>
          <p:cNvGrpSpPr>
            <a:grpSpLocks/>
          </p:cNvGrpSpPr>
          <p:nvPr/>
        </p:nvGrpSpPr>
        <p:grpSpPr bwMode="auto">
          <a:xfrm rot="5400000">
            <a:off x="9623426" y="4541839"/>
            <a:ext cx="334963" cy="382587"/>
            <a:chOff x="2399" y="1822"/>
            <a:chExt cx="119" cy="160"/>
          </a:xfrm>
        </p:grpSpPr>
        <p:sp>
          <p:nvSpPr>
            <p:cNvPr id="31966" name="AutoShape 4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67" name="AutoShape 4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68" name="Line 4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69" name="Rectangle 4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70" name="Line 4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62" name="Text Box 423"/>
          <p:cNvSpPr txBox="1">
            <a:spLocks noChangeArrowheads="1"/>
          </p:cNvSpPr>
          <p:nvPr/>
        </p:nvSpPr>
        <p:spPr bwMode="auto">
          <a:xfrm>
            <a:off x="5448300" y="963613"/>
            <a:ext cx="8207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/>
              <a:t>Acid Exhaust</a:t>
            </a:r>
          </a:p>
        </p:txBody>
      </p:sp>
      <p:grpSp>
        <p:nvGrpSpPr>
          <p:cNvPr id="38154" name="Group 388"/>
          <p:cNvGrpSpPr>
            <a:grpSpLocks/>
          </p:cNvGrpSpPr>
          <p:nvPr/>
        </p:nvGrpSpPr>
        <p:grpSpPr bwMode="auto">
          <a:xfrm rot="5400000">
            <a:off x="9738519" y="5004594"/>
            <a:ext cx="176212" cy="285750"/>
            <a:chOff x="1200" y="3600"/>
            <a:chExt cx="192" cy="240"/>
          </a:xfrm>
          <a:solidFill>
            <a:srgbClr val="FF6600"/>
          </a:solidFill>
        </p:grpSpPr>
        <p:sp>
          <p:nvSpPr>
            <p:cNvPr id="31955" name="Oval 389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56" name="Line 390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9866" name="Group 412"/>
          <p:cNvGrpSpPr>
            <a:grpSpLocks/>
          </p:cNvGrpSpPr>
          <p:nvPr/>
        </p:nvGrpSpPr>
        <p:grpSpPr bwMode="auto">
          <a:xfrm rot="5400000">
            <a:off x="9620251" y="4540251"/>
            <a:ext cx="334962" cy="382587"/>
            <a:chOff x="2399" y="1822"/>
            <a:chExt cx="119" cy="160"/>
          </a:xfrm>
        </p:grpSpPr>
        <p:sp>
          <p:nvSpPr>
            <p:cNvPr id="31945" name="AutoShape 4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6" name="AutoShape 4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7" name="Line 4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8" name="Rectangle 4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9" name="Line 4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9867" name="Group 134"/>
          <p:cNvGrpSpPr>
            <a:grpSpLocks/>
          </p:cNvGrpSpPr>
          <p:nvPr/>
        </p:nvGrpSpPr>
        <p:grpSpPr bwMode="auto">
          <a:xfrm rot="5400000">
            <a:off x="8787607" y="2047082"/>
            <a:ext cx="334962" cy="384175"/>
            <a:chOff x="2399" y="1822"/>
            <a:chExt cx="119" cy="160"/>
          </a:xfrm>
          <a:noFill/>
        </p:grpSpPr>
        <p:sp>
          <p:nvSpPr>
            <p:cNvPr id="31940" name="AutoShape 13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1" name="AutoShape 13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2" name="Line 13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3" name="Rectangle 13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4" name="Line 13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2073" name="Group 402"/>
          <p:cNvGrpSpPr>
            <a:grpSpLocks/>
          </p:cNvGrpSpPr>
          <p:nvPr/>
        </p:nvGrpSpPr>
        <p:grpSpPr bwMode="auto">
          <a:xfrm rot="5400000">
            <a:off x="9741694" y="3018631"/>
            <a:ext cx="190500" cy="344488"/>
            <a:chOff x="1200" y="3600"/>
            <a:chExt cx="192" cy="240"/>
          </a:xfrm>
          <a:solidFill>
            <a:srgbClr val="FF6600"/>
          </a:solidFill>
        </p:grpSpPr>
        <p:sp>
          <p:nvSpPr>
            <p:cNvPr id="31931" name="Oval 403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zh-TW" altLang="en-US"/>
            </a:p>
          </p:txBody>
        </p:sp>
        <p:sp>
          <p:nvSpPr>
            <p:cNvPr id="31932" name="Line 404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38" name="Rectangle 2"/>
          <p:cNvSpPr txBox="1">
            <a:spLocks noChangeArrowheads="1"/>
          </p:cNvSpPr>
          <p:nvPr/>
        </p:nvSpPr>
        <p:spPr bwMode="auto">
          <a:xfrm>
            <a:off x="696000" y="298376"/>
            <a:ext cx="10800000" cy="610624"/>
          </a:xfrm>
          <a:prstGeom prst="rect">
            <a:avLst/>
          </a:prstGeom>
          <a:extLst/>
        </p:spPr>
        <p:txBody>
          <a:bodyPr/>
          <a:lstStyle>
            <a:defPPr>
              <a:defRPr lang="zh-TW"/>
            </a:defPPr>
            <a:lvl1pPr algn="ctr" eaLnBrk="1" hangingPunct="1">
              <a:defRPr sz="2800" b="1" baseline="0">
                <a:solidFill>
                  <a:srgbClr val="D00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ctr" eaLnBrk="0" hangingPunct="0">
              <a:defRPr sz="3200" b="1">
                <a:solidFill>
                  <a:srgbClr val="D00600"/>
                </a:solidFill>
              </a:defRPr>
            </a:lvl2pPr>
            <a:lvl3pPr algn="ctr" eaLnBrk="0" hangingPunct="0">
              <a:defRPr sz="3200" b="1">
                <a:solidFill>
                  <a:srgbClr val="D00600"/>
                </a:solidFill>
              </a:defRPr>
            </a:lvl3pPr>
            <a:lvl4pPr algn="ctr" eaLnBrk="0" hangingPunct="0">
              <a:defRPr sz="3200" b="1">
                <a:solidFill>
                  <a:srgbClr val="D00600"/>
                </a:solidFill>
              </a:defRPr>
            </a:lvl4pPr>
            <a:lvl5pPr algn="ctr" eaLnBrk="0" hangingPunct="0">
              <a:defRPr sz="3200" b="1">
                <a:solidFill>
                  <a:srgbClr val="D00600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</a:defRPr>
            </a:lvl9pPr>
          </a:lstStyle>
          <a:p>
            <a:r>
              <a:rPr lang="zh-TW" altLang="en-US" dirty="0" smtClean="0"/>
              <a:t>氣體</a:t>
            </a:r>
            <a:r>
              <a:rPr lang="zh-TW" altLang="en-US" dirty="0"/>
              <a:t>鋼瓶切換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5829301" y="1412777"/>
            <a:ext cx="3001963" cy="1378049"/>
            <a:chOff x="4305300" y="1412776"/>
            <a:chExt cx="3001963" cy="1378049"/>
          </a:xfrm>
        </p:grpSpPr>
        <p:sp>
          <p:nvSpPr>
            <p:cNvPr id="31763" name="Freeform 50"/>
            <p:cNvSpPr>
              <a:spLocks/>
            </p:cNvSpPr>
            <p:nvPr/>
          </p:nvSpPr>
          <p:spPr bwMode="auto">
            <a:xfrm>
              <a:off x="4384675" y="2774950"/>
              <a:ext cx="247650" cy="1588"/>
            </a:xfrm>
            <a:custGeom>
              <a:avLst/>
              <a:gdLst>
                <a:gd name="T0" fmla="*/ 2147483647 w 156"/>
                <a:gd name="T1" fmla="*/ 0 h 1"/>
                <a:gd name="T2" fmla="*/ 0 w 156"/>
                <a:gd name="T3" fmla="*/ 0 h 1"/>
                <a:gd name="T4" fmla="*/ 0 60000 65536"/>
                <a:gd name="T5" fmla="*/ 0 60000 65536"/>
                <a:gd name="T6" fmla="*/ 0 w 156"/>
                <a:gd name="T7" fmla="*/ 0 h 1"/>
                <a:gd name="T8" fmla="*/ 156 w 15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6" h="1">
                  <a:moveTo>
                    <a:pt x="156" y="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786" name="Freeform 146"/>
            <p:cNvSpPr>
              <a:spLocks/>
            </p:cNvSpPr>
            <p:nvPr/>
          </p:nvSpPr>
          <p:spPr bwMode="auto">
            <a:xfrm>
              <a:off x="5595938" y="2401888"/>
              <a:ext cx="1587" cy="369887"/>
            </a:xfrm>
            <a:custGeom>
              <a:avLst/>
              <a:gdLst>
                <a:gd name="T0" fmla="*/ 0 w 1"/>
                <a:gd name="T1" fmla="*/ 2147483647 h 226"/>
                <a:gd name="T2" fmla="*/ 2147483647 w 1"/>
                <a:gd name="T3" fmla="*/ 0 h 226"/>
                <a:gd name="T4" fmla="*/ 0 60000 65536"/>
                <a:gd name="T5" fmla="*/ 0 60000 65536"/>
                <a:gd name="T6" fmla="*/ 0 w 1"/>
                <a:gd name="T7" fmla="*/ 0 h 226"/>
                <a:gd name="T8" fmla="*/ 1 w 1"/>
                <a:gd name="T9" fmla="*/ 226 h 2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26">
                  <a:moveTo>
                    <a:pt x="0" y="226"/>
                  </a:move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787" name="Freeform 147"/>
            <p:cNvSpPr>
              <a:spLocks/>
            </p:cNvSpPr>
            <p:nvPr/>
          </p:nvSpPr>
          <p:spPr bwMode="auto">
            <a:xfrm>
              <a:off x="7305675" y="2408238"/>
              <a:ext cx="1588" cy="382587"/>
            </a:xfrm>
            <a:custGeom>
              <a:avLst/>
              <a:gdLst>
                <a:gd name="T0" fmla="*/ 0 w 1"/>
                <a:gd name="T1" fmla="*/ 2147483647 h 234"/>
                <a:gd name="T2" fmla="*/ 0 w 1"/>
                <a:gd name="T3" fmla="*/ 0 h 234"/>
                <a:gd name="T4" fmla="*/ 0 60000 65536"/>
                <a:gd name="T5" fmla="*/ 0 60000 65536"/>
                <a:gd name="T6" fmla="*/ 0 w 1"/>
                <a:gd name="T7" fmla="*/ 0 h 234"/>
                <a:gd name="T8" fmla="*/ 1 w 1"/>
                <a:gd name="T9" fmla="*/ 234 h 23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34">
                  <a:moveTo>
                    <a:pt x="0" y="234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788" name="Freeform 148"/>
            <p:cNvSpPr>
              <a:spLocks/>
            </p:cNvSpPr>
            <p:nvPr/>
          </p:nvSpPr>
          <p:spPr bwMode="auto">
            <a:xfrm>
              <a:off x="4759325" y="2771775"/>
              <a:ext cx="2543175" cy="4763"/>
            </a:xfrm>
            <a:custGeom>
              <a:avLst/>
              <a:gdLst>
                <a:gd name="T0" fmla="*/ 0 w 1602"/>
                <a:gd name="T1" fmla="*/ 2147483647 h 3"/>
                <a:gd name="T2" fmla="*/ 2147483647 w 1602"/>
                <a:gd name="T3" fmla="*/ 0 h 3"/>
                <a:gd name="T4" fmla="*/ 0 60000 65536"/>
                <a:gd name="T5" fmla="*/ 0 60000 65536"/>
                <a:gd name="T6" fmla="*/ 0 w 1602"/>
                <a:gd name="T7" fmla="*/ 0 h 3"/>
                <a:gd name="T8" fmla="*/ 1602 w 1602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2" h="3">
                  <a:moveTo>
                    <a:pt x="0" y="3"/>
                  </a:moveTo>
                  <a:lnTo>
                    <a:pt x="160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4" name="Freeform 141"/>
            <p:cNvSpPr>
              <a:spLocks/>
            </p:cNvSpPr>
            <p:nvPr/>
          </p:nvSpPr>
          <p:spPr bwMode="auto">
            <a:xfrm>
              <a:off x="4305300" y="1412776"/>
              <a:ext cx="0" cy="1188000"/>
            </a:xfrm>
            <a:custGeom>
              <a:avLst/>
              <a:gdLst>
                <a:gd name="T0" fmla="*/ 2147483647 w 4"/>
                <a:gd name="T1" fmla="*/ 2147483647 h 429"/>
                <a:gd name="T2" fmla="*/ 0 w 4"/>
                <a:gd name="T3" fmla="*/ 0 h 429"/>
                <a:gd name="T4" fmla="*/ 0 60000 65536"/>
                <a:gd name="T5" fmla="*/ 0 60000 65536"/>
                <a:gd name="T6" fmla="*/ 0 w 4"/>
                <a:gd name="T7" fmla="*/ 0 h 429"/>
                <a:gd name="T8" fmla="*/ 4 w 4"/>
                <a:gd name="T9" fmla="*/ 429 h 42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429">
                  <a:moveTo>
                    <a:pt x="4" y="429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2076" name="Group 392"/>
          <p:cNvGrpSpPr>
            <a:grpSpLocks/>
          </p:cNvGrpSpPr>
          <p:nvPr/>
        </p:nvGrpSpPr>
        <p:grpSpPr bwMode="auto">
          <a:xfrm rot="10800000" flipH="1">
            <a:off x="9601200" y="3967164"/>
            <a:ext cx="369888" cy="357187"/>
            <a:chOff x="672" y="3264"/>
            <a:chExt cx="240" cy="240"/>
          </a:xfrm>
        </p:grpSpPr>
        <p:grpSp>
          <p:nvGrpSpPr>
            <p:cNvPr id="31923" name="Group 393"/>
            <p:cNvGrpSpPr>
              <a:grpSpLocks/>
            </p:cNvGrpSpPr>
            <p:nvPr/>
          </p:nvGrpSpPr>
          <p:grpSpPr bwMode="auto">
            <a:xfrm>
              <a:off x="672" y="3312"/>
              <a:ext cx="141" cy="192"/>
              <a:chOff x="672" y="3264"/>
              <a:chExt cx="141" cy="192"/>
            </a:xfrm>
          </p:grpSpPr>
          <p:sp>
            <p:nvSpPr>
              <p:cNvPr id="31928" name="AutoShape 394"/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93" cy="102"/>
              </a:xfrm>
              <a:prstGeom prst="flowChartMerg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1929" name="AutoShape 395"/>
              <p:cNvSpPr>
                <a:spLocks noChangeArrowheads="1"/>
              </p:cNvSpPr>
              <p:nvPr/>
            </p:nvSpPr>
            <p:spPr bwMode="auto">
              <a:xfrm>
                <a:off x="672" y="3354"/>
                <a:ext cx="93" cy="102"/>
              </a:xfrm>
              <a:prstGeom prst="flowChartExtract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1930" name="Line 396"/>
              <p:cNvSpPr>
                <a:spLocks noChangeShapeType="1"/>
              </p:cNvSpPr>
              <p:nvPr/>
            </p:nvSpPr>
            <p:spPr bwMode="auto">
              <a:xfrm>
                <a:off x="717" y="3360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1924" name="AutoShape 397"/>
            <p:cNvSpPr>
              <a:spLocks noChangeArrowheads="1"/>
            </p:cNvSpPr>
            <p:nvPr/>
          </p:nvSpPr>
          <p:spPr bwMode="auto">
            <a:xfrm>
              <a:off x="816" y="3360"/>
              <a:ext cx="48" cy="96"/>
            </a:xfrm>
            <a:prstGeom prst="flowChartDelay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1925" name="Line 398"/>
            <p:cNvSpPr>
              <a:spLocks noChangeShapeType="1"/>
            </p:cNvSpPr>
            <p:nvPr/>
          </p:nvSpPr>
          <p:spPr bwMode="auto">
            <a:xfrm flipV="1">
              <a:off x="720" y="326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26" name="Line 399"/>
            <p:cNvSpPr>
              <a:spLocks noChangeShapeType="1"/>
            </p:cNvSpPr>
            <p:nvPr/>
          </p:nvSpPr>
          <p:spPr bwMode="auto">
            <a:xfrm>
              <a:off x="912" y="326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27" name="Line 400"/>
            <p:cNvSpPr>
              <a:spLocks noChangeShapeType="1"/>
            </p:cNvSpPr>
            <p:nvPr/>
          </p:nvSpPr>
          <p:spPr bwMode="auto">
            <a:xfrm flipH="1">
              <a:off x="864" y="3408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57" name="Group 406"/>
          <p:cNvGrpSpPr>
            <a:grpSpLocks/>
          </p:cNvGrpSpPr>
          <p:nvPr/>
        </p:nvGrpSpPr>
        <p:grpSpPr bwMode="auto">
          <a:xfrm>
            <a:off x="7302663" y="1455738"/>
            <a:ext cx="384175" cy="336550"/>
            <a:chOff x="2399" y="1822"/>
            <a:chExt cx="119" cy="160"/>
          </a:xfrm>
          <a:solidFill>
            <a:srgbClr val="008000"/>
          </a:solidFill>
        </p:grpSpPr>
        <p:sp>
          <p:nvSpPr>
            <p:cNvPr id="458" name="AutoShape 40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459" name="AutoShape 40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460" name="Line 40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1" name="Rectangle 41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462" name="Line 41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44" name="Group 406"/>
          <p:cNvGrpSpPr>
            <a:grpSpLocks/>
          </p:cNvGrpSpPr>
          <p:nvPr/>
        </p:nvGrpSpPr>
        <p:grpSpPr bwMode="auto">
          <a:xfrm>
            <a:off x="7303020" y="1455738"/>
            <a:ext cx="384175" cy="336550"/>
            <a:chOff x="2399" y="1822"/>
            <a:chExt cx="119" cy="160"/>
          </a:xfrm>
          <a:solidFill>
            <a:srgbClr val="008000"/>
          </a:solidFill>
        </p:grpSpPr>
        <p:sp>
          <p:nvSpPr>
            <p:cNvPr id="445" name="AutoShape 40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446" name="AutoShape 40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447" name="Line 40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8" name="Rectangle 41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449" name="Line 41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1775" name="Group 112"/>
          <p:cNvGrpSpPr>
            <a:grpSpLocks/>
          </p:cNvGrpSpPr>
          <p:nvPr/>
        </p:nvGrpSpPr>
        <p:grpSpPr bwMode="auto">
          <a:xfrm>
            <a:off x="7302501" y="1452563"/>
            <a:ext cx="384175" cy="336550"/>
            <a:chOff x="2399" y="1822"/>
            <a:chExt cx="119" cy="160"/>
          </a:xfrm>
          <a:solidFill>
            <a:schemeClr val="bg1"/>
          </a:solidFill>
        </p:grpSpPr>
        <p:sp>
          <p:nvSpPr>
            <p:cNvPr id="32030" name="AutoShape 1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2031" name="AutoShape 1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2032" name="Line 1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3" name="Rectangle 1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2034" name="Line 1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1752" name="Group 11"/>
          <p:cNvGrpSpPr>
            <a:grpSpLocks/>
          </p:cNvGrpSpPr>
          <p:nvPr/>
        </p:nvGrpSpPr>
        <p:grpSpPr bwMode="auto">
          <a:xfrm rot="5400000">
            <a:off x="6166644" y="4479131"/>
            <a:ext cx="336550" cy="382588"/>
            <a:chOff x="2399" y="1822"/>
            <a:chExt cx="119" cy="160"/>
          </a:xfrm>
          <a:solidFill>
            <a:srgbClr val="008000"/>
          </a:solidFill>
        </p:grpSpPr>
        <p:sp>
          <p:nvSpPr>
            <p:cNvPr id="32058" name="AutoShape 1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9" name="AutoShape 1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60" name="Line 1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61" name="Rectangle 1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62" name="Line 1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50" name="Group 32"/>
          <p:cNvGrpSpPr>
            <a:grpSpLocks/>
          </p:cNvGrpSpPr>
          <p:nvPr/>
        </p:nvGrpSpPr>
        <p:grpSpPr bwMode="auto">
          <a:xfrm rot="5400000">
            <a:off x="6164432" y="4481514"/>
            <a:ext cx="336550" cy="384175"/>
            <a:chOff x="2399" y="1822"/>
            <a:chExt cx="119" cy="160"/>
          </a:xfrm>
          <a:solidFill>
            <a:schemeClr val="bg1"/>
          </a:solidFill>
        </p:grpSpPr>
        <p:sp>
          <p:nvSpPr>
            <p:cNvPr id="451" name="AutoShape 3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2" name="AutoShape 3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3" name="Line 3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4" name="Rectangle 3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5" name="Line 3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1750" name="Group 6"/>
          <p:cNvGrpSpPr>
            <a:grpSpLocks/>
          </p:cNvGrpSpPr>
          <p:nvPr/>
        </p:nvGrpSpPr>
        <p:grpSpPr bwMode="auto">
          <a:xfrm rot="5400000">
            <a:off x="6269832" y="4996657"/>
            <a:ext cx="176213" cy="285750"/>
            <a:chOff x="1200" y="3600"/>
            <a:chExt cx="192" cy="240"/>
          </a:xfrm>
          <a:solidFill>
            <a:srgbClr val="FF6600"/>
          </a:solidFill>
        </p:grpSpPr>
        <p:sp>
          <p:nvSpPr>
            <p:cNvPr id="32063" name="Oval 7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64" name="Line 8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51" name="Text Box 10"/>
          <p:cNvSpPr txBox="1">
            <a:spLocks noChangeArrowheads="1"/>
          </p:cNvSpPr>
          <p:nvPr/>
        </p:nvSpPr>
        <p:spPr bwMode="auto">
          <a:xfrm>
            <a:off x="6437313" y="4991101"/>
            <a:ext cx="539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 dirty="0">
                <a:latin typeface="細明體" pitchFamily="49" charset="-120"/>
                <a:ea typeface="細明體" pitchFamily="49" charset="-120"/>
              </a:rPr>
              <a:t>PT0A</a:t>
            </a:r>
          </a:p>
        </p:txBody>
      </p:sp>
      <p:sp>
        <p:nvSpPr>
          <p:cNvPr id="31753" name="Text Box 17"/>
          <p:cNvSpPr txBox="1">
            <a:spLocks noChangeArrowheads="1"/>
          </p:cNvSpPr>
          <p:nvPr/>
        </p:nvSpPr>
        <p:spPr bwMode="auto">
          <a:xfrm>
            <a:off x="6269038" y="4316413"/>
            <a:ext cx="749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AV3A</a:t>
            </a:r>
          </a:p>
        </p:txBody>
      </p:sp>
      <p:grpSp>
        <p:nvGrpSpPr>
          <p:cNvPr id="31754" name="Group 18"/>
          <p:cNvGrpSpPr>
            <a:grpSpLocks/>
          </p:cNvGrpSpPr>
          <p:nvPr/>
        </p:nvGrpSpPr>
        <p:grpSpPr bwMode="auto">
          <a:xfrm rot="10800000" flipH="1">
            <a:off x="6149975" y="4021138"/>
            <a:ext cx="350838" cy="317500"/>
            <a:chOff x="672" y="3264"/>
            <a:chExt cx="240" cy="240"/>
          </a:xfrm>
          <a:solidFill>
            <a:srgbClr val="FF6600"/>
          </a:solidFill>
        </p:grpSpPr>
        <p:grpSp>
          <p:nvGrpSpPr>
            <p:cNvPr id="32050" name="Group 19"/>
            <p:cNvGrpSpPr>
              <a:grpSpLocks/>
            </p:cNvGrpSpPr>
            <p:nvPr/>
          </p:nvGrpSpPr>
          <p:grpSpPr bwMode="auto">
            <a:xfrm>
              <a:off x="672" y="3312"/>
              <a:ext cx="141" cy="192"/>
              <a:chOff x="672" y="3264"/>
              <a:chExt cx="141" cy="192"/>
            </a:xfrm>
            <a:grpFill/>
          </p:grpSpPr>
          <p:sp>
            <p:nvSpPr>
              <p:cNvPr id="32055" name="AutoShape 20"/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93" cy="102"/>
              </a:xfrm>
              <a:prstGeom prst="flowChartMerge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2056" name="AutoShape 21"/>
              <p:cNvSpPr>
                <a:spLocks noChangeArrowheads="1"/>
              </p:cNvSpPr>
              <p:nvPr/>
            </p:nvSpPr>
            <p:spPr bwMode="auto">
              <a:xfrm>
                <a:off x="672" y="3354"/>
                <a:ext cx="93" cy="102"/>
              </a:xfrm>
              <a:prstGeom prst="flowChartExtra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2057" name="Line 22"/>
              <p:cNvSpPr>
                <a:spLocks noChangeShapeType="1"/>
              </p:cNvSpPr>
              <p:nvPr/>
            </p:nvSpPr>
            <p:spPr bwMode="auto">
              <a:xfrm>
                <a:off x="717" y="3360"/>
                <a:ext cx="9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2051" name="AutoShape 23"/>
            <p:cNvSpPr>
              <a:spLocks noChangeArrowheads="1"/>
            </p:cNvSpPr>
            <p:nvPr/>
          </p:nvSpPr>
          <p:spPr bwMode="auto">
            <a:xfrm>
              <a:off x="816" y="3360"/>
              <a:ext cx="48" cy="96"/>
            </a:xfrm>
            <a:prstGeom prst="flowChartDelay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2052" name="Line 24"/>
            <p:cNvSpPr>
              <a:spLocks noChangeShapeType="1"/>
            </p:cNvSpPr>
            <p:nvPr/>
          </p:nvSpPr>
          <p:spPr bwMode="auto">
            <a:xfrm flipV="1">
              <a:off x="720" y="3264"/>
              <a:ext cx="192" cy="14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3" name="Line 25"/>
            <p:cNvSpPr>
              <a:spLocks noChangeShapeType="1"/>
            </p:cNvSpPr>
            <p:nvPr/>
          </p:nvSpPr>
          <p:spPr bwMode="auto">
            <a:xfrm>
              <a:off x="912" y="3264"/>
              <a:ext cx="0" cy="14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4" name="Line 26"/>
            <p:cNvSpPr>
              <a:spLocks noChangeShapeType="1"/>
            </p:cNvSpPr>
            <p:nvPr/>
          </p:nvSpPr>
          <p:spPr bwMode="auto">
            <a:xfrm flipH="1">
              <a:off x="864" y="3408"/>
              <a:ext cx="4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55" name="Text Box 27"/>
          <p:cNvSpPr txBox="1">
            <a:spLocks noChangeArrowheads="1"/>
          </p:cNvSpPr>
          <p:nvPr/>
        </p:nvSpPr>
        <p:spPr bwMode="auto">
          <a:xfrm>
            <a:off x="6249988" y="3802063"/>
            <a:ext cx="825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PRV1A</a:t>
            </a:r>
          </a:p>
        </p:txBody>
      </p:sp>
      <p:grpSp>
        <p:nvGrpSpPr>
          <p:cNvPr id="31819" name="Group 216"/>
          <p:cNvGrpSpPr>
            <a:grpSpLocks/>
          </p:cNvGrpSpPr>
          <p:nvPr/>
        </p:nvGrpSpPr>
        <p:grpSpPr bwMode="auto">
          <a:xfrm rot="5400000">
            <a:off x="6288882" y="3009107"/>
            <a:ext cx="190500" cy="344487"/>
            <a:chOff x="1200" y="3600"/>
            <a:chExt cx="192" cy="240"/>
          </a:xfrm>
          <a:solidFill>
            <a:srgbClr val="FF6600"/>
          </a:solidFill>
        </p:grpSpPr>
        <p:sp>
          <p:nvSpPr>
            <p:cNvPr id="31993" name="Oval 217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94" name="Line 218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36" name="Freeform 367"/>
          <p:cNvSpPr>
            <a:spLocks/>
          </p:cNvSpPr>
          <p:nvPr/>
        </p:nvSpPr>
        <p:spPr bwMode="auto">
          <a:xfrm rot="-5400000">
            <a:off x="5795341" y="5460207"/>
            <a:ext cx="817562" cy="161925"/>
          </a:xfrm>
          <a:custGeom>
            <a:avLst/>
            <a:gdLst>
              <a:gd name="T0" fmla="*/ 0 w 755"/>
              <a:gd name="T1" fmla="*/ 2147483647 h 102"/>
              <a:gd name="T2" fmla="*/ 2147483647 w 755"/>
              <a:gd name="T3" fmla="*/ 2147483647 h 102"/>
              <a:gd name="T4" fmla="*/ 2147483647 w 755"/>
              <a:gd name="T5" fmla="*/ 2147483647 h 102"/>
              <a:gd name="T6" fmla="*/ 2147483647 w 755"/>
              <a:gd name="T7" fmla="*/ 0 h 102"/>
              <a:gd name="T8" fmla="*/ 2147483647 w 755"/>
              <a:gd name="T9" fmla="*/ 2147483647 h 102"/>
              <a:gd name="T10" fmla="*/ 2147483647 w 755"/>
              <a:gd name="T11" fmla="*/ 2147483647 h 102"/>
              <a:gd name="T12" fmla="*/ 2147483647 w 755"/>
              <a:gd name="T13" fmla="*/ 2147483647 h 102"/>
              <a:gd name="T14" fmla="*/ 2147483647 w 755"/>
              <a:gd name="T15" fmla="*/ 2147483647 h 102"/>
              <a:gd name="T16" fmla="*/ 2147483647 w 755"/>
              <a:gd name="T17" fmla="*/ 2147483647 h 102"/>
              <a:gd name="T18" fmla="*/ 2147483647 w 755"/>
              <a:gd name="T19" fmla="*/ 2147483647 h 102"/>
              <a:gd name="T20" fmla="*/ 2147483647 w 755"/>
              <a:gd name="T21" fmla="*/ 2147483647 h 102"/>
              <a:gd name="T22" fmla="*/ 2147483647 w 755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55"/>
              <a:gd name="T37" fmla="*/ 0 h 102"/>
              <a:gd name="T38" fmla="*/ 755 w 755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55" h="102">
                <a:moveTo>
                  <a:pt x="0" y="50"/>
                </a:moveTo>
                <a:lnTo>
                  <a:pt x="214" y="50"/>
                </a:lnTo>
                <a:lnTo>
                  <a:pt x="236" y="102"/>
                </a:lnTo>
                <a:lnTo>
                  <a:pt x="270" y="0"/>
                </a:lnTo>
                <a:lnTo>
                  <a:pt x="308" y="102"/>
                </a:lnTo>
                <a:lnTo>
                  <a:pt x="356" y="2"/>
                </a:lnTo>
                <a:lnTo>
                  <a:pt x="400" y="102"/>
                </a:lnTo>
                <a:lnTo>
                  <a:pt x="436" y="2"/>
                </a:lnTo>
                <a:lnTo>
                  <a:pt x="486" y="100"/>
                </a:lnTo>
                <a:lnTo>
                  <a:pt x="518" y="6"/>
                </a:lnTo>
                <a:lnTo>
                  <a:pt x="550" y="56"/>
                </a:lnTo>
                <a:lnTo>
                  <a:pt x="755" y="55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31841" name="Line 378"/>
          <p:cNvSpPr>
            <a:spLocks noChangeShapeType="1"/>
          </p:cNvSpPr>
          <p:nvPr/>
        </p:nvSpPr>
        <p:spPr bwMode="auto">
          <a:xfrm flipV="1">
            <a:off x="5921375" y="4891089"/>
            <a:ext cx="0" cy="2952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42" name="Line 379"/>
          <p:cNvSpPr>
            <a:spLocks noChangeShapeType="1"/>
          </p:cNvSpPr>
          <p:nvPr/>
        </p:nvSpPr>
        <p:spPr bwMode="auto">
          <a:xfrm flipV="1">
            <a:off x="6211888" y="4845050"/>
            <a:ext cx="0" cy="44608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43" name="Line 380"/>
          <p:cNvSpPr>
            <a:spLocks noChangeShapeType="1"/>
          </p:cNvSpPr>
          <p:nvPr/>
        </p:nvSpPr>
        <p:spPr bwMode="auto">
          <a:xfrm>
            <a:off x="6215063" y="4273550"/>
            <a:ext cx="0" cy="2222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63" name="文字方塊 462"/>
          <p:cNvSpPr txBox="1"/>
          <p:nvPr/>
        </p:nvSpPr>
        <p:spPr>
          <a:xfrm>
            <a:off x="4853852" y="6331246"/>
            <a:ext cx="616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Supply</a:t>
            </a:r>
            <a:endParaRPr lang="zh-TW" altLang="en-US" sz="1200" dirty="0"/>
          </a:p>
        </p:txBody>
      </p:sp>
      <p:sp>
        <p:nvSpPr>
          <p:cNvPr id="465" name="文字方塊 464"/>
          <p:cNvSpPr txBox="1"/>
          <p:nvPr/>
        </p:nvSpPr>
        <p:spPr>
          <a:xfrm>
            <a:off x="8305572" y="6331246"/>
            <a:ext cx="616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Empty</a:t>
            </a:r>
            <a:endParaRPr lang="zh-TW" altLang="en-US" sz="1200" dirty="0"/>
          </a:p>
        </p:txBody>
      </p:sp>
      <p:sp>
        <p:nvSpPr>
          <p:cNvPr id="332" name="Freeform 47"/>
          <p:cNvSpPr>
            <a:spLocks/>
          </p:cNvSpPr>
          <p:nvPr/>
        </p:nvSpPr>
        <p:spPr bwMode="auto">
          <a:xfrm>
            <a:off x="3570289" y="3722689"/>
            <a:ext cx="1385887" cy="1587"/>
          </a:xfrm>
          <a:custGeom>
            <a:avLst/>
            <a:gdLst>
              <a:gd name="T0" fmla="*/ 0 w 873"/>
              <a:gd name="T1" fmla="*/ 0 h 1"/>
              <a:gd name="T2" fmla="*/ 2147483647 w 873"/>
              <a:gd name="T3" fmla="*/ 2147483647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3" y="1"/>
                </a:ln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3" name="Line 91"/>
          <p:cNvSpPr>
            <a:spLocks noChangeShapeType="1"/>
          </p:cNvSpPr>
          <p:nvPr/>
        </p:nvSpPr>
        <p:spPr bwMode="auto">
          <a:xfrm rot="5400000" flipV="1">
            <a:off x="6749257" y="3261520"/>
            <a:ext cx="0" cy="92233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4" name="Freeform 92"/>
          <p:cNvSpPr>
            <a:spLocks/>
          </p:cNvSpPr>
          <p:nvPr/>
        </p:nvSpPr>
        <p:spPr bwMode="auto">
          <a:xfrm>
            <a:off x="7197725" y="3722688"/>
            <a:ext cx="0" cy="423862"/>
          </a:xfrm>
          <a:custGeom>
            <a:avLst/>
            <a:gdLst>
              <a:gd name="T0" fmla="*/ 0 w 3"/>
              <a:gd name="T1" fmla="*/ 2147483647 h 259"/>
              <a:gd name="T2" fmla="*/ 2147483647 w 3"/>
              <a:gd name="T3" fmla="*/ 0 h 259"/>
              <a:gd name="T4" fmla="*/ 0 60000 65536"/>
              <a:gd name="T5" fmla="*/ 0 60000 65536"/>
              <a:gd name="T6" fmla="*/ 0 w 3"/>
              <a:gd name="T7" fmla="*/ 0 h 259"/>
              <a:gd name="T8" fmla="*/ 3 w 3"/>
              <a:gd name="T9" fmla="*/ 259 h 25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259">
                <a:moveTo>
                  <a:pt x="0" y="259"/>
                </a:moveTo>
                <a:lnTo>
                  <a:pt x="3" y="0"/>
                </a:ln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5" name="Line 155"/>
          <p:cNvSpPr>
            <a:spLocks noChangeShapeType="1"/>
          </p:cNvSpPr>
          <p:nvPr/>
        </p:nvSpPr>
        <p:spPr bwMode="auto">
          <a:xfrm rot="-5400000">
            <a:off x="5615782" y="3223420"/>
            <a:ext cx="0" cy="99853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6" name="Line 180"/>
          <p:cNvSpPr>
            <a:spLocks noChangeShapeType="1"/>
          </p:cNvSpPr>
          <p:nvPr/>
        </p:nvSpPr>
        <p:spPr bwMode="auto">
          <a:xfrm>
            <a:off x="2743200" y="1866900"/>
            <a:ext cx="850900" cy="1588"/>
          </a:xfrm>
          <a:custGeom>
            <a:avLst/>
            <a:gdLst>
              <a:gd name="T0" fmla="*/ 0 w 536"/>
              <a:gd name="T1" fmla="*/ 0 h 1"/>
              <a:gd name="T2" fmla="*/ 2147483647 w 536"/>
              <a:gd name="T3" fmla="*/ 2147483647 h 1"/>
              <a:gd name="T4" fmla="*/ 0 60000 65536"/>
              <a:gd name="T5" fmla="*/ 0 60000 65536"/>
              <a:gd name="T6" fmla="*/ 0 w 536"/>
              <a:gd name="T7" fmla="*/ 0 h 1"/>
              <a:gd name="T8" fmla="*/ 536 w 53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36" h="1">
                <a:moveTo>
                  <a:pt x="0" y="0"/>
                </a:moveTo>
                <a:lnTo>
                  <a:pt x="536" y="1"/>
                </a:ln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37" name="Group 181"/>
          <p:cNvGrpSpPr>
            <a:grpSpLocks/>
          </p:cNvGrpSpPr>
          <p:nvPr/>
        </p:nvGrpSpPr>
        <p:grpSpPr bwMode="auto">
          <a:xfrm rot="5400000">
            <a:off x="2700338" y="4094163"/>
            <a:ext cx="334963" cy="382588"/>
            <a:chOff x="2399" y="1822"/>
            <a:chExt cx="119" cy="160"/>
          </a:xfrm>
        </p:grpSpPr>
        <p:sp>
          <p:nvSpPr>
            <p:cNvPr id="339" name="AutoShape 18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78" name="AutoShape 18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86" name="Line 18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8" name="Rectangle 18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9" name="Line 18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00" name="Text Box 187"/>
          <p:cNvSpPr txBox="1">
            <a:spLocks noChangeArrowheads="1"/>
          </p:cNvSpPr>
          <p:nvPr/>
        </p:nvSpPr>
        <p:spPr bwMode="auto">
          <a:xfrm>
            <a:off x="2689226" y="3859213"/>
            <a:ext cx="7604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MV2N</a:t>
            </a:r>
          </a:p>
        </p:txBody>
      </p:sp>
      <p:sp>
        <p:nvSpPr>
          <p:cNvPr id="416" name="Line 188"/>
          <p:cNvSpPr>
            <a:spLocks noChangeShapeType="1"/>
          </p:cNvSpPr>
          <p:nvPr/>
        </p:nvSpPr>
        <p:spPr bwMode="auto">
          <a:xfrm flipV="1">
            <a:off x="2740025" y="1866900"/>
            <a:ext cx="0" cy="2241550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7" name="Line 189"/>
          <p:cNvSpPr>
            <a:spLocks noChangeShapeType="1"/>
          </p:cNvSpPr>
          <p:nvPr/>
        </p:nvSpPr>
        <p:spPr bwMode="auto">
          <a:xfrm flipV="1">
            <a:off x="2738438" y="4452939"/>
            <a:ext cx="0" cy="47148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8" name="Line 190"/>
          <p:cNvSpPr>
            <a:spLocks noChangeShapeType="1"/>
          </p:cNvSpPr>
          <p:nvPr/>
        </p:nvSpPr>
        <p:spPr bwMode="auto">
          <a:xfrm rot="-5400000">
            <a:off x="2445545" y="4633120"/>
            <a:ext cx="1587" cy="555625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19" name="Group 191"/>
          <p:cNvGrpSpPr>
            <a:grpSpLocks/>
          </p:cNvGrpSpPr>
          <p:nvPr/>
        </p:nvGrpSpPr>
        <p:grpSpPr bwMode="auto">
          <a:xfrm rot="5400000">
            <a:off x="2131220" y="3393282"/>
            <a:ext cx="334962" cy="384175"/>
            <a:chOff x="2399" y="1822"/>
            <a:chExt cx="119" cy="160"/>
          </a:xfrm>
        </p:grpSpPr>
        <p:sp>
          <p:nvSpPr>
            <p:cNvPr id="420" name="AutoShape 19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1" name="AutoShape 19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2" name="Line 19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3" name="Rectangle 19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4" name="Line 19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25" name="Text Box 197"/>
          <p:cNvSpPr txBox="1">
            <a:spLocks noChangeArrowheads="1"/>
          </p:cNvSpPr>
          <p:nvPr/>
        </p:nvSpPr>
        <p:spPr bwMode="auto">
          <a:xfrm>
            <a:off x="2132014" y="3143250"/>
            <a:ext cx="790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MV3N</a:t>
            </a:r>
          </a:p>
        </p:txBody>
      </p:sp>
      <p:sp>
        <p:nvSpPr>
          <p:cNvPr id="426" name="Freeform 198"/>
          <p:cNvSpPr>
            <a:spLocks/>
          </p:cNvSpPr>
          <p:nvPr/>
        </p:nvSpPr>
        <p:spPr bwMode="auto">
          <a:xfrm>
            <a:off x="2165350" y="3752850"/>
            <a:ext cx="0" cy="1423988"/>
          </a:xfrm>
          <a:custGeom>
            <a:avLst/>
            <a:gdLst>
              <a:gd name="T0" fmla="*/ 0 w 2"/>
              <a:gd name="T1" fmla="*/ 2147483647 h 870"/>
              <a:gd name="T2" fmla="*/ 2147483647 w 2"/>
              <a:gd name="T3" fmla="*/ 0 h 870"/>
              <a:gd name="T4" fmla="*/ 0 60000 65536"/>
              <a:gd name="T5" fmla="*/ 0 60000 65536"/>
              <a:gd name="T6" fmla="*/ 0 w 2"/>
              <a:gd name="T7" fmla="*/ 0 h 870"/>
              <a:gd name="T8" fmla="*/ 2 w 2"/>
              <a:gd name="T9" fmla="*/ 870 h 8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" h="870">
                <a:moveTo>
                  <a:pt x="0" y="870"/>
                </a:moveTo>
                <a:lnTo>
                  <a:pt x="2" y="0"/>
                </a:ln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27" name="Text Box 206"/>
          <p:cNvSpPr txBox="1">
            <a:spLocks noChangeArrowheads="1"/>
          </p:cNvSpPr>
          <p:nvPr/>
        </p:nvSpPr>
        <p:spPr bwMode="auto">
          <a:xfrm>
            <a:off x="2130425" y="4924425"/>
            <a:ext cx="895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MV1N</a:t>
            </a:r>
          </a:p>
        </p:txBody>
      </p:sp>
      <p:sp>
        <p:nvSpPr>
          <p:cNvPr id="428" name="Freeform 207"/>
          <p:cNvSpPr>
            <a:spLocks/>
          </p:cNvSpPr>
          <p:nvPr/>
        </p:nvSpPr>
        <p:spPr bwMode="auto">
          <a:xfrm>
            <a:off x="2155825" y="5510214"/>
            <a:ext cx="0" cy="409575"/>
          </a:xfrm>
          <a:custGeom>
            <a:avLst/>
            <a:gdLst>
              <a:gd name="T0" fmla="*/ 2147483647 w 5"/>
              <a:gd name="T1" fmla="*/ 2147483647 h 250"/>
              <a:gd name="T2" fmla="*/ 0 w 5"/>
              <a:gd name="T3" fmla="*/ 0 h 250"/>
              <a:gd name="T4" fmla="*/ 0 60000 65536"/>
              <a:gd name="T5" fmla="*/ 0 60000 65536"/>
              <a:gd name="T6" fmla="*/ 0 w 5"/>
              <a:gd name="T7" fmla="*/ 0 h 250"/>
              <a:gd name="T8" fmla="*/ 5 w 5"/>
              <a:gd name="T9" fmla="*/ 250 h 2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" h="250">
                <a:moveTo>
                  <a:pt x="5" y="25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29" name="Freeform 347"/>
          <p:cNvSpPr>
            <a:spLocks/>
          </p:cNvSpPr>
          <p:nvPr/>
        </p:nvSpPr>
        <p:spPr bwMode="auto">
          <a:xfrm>
            <a:off x="2143126" y="5922964"/>
            <a:ext cx="155575" cy="1587"/>
          </a:xfrm>
          <a:custGeom>
            <a:avLst/>
            <a:gdLst>
              <a:gd name="T0" fmla="*/ 2147483647 w 98"/>
              <a:gd name="T1" fmla="*/ 0 h 1"/>
              <a:gd name="T2" fmla="*/ 0 w 98"/>
              <a:gd name="T3" fmla="*/ 2147483647 h 1"/>
              <a:gd name="T4" fmla="*/ 0 60000 65536"/>
              <a:gd name="T5" fmla="*/ 0 60000 65536"/>
              <a:gd name="T6" fmla="*/ 0 w 98"/>
              <a:gd name="T7" fmla="*/ 0 h 1"/>
              <a:gd name="T8" fmla="*/ 98 w 9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8" h="1">
                <a:moveTo>
                  <a:pt x="98" y="0"/>
                </a:moveTo>
                <a:lnTo>
                  <a:pt x="0" y="1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30" name="Line 353"/>
          <p:cNvSpPr>
            <a:spLocks noChangeShapeType="1"/>
          </p:cNvSpPr>
          <p:nvPr/>
        </p:nvSpPr>
        <p:spPr bwMode="auto">
          <a:xfrm>
            <a:off x="3584575" y="1846264"/>
            <a:ext cx="0" cy="2301875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31" name="Line 248"/>
          <p:cNvSpPr>
            <a:spLocks noChangeShapeType="1"/>
          </p:cNvSpPr>
          <p:nvPr/>
        </p:nvSpPr>
        <p:spPr bwMode="auto">
          <a:xfrm>
            <a:off x="3346450" y="1052514"/>
            <a:ext cx="12700" cy="5578475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32" name="Text Box 231"/>
          <p:cNvSpPr txBox="1">
            <a:spLocks noChangeArrowheads="1"/>
          </p:cNvSpPr>
          <p:nvPr/>
        </p:nvSpPr>
        <p:spPr bwMode="auto">
          <a:xfrm>
            <a:off x="1818085" y="669919"/>
            <a:ext cx="729457" cy="738664"/>
          </a:xfrm>
          <a:prstGeom prst="rect">
            <a:avLst/>
          </a:prstGeom>
          <a:noFill/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zh-TW" sz="1400" dirty="0"/>
              <a:t>Test </a:t>
            </a:r>
            <a:r>
              <a:rPr lang="en-US" altLang="zh-TW" sz="1400" dirty="0" err="1"/>
              <a:t>Ar</a:t>
            </a:r>
            <a:r>
              <a:rPr lang="en-US" altLang="zh-TW" sz="1400" dirty="0"/>
              <a:t> </a:t>
            </a:r>
          </a:p>
          <a:p>
            <a:pPr algn="ctr">
              <a:spcBef>
                <a:spcPts val="0"/>
              </a:spcBef>
            </a:pPr>
            <a:r>
              <a:rPr lang="en-US" altLang="zh-TW" sz="1400" dirty="0"/>
              <a:t>or </a:t>
            </a:r>
          </a:p>
          <a:p>
            <a:pPr algn="ctr">
              <a:spcBef>
                <a:spcPts val="0"/>
              </a:spcBef>
            </a:pPr>
            <a:r>
              <a:rPr lang="en-US" altLang="zh-TW" sz="1400" dirty="0"/>
              <a:t>Test N2</a:t>
            </a:r>
            <a:endParaRPr kumimoji="0" lang="en-US" altLang="zh-TW" sz="1400" b="1" dirty="0">
              <a:latin typeface="細明體" pitchFamily="49" charset="-120"/>
              <a:ea typeface="細明體" pitchFamily="49" charset="-120"/>
            </a:endParaRPr>
          </a:p>
        </p:txBody>
      </p:sp>
      <p:sp>
        <p:nvSpPr>
          <p:cNvPr id="433" name="矩形 432"/>
          <p:cNvSpPr/>
          <p:nvPr/>
        </p:nvSpPr>
        <p:spPr>
          <a:xfrm>
            <a:off x="2164130" y="5700385"/>
            <a:ext cx="26481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]</a:t>
            </a:r>
            <a:endParaRPr lang="zh-TW" altLang="en-US" sz="2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434" name="Line 199"/>
          <p:cNvSpPr>
            <a:spLocks noChangeShapeType="1"/>
          </p:cNvSpPr>
          <p:nvPr/>
        </p:nvSpPr>
        <p:spPr bwMode="auto">
          <a:xfrm>
            <a:off x="2182814" y="1425575"/>
            <a:ext cx="1587" cy="1989138"/>
          </a:xfrm>
          <a:custGeom>
            <a:avLst/>
            <a:gdLst>
              <a:gd name="T0" fmla="*/ 0 w 1"/>
              <a:gd name="T1" fmla="*/ 2147483647 h 1215"/>
              <a:gd name="T2" fmla="*/ 2147483647 w 1"/>
              <a:gd name="T3" fmla="*/ 0 h 1215"/>
              <a:gd name="T4" fmla="*/ 0 60000 65536"/>
              <a:gd name="T5" fmla="*/ 0 60000 65536"/>
              <a:gd name="T6" fmla="*/ 0 w 1"/>
              <a:gd name="T7" fmla="*/ 0 h 1215"/>
              <a:gd name="T8" fmla="*/ 1 w 1"/>
              <a:gd name="T9" fmla="*/ 1215 h 12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215">
                <a:moveTo>
                  <a:pt x="0" y="1215"/>
                </a:moveTo>
                <a:lnTo>
                  <a:pt x="1" y="0"/>
                </a:ln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  <a:round/>
            <a:headEnd type="stealth"/>
            <a:tailEnd type="none" w="lg" len="lg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35" name="Group 191"/>
          <p:cNvGrpSpPr>
            <a:grpSpLocks/>
          </p:cNvGrpSpPr>
          <p:nvPr/>
        </p:nvGrpSpPr>
        <p:grpSpPr bwMode="auto">
          <a:xfrm rot="5400000">
            <a:off x="2112170" y="5161268"/>
            <a:ext cx="334962" cy="384175"/>
            <a:chOff x="2399" y="1822"/>
            <a:chExt cx="119" cy="160"/>
          </a:xfrm>
        </p:grpSpPr>
        <p:sp>
          <p:nvSpPr>
            <p:cNvPr id="436" name="AutoShape 19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37" name="AutoShape 19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6" name="Line 19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4" name="Rectangle 19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6" name="Line 19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67" name="Group 181"/>
          <p:cNvGrpSpPr>
            <a:grpSpLocks/>
          </p:cNvGrpSpPr>
          <p:nvPr/>
        </p:nvGrpSpPr>
        <p:grpSpPr bwMode="auto">
          <a:xfrm rot="5400000">
            <a:off x="2129210" y="3390461"/>
            <a:ext cx="334963" cy="382588"/>
            <a:chOff x="2399" y="1822"/>
            <a:chExt cx="119" cy="160"/>
          </a:xfrm>
        </p:grpSpPr>
        <p:sp>
          <p:nvSpPr>
            <p:cNvPr id="468" name="AutoShape 18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9" name="AutoShape 18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0" name="Line 18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" name="Rectangle 18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2" name="Line 18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9" name="矩形圖說文字 8"/>
          <p:cNvSpPr/>
          <p:nvPr/>
        </p:nvSpPr>
        <p:spPr>
          <a:xfrm>
            <a:off x="7659800" y="2027636"/>
            <a:ext cx="1019398" cy="309734"/>
          </a:xfrm>
          <a:prstGeom prst="wedgeRectCallout">
            <a:avLst>
              <a:gd name="adj1" fmla="val -44264"/>
              <a:gd name="adj2" fmla="val -11014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</a:rPr>
              <a:t>4</a:t>
            </a:r>
            <a:r>
              <a:rPr lang="zh-TW" altLang="en-US" sz="1400" dirty="0">
                <a:solidFill>
                  <a:srgbClr val="FF0000"/>
                </a:solidFill>
              </a:rPr>
              <a:t>號閥開啟</a:t>
            </a:r>
          </a:p>
        </p:txBody>
      </p:sp>
      <p:sp>
        <p:nvSpPr>
          <p:cNvPr id="512" name="矩形圖說文字 511"/>
          <p:cNvSpPr/>
          <p:nvPr/>
        </p:nvSpPr>
        <p:spPr>
          <a:xfrm>
            <a:off x="6996188" y="5243143"/>
            <a:ext cx="1019398" cy="309734"/>
          </a:xfrm>
          <a:prstGeom prst="wedgeRectCallout">
            <a:avLst>
              <a:gd name="adj1" fmla="val -87164"/>
              <a:gd name="adj2" fmla="val -22567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</a:rPr>
              <a:t>3</a:t>
            </a:r>
            <a:r>
              <a:rPr lang="zh-TW" altLang="en-US" sz="1400" dirty="0">
                <a:solidFill>
                  <a:srgbClr val="FF0000"/>
                </a:solidFill>
              </a:rPr>
              <a:t>號閥開啟</a:t>
            </a:r>
          </a:p>
        </p:txBody>
      </p:sp>
      <p:grpSp>
        <p:nvGrpSpPr>
          <p:cNvPr id="328" name="群組 327"/>
          <p:cNvGrpSpPr/>
          <p:nvPr/>
        </p:nvGrpSpPr>
        <p:grpSpPr>
          <a:xfrm>
            <a:off x="1630736" y="6331245"/>
            <a:ext cx="1440929" cy="276999"/>
            <a:chOff x="7409534" y="5890666"/>
            <a:chExt cx="1440929" cy="276999"/>
          </a:xfrm>
          <a:solidFill>
            <a:schemeClr val="tx1"/>
          </a:solidFill>
        </p:grpSpPr>
        <p:sp>
          <p:nvSpPr>
            <p:cNvPr id="329" name="Text Box 202"/>
            <p:cNvSpPr txBox="1">
              <a:spLocks noChangeArrowheads="1"/>
            </p:cNvSpPr>
            <p:nvPr/>
          </p:nvSpPr>
          <p:spPr bwMode="auto">
            <a:xfrm>
              <a:off x="8041733" y="5890666"/>
              <a:ext cx="80873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TW" altLang="en-US" sz="1200" b="1" dirty="0">
                  <a:solidFill>
                    <a:srgbClr val="0000FF"/>
                  </a:solidFill>
                </a:rPr>
                <a:t>供應氣體 </a:t>
              </a:r>
            </a:p>
          </p:txBody>
        </p:sp>
        <p:sp>
          <p:nvSpPr>
            <p:cNvPr id="330" name="Line 201"/>
            <p:cNvSpPr>
              <a:spLocks noChangeShapeType="1"/>
            </p:cNvSpPr>
            <p:nvPr/>
          </p:nvSpPr>
          <p:spPr bwMode="auto">
            <a:xfrm>
              <a:off x="7409534" y="6021288"/>
              <a:ext cx="504825" cy="0"/>
            </a:xfrm>
            <a:prstGeom prst="line">
              <a:avLst/>
            </a:prstGeom>
            <a:grp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FE191F-F42E-41F0-83EE-3CE7EE7D6B8F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811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/>
      <p:bldP spid="388" grpId="0"/>
      <p:bldP spid="463" grpId="0"/>
      <p:bldP spid="465" grpId="0"/>
      <p:bldP spid="9" grpId="0" animBg="1"/>
      <p:bldP spid="5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群組 508"/>
          <p:cNvGrpSpPr/>
          <p:nvPr/>
        </p:nvGrpSpPr>
        <p:grpSpPr>
          <a:xfrm>
            <a:off x="5829301" y="1412777"/>
            <a:ext cx="3001963" cy="1378049"/>
            <a:chOff x="4305300" y="1412776"/>
            <a:chExt cx="3001963" cy="1378049"/>
          </a:xfrm>
        </p:grpSpPr>
        <p:sp>
          <p:nvSpPr>
            <p:cNvPr id="510" name="Freeform 50"/>
            <p:cNvSpPr>
              <a:spLocks/>
            </p:cNvSpPr>
            <p:nvPr/>
          </p:nvSpPr>
          <p:spPr bwMode="auto">
            <a:xfrm>
              <a:off x="4384675" y="2774950"/>
              <a:ext cx="247650" cy="1588"/>
            </a:xfrm>
            <a:custGeom>
              <a:avLst/>
              <a:gdLst>
                <a:gd name="T0" fmla="*/ 2147483647 w 156"/>
                <a:gd name="T1" fmla="*/ 0 h 1"/>
                <a:gd name="T2" fmla="*/ 0 w 156"/>
                <a:gd name="T3" fmla="*/ 0 h 1"/>
                <a:gd name="T4" fmla="*/ 0 60000 65536"/>
                <a:gd name="T5" fmla="*/ 0 60000 65536"/>
                <a:gd name="T6" fmla="*/ 0 w 156"/>
                <a:gd name="T7" fmla="*/ 0 h 1"/>
                <a:gd name="T8" fmla="*/ 156 w 15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6" h="1">
                  <a:moveTo>
                    <a:pt x="156" y="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1" name="Freeform 146"/>
            <p:cNvSpPr>
              <a:spLocks/>
            </p:cNvSpPr>
            <p:nvPr/>
          </p:nvSpPr>
          <p:spPr bwMode="auto">
            <a:xfrm>
              <a:off x="5595938" y="2401888"/>
              <a:ext cx="1587" cy="369887"/>
            </a:xfrm>
            <a:custGeom>
              <a:avLst/>
              <a:gdLst>
                <a:gd name="T0" fmla="*/ 0 w 1"/>
                <a:gd name="T1" fmla="*/ 2147483647 h 226"/>
                <a:gd name="T2" fmla="*/ 2147483647 w 1"/>
                <a:gd name="T3" fmla="*/ 0 h 226"/>
                <a:gd name="T4" fmla="*/ 0 60000 65536"/>
                <a:gd name="T5" fmla="*/ 0 60000 65536"/>
                <a:gd name="T6" fmla="*/ 0 w 1"/>
                <a:gd name="T7" fmla="*/ 0 h 226"/>
                <a:gd name="T8" fmla="*/ 1 w 1"/>
                <a:gd name="T9" fmla="*/ 226 h 2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26">
                  <a:moveTo>
                    <a:pt x="0" y="226"/>
                  </a:move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" name="Freeform 147"/>
            <p:cNvSpPr>
              <a:spLocks/>
            </p:cNvSpPr>
            <p:nvPr/>
          </p:nvSpPr>
          <p:spPr bwMode="auto">
            <a:xfrm>
              <a:off x="7305675" y="2408238"/>
              <a:ext cx="1588" cy="382587"/>
            </a:xfrm>
            <a:custGeom>
              <a:avLst/>
              <a:gdLst>
                <a:gd name="T0" fmla="*/ 0 w 1"/>
                <a:gd name="T1" fmla="*/ 2147483647 h 234"/>
                <a:gd name="T2" fmla="*/ 0 w 1"/>
                <a:gd name="T3" fmla="*/ 0 h 234"/>
                <a:gd name="T4" fmla="*/ 0 60000 65536"/>
                <a:gd name="T5" fmla="*/ 0 60000 65536"/>
                <a:gd name="T6" fmla="*/ 0 w 1"/>
                <a:gd name="T7" fmla="*/ 0 h 234"/>
                <a:gd name="T8" fmla="*/ 1 w 1"/>
                <a:gd name="T9" fmla="*/ 234 h 23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34">
                  <a:moveTo>
                    <a:pt x="0" y="234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3" name="Freeform 148"/>
            <p:cNvSpPr>
              <a:spLocks/>
            </p:cNvSpPr>
            <p:nvPr/>
          </p:nvSpPr>
          <p:spPr bwMode="auto">
            <a:xfrm>
              <a:off x="4759325" y="2771775"/>
              <a:ext cx="2543175" cy="4763"/>
            </a:xfrm>
            <a:custGeom>
              <a:avLst/>
              <a:gdLst>
                <a:gd name="T0" fmla="*/ 0 w 1602"/>
                <a:gd name="T1" fmla="*/ 2147483647 h 3"/>
                <a:gd name="T2" fmla="*/ 2147483647 w 1602"/>
                <a:gd name="T3" fmla="*/ 0 h 3"/>
                <a:gd name="T4" fmla="*/ 0 60000 65536"/>
                <a:gd name="T5" fmla="*/ 0 60000 65536"/>
                <a:gd name="T6" fmla="*/ 0 w 1602"/>
                <a:gd name="T7" fmla="*/ 0 h 3"/>
                <a:gd name="T8" fmla="*/ 1602 w 1602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2" h="3">
                  <a:moveTo>
                    <a:pt x="0" y="3"/>
                  </a:moveTo>
                  <a:lnTo>
                    <a:pt x="160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4" name="Freeform 141"/>
            <p:cNvSpPr>
              <a:spLocks/>
            </p:cNvSpPr>
            <p:nvPr/>
          </p:nvSpPr>
          <p:spPr bwMode="auto">
            <a:xfrm>
              <a:off x="4305300" y="1412776"/>
              <a:ext cx="0" cy="1188000"/>
            </a:xfrm>
            <a:custGeom>
              <a:avLst/>
              <a:gdLst>
                <a:gd name="T0" fmla="*/ 2147483647 w 4"/>
                <a:gd name="T1" fmla="*/ 2147483647 h 429"/>
                <a:gd name="T2" fmla="*/ 0 w 4"/>
                <a:gd name="T3" fmla="*/ 0 h 429"/>
                <a:gd name="T4" fmla="*/ 0 60000 65536"/>
                <a:gd name="T5" fmla="*/ 0 60000 65536"/>
                <a:gd name="T6" fmla="*/ 0 w 4"/>
                <a:gd name="T7" fmla="*/ 0 h 429"/>
                <a:gd name="T8" fmla="*/ 4 w 4"/>
                <a:gd name="T9" fmla="*/ 429 h 42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429">
                  <a:moveTo>
                    <a:pt x="4" y="429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77" name="群組 476"/>
          <p:cNvGrpSpPr/>
          <p:nvPr/>
        </p:nvGrpSpPr>
        <p:grpSpPr>
          <a:xfrm>
            <a:off x="3541714" y="1155701"/>
            <a:ext cx="4757737" cy="2981325"/>
            <a:chOff x="2017713" y="1155700"/>
            <a:chExt cx="4757737" cy="2981325"/>
          </a:xfrm>
        </p:grpSpPr>
        <p:sp>
          <p:nvSpPr>
            <p:cNvPr id="478" name="Freeform 93"/>
            <p:cNvSpPr>
              <a:spLocks/>
            </p:cNvSpPr>
            <p:nvPr/>
          </p:nvSpPr>
          <p:spPr bwMode="auto">
            <a:xfrm>
              <a:off x="6759575" y="3487738"/>
              <a:ext cx="1588" cy="649287"/>
            </a:xfrm>
            <a:custGeom>
              <a:avLst/>
              <a:gdLst>
                <a:gd name="T0" fmla="*/ 0 w 1"/>
                <a:gd name="T1" fmla="*/ 2147483647 h 396"/>
                <a:gd name="T2" fmla="*/ 0 w 1"/>
                <a:gd name="T3" fmla="*/ 0 h 396"/>
                <a:gd name="T4" fmla="*/ 0 60000 65536"/>
                <a:gd name="T5" fmla="*/ 0 60000 65536"/>
                <a:gd name="T6" fmla="*/ 0 w 1"/>
                <a:gd name="T7" fmla="*/ 0 h 396"/>
                <a:gd name="T8" fmla="*/ 1 w 1"/>
                <a:gd name="T9" fmla="*/ 396 h 3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96">
                  <a:moveTo>
                    <a:pt x="0" y="396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9" name="Line 94"/>
            <p:cNvSpPr>
              <a:spLocks noChangeShapeType="1"/>
            </p:cNvSpPr>
            <p:nvPr/>
          </p:nvSpPr>
          <p:spPr bwMode="auto">
            <a:xfrm rot="5400000" flipV="1">
              <a:off x="5776913" y="2502470"/>
              <a:ext cx="0" cy="19970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1" name="Line 95"/>
            <p:cNvSpPr>
              <a:spLocks noChangeShapeType="1"/>
            </p:cNvSpPr>
            <p:nvPr/>
          </p:nvSpPr>
          <p:spPr bwMode="auto">
            <a:xfrm rot="-5400000">
              <a:off x="4060825" y="2961257"/>
              <a:ext cx="0" cy="10795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2" name="Freeform 156"/>
            <p:cNvSpPr>
              <a:spLocks/>
            </p:cNvSpPr>
            <p:nvPr/>
          </p:nvSpPr>
          <p:spPr bwMode="auto">
            <a:xfrm>
              <a:off x="3606022" y="3049588"/>
              <a:ext cx="722312" cy="4763"/>
            </a:xfrm>
            <a:custGeom>
              <a:avLst/>
              <a:gdLst>
                <a:gd name="T0" fmla="*/ 0 w 455"/>
                <a:gd name="T1" fmla="*/ 0 h 3"/>
                <a:gd name="T2" fmla="*/ 2147483647 w 455"/>
                <a:gd name="T3" fmla="*/ 2147483647 h 3"/>
                <a:gd name="T4" fmla="*/ 0 60000 65536"/>
                <a:gd name="T5" fmla="*/ 0 60000 65536"/>
                <a:gd name="T6" fmla="*/ 0 w 455"/>
                <a:gd name="T7" fmla="*/ 0 h 3"/>
                <a:gd name="T8" fmla="*/ 455 w 455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55" h="3">
                  <a:moveTo>
                    <a:pt x="0" y="0"/>
                  </a:moveTo>
                  <a:lnTo>
                    <a:pt x="455" y="3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3" name="Rectangle 159"/>
            <p:cNvSpPr>
              <a:spLocks noChangeArrowheads="1"/>
            </p:cNvSpPr>
            <p:nvPr/>
          </p:nvSpPr>
          <p:spPr bwMode="auto">
            <a:xfrm rot="10800000">
              <a:off x="3394075" y="2185988"/>
              <a:ext cx="266700" cy="307975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484" name="Line 160"/>
            <p:cNvSpPr>
              <a:spLocks noChangeShapeType="1"/>
            </p:cNvSpPr>
            <p:nvPr/>
          </p:nvSpPr>
          <p:spPr bwMode="auto">
            <a:xfrm rot="10800000" flipV="1">
              <a:off x="3525838" y="2185988"/>
              <a:ext cx="0" cy="3079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85" name="Freeform 161"/>
            <p:cNvSpPr>
              <a:spLocks/>
            </p:cNvSpPr>
            <p:nvPr/>
          </p:nvSpPr>
          <p:spPr bwMode="auto">
            <a:xfrm>
              <a:off x="2943225" y="2527300"/>
              <a:ext cx="0" cy="534988"/>
            </a:xfrm>
            <a:custGeom>
              <a:avLst/>
              <a:gdLst>
                <a:gd name="T0" fmla="*/ 0 w 2"/>
                <a:gd name="T1" fmla="*/ 2147483647 h 327"/>
                <a:gd name="T2" fmla="*/ 2147483647 w 2"/>
                <a:gd name="T3" fmla="*/ 0 h 327"/>
                <a:gd name="T4" fmla="*/ 0 60000 65536"/>
                <a:gd name="T5" fmla="*/ 0 60000 65536"/>
                <a:gd name="T6" fmla="*/ 0 w 2"/>
                <a:gd name="T7" fmla="*/ 0 h 327"/>
                <a:gd name="T8" fmla="*/ 2 w 2"/>
                <a:gd name="T9" fmla="*/ 327 h 32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327">
                  <a:moveTo>
                    <a:pt x="0" y="327"/>
                  </a:moveTo>
                  <a:lnTo>
                    <a:pt x="2" y="0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488" name="Group 166"/>
            <p:cNvGrpSpPr>
              <a:grpSpLocks/>
            </p:cNvGrpSpPr>
            <p:nvPr/>
          </p:nvGrpSpPr>
          <p:grpSpPr bwMode="auto">
            <a:xfrm rot="5400000">
              <a:off x="2896395" y="2167731"/>
              <a:ext cx="334962" cy="384175"/>
              <a:chOff x="2399" y="1822"/>
              <a:chExt cx="119" cy="160"/>
            </a:xfrm>
          </p:grpSpPr>
          <p:sp>
            <p:nvSpPr>
              <p:cNvPr id="504" name="AutoShape 167"/>
              <p:cNvSpPr>
                <a:spLocks noChangeArrowheads="1"/>
              </p:cNvSpPr>
              <p:nvPr/>
            </p:nvSpPr>
            <p:spPr bwMode="auto">
              <a:xfrm rot="-5400000">
                <a:off x="2399" y="1919"/>
                <a:ext cx="63" cy="63"/>
              </a:xfrm>
              <a:prstGeom prst="flowChartMerg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05" name="AutoShape 168"/>
              <p:cNvSpPr>
                <a:spLocks noChangeArrowheads="1"/>
              </p:cNvSpPr>
              <p:nvPr/>
            </p:nvSpPr>
            <p:spPr bwMode="auto">
              <a:xfrm rot="-5400000">
                <a:off x="2455" y="1919"/>
                <a:ext cx="63" cy="6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06" name="Line 169"/>
              <p:cNvSpPr>
                <a:spLocks noChangeShapeType="1"/>
              </p:cNvSpPr>
              <p:nvPr/>
            </p:nvSpPr>
            <p:spPr bwMode="auto">
              <a:xfrm rot="-5400000">
                <a:off x="2408" y="1904"/>
                <a:ext cx="9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07" name="Rectangle 170"/>
              <p:cNvSpPr>
                <a:spLocks noChangeArrowheads="1"/>
              </p:cNvSpPr>
              <p:nvPr/>
            </p:nvSpPr>
            <p:spPr bwMode="auto">
              <a:xfrm rot="-5400000">
                <a:off x="2424" y="1825"/>
                <a:ext cx="65" cy="5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08" name="Line 171"/>
              <p:cNvSpPr>
                <a:spLocks noChangeShapeType="1"/>
              </p:cNvSpPr>
              <p:nvPr/>
            </p:nvSpPr>
            <p:spPr bwMode="auto">
              <a:xfrm rot="-5400000">
                <a:off x="2457" y="1825"/>
                <a:ext cx="0" cy="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489" name="Text Box 172"/>
            <p:cNvSpPr txBox="1">
              <a:spLocks noChangeArrowheads="1"/>
            </p:cNvSpPr>
            <p:nvPr/>
          </p:nvSpPr>
          <p:spPr bwMode="auto">
            <a:xfrm>
              <a:off x="2819400" y="1924050"/>
              <a:ext cx="695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400"/>
                <a:t>AV1</a:t>
              </a:r>
            </a:p>
          </p:txBody>
        </p:sp>
        <p:sp>
          <p:nvSpPr>
            <p:cNvPr id="490" name="Freeform 173"/>
            <p:cNvSpPr>
              <a:spLocks/>
            </p:cNvSpPr>
            <p:nvPr/>
          </p:nvSpPr>
          <p:spPr bwMode="auto">
            <a:xfrm>
              <a:off x="2624138" y="2462213"/>
              <a:ext cx="0" cy="587375"/>
            </a:xfrm>
            <a:custGeom>
              <a:avLst/>
              <a:gdLst>
                <a:gd name="T0" fmla="*/ 2147483647 w 5"/>
                <a:gd name="T1" fmla="*/ 2147483647 h 359"/>
                <a:gd name="T2" fmla="*/ 0 w 5"/>
                <a:gd name="T3" fmla="*/ 0 h 359"/>
                <a:gd name="T4" fmla="*/ 0 60000 65536"/>
                <a:gd name="T5" fmla="*/ 0 60000 65536"/>
                <a:gd name="T6" fmla="*/ 0 w 5"/>
                <a:gd name="T7" fmla="*/ 0 h 359"/>
                <a:gd name="T8" fmla="*/ 5 w 5"/>
                <a:gd name="T9" fmla="*/ 359 h 35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" h="359">
                  <a:moveTo>
                    <a:pt x="5" y="359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91" name="Line 174"/>
            <p:cNvSpPr>
              <a:spLocks noChangeShapeType="1"/>
            </p:cNvSpPr>
            <p:nvPr/>
          </p:nvSpPr>
          <p:spPr bwMode="auto">
            <a:xfrm flipV="1">
              <a:off x="2620963" y="1939925"/>
              <a:ext cx="1587" cy="268288"/>
            </a:xfrm>
            <a:prstGeom prst="line">
              <a:avLst/>
            </a:pr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92" name="Freeform 176"/>
            <p:cNvSpPr>
              <a:spLocks/>
            </p:cNvSpPr>
            <p:nvPr/>
          </p:nvSpPr>
          <p:spPr bwMode="auto">
            <a:xfrm>
              <a:off x="2944813" y="1597025"/>
              <a:ext cx="0" cy="595313"/>
            </a:xfrm>
            <a:custGeom>
              <a:avLst/>
              <a:gdLst>
                <a:gd name="T0" fmla="*/ 0 w 3"/>
                <a:gd name="T1" fmla="*/ 2147483647 h 364"/>
                <a:gd name="T2" fmla="*/ 2147483647 w 3"/>
                <a:gd name="T3" fmla="*/ 0 h 364"/>
                <a:gd name="T4" fmla="*/ 0 60000 65536"/>
                <a:gd name="T5" fmla="*/ 0 60000 65536"/>
                <a:gd name="T6" fmla="*/ 0 w 3"/>
                <a:gd name="T7" fmla="*/ 0 h 364"/>
                <a:gd name="T8" fmla="*/ 3 w 3"/>
                <a:gd name="T9" fmla="*/ 364 h 3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" h="364">
                  <a:moveTo>
                    <a:pt x="0" y="364"/>
                  </a:moveTo>
                  <a:lnTo>
                    <a:pt x="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93" name="Text Box 177"/>
            <p:cNvSpPr txBox="1">
              <a:spLocks noChangeArrowheads="1"/>
            </p:cNvSpPr>
            <p:nvPr/>
          </p:nvSpPr>
          <p:spPr bwMode="auto">
            <a:xfrm>
              <a:off x="3613150" y="2152650"/>
              <a:ext cx="55086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en-US" altLang="zh-TW" sz="1400"/>
                <a:t>FMS</a:t>
              </a:r>
            </a:p>
          </p:txBody>
        </p:sp>
        <p:sp>
          <p:nvSpPr>
            <p:cNvPr id="494" name="Text Box 179"/>
            <p:cNvSpPr txBox="1">
              <a:spLocks noChangeArrowheads="1"/>
            </p:cNvSpPr>
            <p:nvPr/>
          </p:nvSpPr>
          <p:spPr bwMode="auto">
            <a:xfrm>
              <a:off x="2017713" y="2165350"/>
              <a:ext cx="549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en-US" altLang="zh-TW" sz="1400"/>
                <a:t>FMS</a:t>
              </a:r>
            </a:p>
          </p:txBody>
        </p:sp>
        <p:sp>
          <p:nvSpPr>
            <p:cNvPr id="495" name="Line 352"/>
            <p:cNvSpPr>
              <a:spLocks noChangeShapeType="1"/>
            </p:cNvSpPr>
            <p:nvPr/>
          </p:nvSpPr>
          <p:spPr bwMode="auto">
            <a:xfrm>
              <a:off x="2622550" y="1946123"/>
              <a:ext cx="324000" cy="0"/>
            </a:xfrm>
            <a:prstGeom prst="line">
              <a:avLst/>
            </a:pr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96" name="Freeform 374"/>
            <p:cNvSpPr>
              <a:spLocks/>
            </p:cNvSpPr>
            <p:nvPr/>
          </p:nvSpPr>
          <p:spPr bwMode="auto">
            <a:xfrm>
              <a:off x="3521075" y="2487613"/>
              <a:ext cx="0" cy="1641475"/>
            </a:xfrm>
            <a:custGeom>
              <a:avLst/>
              <a:gdLst>
                <a:gd name="T0" fmla="*/ 2147483647 w 4"/>
                <a:gd name="T1" fmla="*/ 0 h 1003"/>
                <a:gd name="T2" fmla="*/ 0 w 4"/>
                <a:gd name="T3" fmla="*/ 2147483647 h 1003"/>
                <a:gd name="T4" fmla="*/ 0 60000 65536"/>
                <a:gd name="T5" fmla="*/ 0 60000 65536"/>
                <a:gd name="T6" fmla="*/ 0 w 4"/>
                <a:gd name="T7" fmla="*/ 0 h 1003"/>
                <a:gd name="T8" fmla="*/ 4 w 4"/>
                <a:gd name="T9" fmla="*/ 1003 h 100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1003">
                  <a:moveTo>
                    <a:pt x="4" y="0"/>
                  </a:moveTo>
                  <a:lnTo>
                    <a:pt x="0" y="100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97" name="Line 375"/>
            <p:cNvSpPr>
              <a:spLocks noChangeShapeType="1"/>
            </p:cNvSpPr>
            <p:nvPr/>
          </p:nvSpPr>
          <p:spPr bwMode="auto">
            <a:xfrm flipV="1">
              <a:off x="3524250" y="1644650"/>
              <a:ext cx="0" cy="5365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98" name="Freeform 376"/>
            <p:cNvSpPr>
              <a:spLocks/>
            </p:cNvSpPr>
            <p:nvPr/>
          </p:nvSpPr>
          <p:spPr bwMode="auto">
            <a:xfrm>
              <a:off x="2616200" y="3051175"/>
              <a:ext cx="822325" cy="0"/>
            </a:xfrm>
            <a:custGeom>
              <a:avLst/>
              <a:gdLst>
                <a:gd name="T0" fmla="*/ 0 w 518"/>
                <a:gd name="T1" fmla="*/ 0 h 3"/>
                <a:gd name="T2" fmla="*/ 2147483647 w 518"/>
                <a:gd name="T3" fmla="*/ 2147483647 h 3"/>
                <a:gd name="T4" fmla="*/ 0 60000 65536"/>
                <a:gd name="T5" fmla="*/ 0 60000 65536"/>
                <a:gd name="T6" fmla="*/ 0 w 518"/>
                <a:gd name="T7" fmla="*/ 0 h 3"/>
                <a:gd name="T8" fmla="*/ 518 w 518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8" h="3">
                  <a:moveTo>
                    <a:pt x="0" y="0"/>
                  </a:moveTo>
                  <a:lnTo>
                    <a:pt x="518" y="3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99" name="Freeform 419"/>
            <p:cNvSpPr>
              <a:spLocks/>
            </p:cNvSpPr>
            <p:nvPr/>
          </p:nvSpPr>
          <p:spPr bwMode="auto">
            <a:xfrm>
              <a:off x="3521075" y="1400175"/>
              <a:ext cx="3175" cy="273050"/>
            </a:xfrm>
            <a:custGeom>
              <a:avLst/>
              <a:gdLst>
                <a:gd name="T0" fmla="*/ 0 w 2"/>
                <a:gd name="T1" fmla="*/ 0 h 167"/>
                <a:gd name="T2" fmla="*/ 2147483647 w 2"/>
                <a:gd name="T3" fmla="*/ 2147483647 h 167"/>
                <a:gd name="T4" fmla="*/ 0 60000 65536"/>
                <a:gd name="T5" fmla="*/ 0 60000 65536"/>
                <a:gd name="T6" fmla="*/ 0 w 2"/>
                <a:gd name="T7" fmla="*/ 0 h 167"/>
                <a:gd name="T8" fmla="*/ 2 w 2"/>
                <a:gd name="T9" fmla="*/ 167 h 1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167">
                  <a:moveTo>
                    <a:pt x="0" y="0"/>
                  </a:moveTo>
                  <a:lnTo>
                    <a:pt x="2" y="16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0" name="Freeform 420"/>
            <p:cNvSpPr>
              <a:spLocks/>
            </p:cNvSpPr>
            <p:nvPr/>
          </p:nvSpPr>
          <p:spPr bwMode="auto">
            <a:xfrm>
              <a:off x="2944813" y="1397000"/>
              <a:ext cx="0" cy="273050"/>
            </a:xfrm>
            <a:custGeom>
              <a:avLst/>
              <a:gdLst>
                <a:gd name="T0" fmla="*/ 0 w 2"/>
                <a:gd name="T1" fmla="*/ 0 h 167"/>
                <a:gd name="T2" fmla="*/ 2147483647 w 2"/>
                <a:gd name="T3" fmla="*/ 2147483647 h 167"/>
                <a:gd name="T4" fmla="*/ 0 60000 65536"/>
                <a:gd name="T5" fmla="*/ 0 60000 65536"/>
                <a:gd name="T6" fmla="*/ 0 w 2"/>
                <a:gd name="T7" fmla="*/ 0 h 167"/>
                <a:gd name="T8" fmla="*/ 2 w 2"/>
                <a:gd name="T9" fmla="*/ 167 h 1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167">
                  <a:moveTo>
                    <a:pt x="0" y="0"/>
                  </a:moveTo>
                  <a:lnTo>
                    <a:pt x="2" y="16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1" name="Text Box 421"/>
            <p:cNvSpPr txBox="1">
              <a:spLocks noChangeArrowheads="1"/>
            </p:cNvSpPr>
            <p:nvPr/>
          </p:nvSpPr>
          <p:spPr bwMode="auto">
            <a:xfrm>
              <a:off x="2552700" y="1155700"/>
              <a:ext cx="79216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/>
                <a:t>Line N2</a:t>
              </a:r>
            </a:p>
          </p:txBody>
        </p:sp>
        <p:sp>
          <p:nvSpPr>
            <p:cNvPr id="502" name="Line 424"/>
            <p:cNvSpPr>
              <a:spLocks noChangeShapeType="1"/>
            </p:cNvSpPr>
            <p:nvPr/>
          </p:nvSpPr>
          <p:spPr bwMode="auto">
            <a:xfrm flipV="1">
              <a:off x="4311650" y="2932113"/>
              <a:ext cx="0" cy="108000"/>
            </a:xfrm>
            <a:prstGeom prst="line">
              <a:avLst/>
            </a:pr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3" name="Text Box 422"/>
            <p:cNvSpPr txBox="1">
              <a:spLocks noChangeArrowheads="1"/>
            </p:cNvSpPr>
            <p:nvPr/>
          </p:nvSpPr>
          <p:spPr bwMode="auto">
            <a:xfrm>
              <a:off x="3198813" y="1162050"/>
              <a:ext cx="85698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dirty="0"/>
                <a:t>Purge N2</a:t>
              </a:r>
            </a:p>
          </p:txBody>
        </p:sp>
        <p:sp>
          <p:nvSpPr>
            <p:cNvPr id="486" name="Rectangle 164"/>
            <p:cNvSpPr>
              <a:spLocks noChangeArrowheads="1"/>
            </p:cNvSpPr>
            <p:nvPr/>
          </p:nvSpPr>
          <p:spPr bwMode="auto">
            <a:xfrm rot="10800000">
              <a:off x="2493963" y="2182813"/>
              <a:ext cx="266700" cy="30638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487" name="Line 165"/>
            <p:cNvSpPr>
              <a:spLocks noChangeShapeType="1"/>
            </p:cNvSpPr>
            <p:nvPr/>
          </p:nvSpPr>
          <p:spPr bwMode="auto">
            <a:xfrm rot="10800000" flipV="1">
              <a:off x="2625725" y="2182813"/>
              <a:ext cx="0" cy="3063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43" name="Freeform 176"/>
            <p:cNvSpPr>
              <a:spLocks/>
            </p:cNvSpPr>
            <p:nvPr/>
          </p:nvSpPr>
          <p:spPr bwMode="auto">
            <a:xfrm>
              <a:off x="2941927" y="1670050"/>
              <a:ext cx="0" cy="866776"/>
            </a:xfrm>
            <a:custGeom>
              <a:avLst/>
              <a:gdLst>
                <a:gd name="T0" fmla="*/ 0 w 3"/>
                <a:gd name="T1" fmla="*/ 2147483647 h 364"/>
                <a:gd name="T2" fmla="*/ 2147483647 w 3"/>
                <a:gd name="T3" fmla="*/ 0 h 364"/>
                <a:gd name="T4" fmla="*/ 0 60000 65536"/>
                <a:gd name="T5" fmla="*/ 0 60000 65536"/>
                <a:gd name="T6" fmla="*/ 0 w 3"/>
                <a:gd name="T7" fmla="*/ 0 h 364"/>
                <a:gd name="T8" fmla="*/ 3 w 3"/>
                <a:gd name="T9" fmla="*/ 364 h 3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" h="364">
                  <a:moveTo>
                    <a:pt x="0" y="364"/>
                  </a:moveTo>
                  <a:lnTo>
                    <a:pt x="3" y="0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4" name="Freeform 420"/>
            <p:cNvSpPr>
              <a:spLocks/>
            </p:cNvSpPr>
            <p:nvPr/>
          </p:nvSpPr>
          <p:spPr bwMode="auto">
            <a:xfrm>
              <a:off x="2941420" y="1397000"/>
              <a:ext cx="0" cy="273050"/>
            </a:xfrm>
            <a:custGeom>
              <a:avLst/>
              <a:gdLst>
                <a:gd name="T0" fmla="*/ 0 w 2"/>
                <a:gd name="T1" fmla="*/ 0 h 167"/>
                <a:gd name="T2" fmla="*/ 2147483647 w 2"/>
                <a:gd name="T3" fmla="*/ 2147483647 h 167"/>
                <a:gd name="T4" fmla="*/ 0 60000 65536"/>
                <a:gd name="T5" fmla="*/ 0 60000 65536"/>
                <a:gd name="T6" fmla="*/ 0 w 2"/>
                <a:gd name="T7" fmla="*/ 0 h 167"/>
                <a:gd name="T8" fmla="*/ 2 w 2"/>
                <a:gd name="T9" fmla="*/ 167 h 1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167">
                  <a:moveTo>
                    <a:pt x="0" y="0"/>
                  </a:moveTo>
                  <a:lnTo>
                    <a:pt x="2" y="167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1" name="向下箭號 20"/>
          <p:cNvSpPr/>
          <p:nvPr/>
        </p:nvSpPr>
        <p:spPr>
          <a:xfrm>
            <a:off x="8308430" y="4968169"/>
            <a:ext cx="523875" cy="86245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/>
              <a:t>鋼瓶關閥</a:t>
            </a:r>
          </a:p>
        </p:txBody>
      </p:sp>
      <p:sp>
        <p:nvSpPr>
          <p:cNvPr id="348" name="圓角矩形 347"/>
          <p:cNvSpPr/>
          <p:nvPr/>
        </p:nvSpPr>
        <p:spPr>
          <a:xfrm>
            <a:off x="8522782" y="5851198"/>
            <a:ext cx="83938" cy="158750"/>
          </a:xfrm>
          <a:prstGeom prst="roundRect">
            <a:avLst/>
          </a:prstGeom>
          <a:solidFill>
            <a:srgbClr val="CC6600"/>
          </a:solidFill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9" name="圓角矩形 348"/>
          <p:cNvSpPr/>
          <p:nvPr/>
        </p:nvSpPr>
        <p:spPr>
          <a:xfrm>
            <a:off x="8592633" y="5884433"/>
            <a:ext cx="75622" cy="96940"/>
          </a:xfrm>
          <a:prstGeom prst="roundRect">
            <a:avLst/>
          </a:prstGeom>
          <a:solidFill>
            <a:srgbClr val="CC6600"/>
          </a:solidFill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6" name="匾額 415"/>
          <p:cNvSpPr/>
          <p:nvPr/>
        </p:nvSpPr>
        <p:spPr>
          <a:xfrm>
            <a:off x="8441214" y="5647835"/>
            <a:ext cx="247074" cy="216024"/>
          </a:xfrm>
          <a:prstGeom prst="plaque">
            <a:avLst>
              <a:gd name="adj" fmla="val 34304"/>
            </a:avLst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16800000" lon="0" rev="0"/>
            </a:camera>
            <a:lightRig rig="threePt" dir="t"/>
          </a:scene3d>
          <a:sp3d>
            <a:bevelT w="139700" h="38100" prst="cross"/>
            <a:bevelB w="0" h="571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35" name="群組 334"/>
          <p:cNvGrpSpPr/>
          <p:nvPr/>
        </p:nvGrpSpPr>
        <p:grpSpPr>
          <a:xfrm>
            <a:off x="4830477" y="5669946"/>
            <a:ext cx="598387" cy="1198157"/>
            <a:chOff x="3306476" y="5669945"/>
            <a:chExt cx="598387" cy="1198157"/>
          </a:xfrm>
        </p:grpSpPr>
        <p:grpSp>
          <p:nvGrpSpPr>
            <p:cNvPr id="336" name="群組 335"/>
            <p:cNvGrpSpPr/>
            <p:nvPr/>
          </p:nvGrpSpPr>
          <p:grpSpPr>
            <a:xfrm>
              <a:off x="3399907" y="5669945"/>
              <a:ext cx="424494" cy="1198157"/>
              <a:chOff x="6844572" y="5658947"/>
              <a:chExt cx="424494" cy="1198157"/>
            </a:xfrm>
          </p:grpSpPr>
          <p:grpSp>
            <p:nvGrpSpPr>
              <p:cNvPr id="338" name="群組 337"/>
              <p:cNvGrpSpPr/>
              <p:nvPr/>
            </p:nvGrpSpPr>
            <p:grpSpPr>
              <a:xfrm>
                <a:off x="6917214" y="5658947"/>
                <a:ext cx="247074" cy="351001"/>
                <a:chOff x="9504600" y="2185864"/>
                <a:chExt cx="247074" cy="351001"/>
              </a:xfrm>
            </p:grpSpPr>
            <p:sp>
              <p:nvSpPr>
                <p:cNvPr id="340" name="圓角矩形 339"/>
                <p:cNvSpPr/>
                <p:nvPr/>
              </p:nvSpPr>
              <p:spPr>
                <a:xfrm>
                  <a:off x="9586168" y="2378115"/>
                  <a:ext cx="83938" cy="15875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41" name="圓角矩形 340"/>
                <p:cNvSpPr/>
                <p:nvPr/>
              </p:nvSpPr>
              <p:spPr>
                <a:xfrm>
                  <a:off x="9656019" y="2411350"/>
                  <a:ext cx="75622" cy="9694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42" name="匾額 341"/>
                <p:cNvSpPr/>
                <p:nvPr/>
              </p:nvSpPr>
              <p:spPr>
                <a:xfrm>
                  <a:off x="9504600" y="2185864"/>
                  <a:ext cx="247074" cy="216024"/>
                </a:xfrm>
                <a:prstGeom prst="plaque">
                  <a:avLst>
                    <a:gd name="adj" fmla="val 34304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scene3d>
                  <a:camera prst="orthographicFront">
                    <a:rot lat="16800000" lon="0" rev="0"/>
                  </a:camera>
                  <a:lightRig rig="threePt" dir="t"/>
                </a:scene3d>
                <a:sp3d>
                  <a:bevelT w="139700" h="38100" prst="cross"/>
                  <a:bevelB w="0" h="571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339" name="圖片 338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44572" y="5955421"/>
                <a:ext cx="424494" cy="901683"/>
              </a:xfrm>
              <a:prstGeom prst="rect">
                <a:avLst/>
              </a:prstGeom>
            </p:spPr>
          </p:pic>
        </p:grpSp>
        <p:sp>
          <p:nvSpPr>
            <p:cNvPr id="337" name="文字方塊 336"/>
            <p:cNvSpPr txBox="1"/>
            <p:nvPr/>
          </p:nvSpPr>
          <p:spPr>
            <a:xfrm>
              <a:off x="3306476" y="6331247"/>
              <a:ext cx="5983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Supply</a:t>
              </a:r>
              <a:endParaRPr lang="zh-TW" altLang="en-US" sz="1200" dirty="0"/>
            </a:p>
          </p:txBody>
        </p:sp>
      </p:grpSp>
      <p:sp>
        <p:nvSpPr>
          <p:cNvPr id="350" name="匾額 349"/>
          <p:cNvSpPr/>
          <p:nvPr/>
        </p:nvSpPr>
        <p:spPr>
          <a:xfrm>
            <a:off x="8441214" y="5646172"/>
            <a:ext cx="247074" cy="216024"/>
          </a:xfrm>
          <a:prstGeom prst="plaque">
            <a:avLst>
              <a:gd name="adj" fmla="val 34304"/>
            </a:avLst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16800000" lon="0" rev="0"/>
            </a:camera>
            <a:lightRig rig="threePt" dir="t"/>
          </a:scene3d>
          <a:sp3d>
            <a:bevelT w="139700" h="38100" prst="cross"/>
            <a:bevelB w="0" h="571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7" name="圖片 34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8572" y="5955422"/>
            <a:ext cx="424494" cy="901683"/>
          </a:xfrm>
          <a:prstGeom prst="rect">
            <a:avLst/>
          </a:prstGeom>
        </p:spPr>
      </p:pic>
      <p:sp>
        <p:nvSpPr>
          <p:cNvPr id="345" name="文字方塊 344"/>
          <p:cNvSpPr txBox="1"/>
          <p:nvPr/>
        </p:nvSpPr>
        <p:spPr>
          <a:xfrm>
            <a:off x="8300028" y="6331247"/>
            <a:ext cx="616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Empty</a:t>
            </a:r>
            <a:endParaRPr lang="zh-TW" altLang="en-US" sz="1200" dirty="0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16000" y="233081"/>
            <a:ext cx="11160000" cy="468595"/>
          </a:xfrm>
        </p:spPr>
        <p:txBody>
          <a:bodyPr/>
          <a:lstStyle/>
          <a:p>
            <a:pPr eaLnBrk="1" hangingPunct="1"/>
            <a:r>
              <a:rPr kumimoji="1"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階段</a:t>
            </a:r>
            <a:r>
              <a:rPr kumimoji="1"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kumimoji="1"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</a:t>
            </a:r>
            <a:r>
              <a:rPr kumimoji="1"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閥</a:t>
            </a:r>
            <a:endParaRPr kumimoji="1"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82" name="Text Box 401"/>
          <p:cNvSpPr txBox="1">
            <a:spLocks noChangeArrowheads="1"/>
          </p:cNvSpPr>
          <p:nvPr/>
        </p:nvSpPr>
        <p:spPr bwMode="auto">
          <a:xfrm>
            <a:off x="9691688" y="3760788"/>
            <a:ext cx="825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PRV1B</a:t>
            </a:r>
          </a:p>
        </p:txBody>
      </p:sp>
      <p:grpSp>
        <p:nvGrpSpPr>
          <p:cNvPr id="24583" name="Group 6"/>
          <p:cNvGrpSpPr>
            <a:grpSpLocks/>
          </p:cNvGrpSpPr>
          <p:nvPr/>
        </p:nvGrpSpPr>
        <p:grpSpPr bwMode="auto">
          <a:xfrm rot="5400000">
            <a:off x="6269832" y="4996657"/>
            <a:ext cx="176213" cy="285750"/>
            <a:chOff x="1200" y="3600"/>
            <a:chExt cx="192" cy="240"/>
          </a:xfrm>
        </p:grpSpPr>
        <p:sp>
          <p:nvSpPr>
            <p:cNvPr id="24847" name="Oval 7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48" name="Line 8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4584" name="Text Box 10"/>
          <p:cNvSpPr txBox="1">
            <a:spLocks noChangeArrowheads="1"/>
          </p:cNvSpPr>
          <p:nvPr/>
        </p:nvSpPr>
        <p:spPr bwMode="auto">
          <a:xfrm>
            <a:off x="6437313" y="4991101"/>
            <a:ext cx="539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 dirty="0">
                <a:latin typeface="細明體" pitchFamily="49" charset="-120"/>
                <a:ea typeface="細明體" pitchFamily="49" charset="-120"/>
              </a:rPr>
              <a:t>PT0A</a:t>
            </a:r>
          </a:p>
        </p:txBody>
      </p:sp>
      <p:grpSp>
        <p:nvGrpSpPr>
          <p:cNvPr id="24585" name="Group 11"/>
          <p:cNvGrpSpPr>
            <a:grpSpLocks/>
          </p:cNvGrpSpPr>
          <p:nvPr/>
        </p:nvGrpSpPr>
        <p:grpSpPr bwMode="auto">
          <a:xfrm rot="5400000">
            <a:off x="6166644" y="4479131"/>
            <a:ext cx="336550" cy="382588"/>
            <a:chOff x="2399" y="1822"/>
            <a:chExt cx="119" cy="160"/>
          </a:xfrm>
        </p:grpSpPr>
        <p:sp>
          <p:nvSpPr>
            <p:cNvPr id="24842" name="AutoShape 1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43" name="AutoShape 1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44" name="Line 1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45" name="Rectangle 1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46" name="Line 1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4586" name="Text Box 17"/>
          <p:cNvSpPr txBox="1">
            <a:spLocks noChangeArrowheads="1"/>
          </p:cNvSpPr>
          <p:nvPr/>
        </p:nvSpPr>
        <p:spPr bwMode="auto">
          <a:xfrm>
            <a:off x="6269038" y="4316413"/>
            <a:ext cx="749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AV3A</a:t>
            </a:r>
          </a:p>
        </p:txBody>
      </p:sp>
      <p:grpSp>
        <p:nvGrpSpPr>
          <p:cNvPr id="24587" name="Group 18"/>
          <p:cNvGrpSpPr>
            <a:grpSpLocks/>
          </p:cNvGrpSpPr>
          <p:nvPr/>
        </p:nvGrpSpPr>
        <p:grpSpPr bwMode="auto">
          <a:xfrm rot="10800000" flipH="1">
            <a:off x="6149975" y="4021138"/>
            <a:ext cx="350838" cy="317500"/>
            <a:chOff x="672" y="3264"/>
            <a:chExt cx="240" cy="240"/>
          </a:xfrm>
        </p:grpSpPr>
        <p:grpSp>
          <p:nvGrpSpPr>
            <p:cNvPr id="24834" name="Group 19"/>
            <p:cNvGrpSpPr>
              <a:grpSpLocks/>
            </p:cNvGrpSpPr>
            <p:nvPr/>
          </p:nvGrpSpPr>
          <p:grpSpPr bwMode="auto">
            <a:xfrm>
              <a:off x="672" y="3312"/>
              <a:ext cx="141" cy="192"/>
              <a:chOff x="672" y="3264"/>
              <a:chExt cx="141" cy="192"/>
            </a:xfrm>
          </p:grpSpPr>
          <p:sp>
            <p:nvSpPr>
              <p:cNvPr id="24839" name="AutoShape 20"/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93" cy="102"/>
              </a:xfrm>
              <a:prstGeom prst="flowChartMerg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24840" name="AutoShape 21"/>
              <p:cNvSpPr>
                <a:spLocks noChangeArrowheads="1"/>
              </p:cNvSpPr>
              <p:nvPr/>
            </p:nvSpPr>
            <p:spPr bwMode="auto">
              <a:xfrm>
                <a:off x="672" y="3354"/>
                <a:ext cx="93" cy="102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24841" name="Line 22"/>
              <p:cNvSpPr>
                <a:spLocks noChangeShapeType="1"/>
              </p:cNvSpPr>
              <p:nvPr/>
            </p:nvSpPr>
            <p:spPr bwMode="auto">
              <a:xfrm>
                <a:off x="717" y="3360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24835" name="AutoShape 23"/>
            <p:cNvSpPr>
              <a:spLocks noChangeArrowheads="1"/>
            </p:cNvSpPr>
            <p:nvPr/>
          </p:nvSpPr>
          <p:spPr bwMode="auto">
            <a:xfrm>
              <a:off x="816" y="3360"/>
              <a:ext cx="48" cy="96"/>
            </a:xfrm>
            <a:prstGeom prst="flowChartDelay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4836" name="Line 24"/>
            <p:cNvSpPr>
              <a:spLocks noChangeShapeType="1"/>
            </p:cNvSpPr>
            <p:nvPr/>
          </p:nvSpPr>
          <p:spPr bwMode="auto">
            <a:xfrm flipV="1">
              <a:off x="720" y="326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37" name="Line 25"/>
            <p:cNvSpPr>
              <a:spLocks noChangeShapeType="1"/>
            </p:cNvSpPr>
            <p:nvPr/>
          </p:nvSpPr>
          <p:spPr bwMode="auto">
            <a:xfrm>
              <a:off x="912" y="326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38" name="Line 26"/>
            <p:cNvSpPr>
              <a:spLocks noChangeShapeType="1"/>
            </p:cNvSpPr>
            <p:nvPr/>
          </p:nvSpPr>
          <p:spPr bwMode="auto">
            <a:xfrm flipH="1">
              <a:off x="864" y="3408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4588" name="Text Box 27"/>
          <p:cNvSpPr txBox="1">
            <a:spLocks noChangeArrowheads="1"/>
          </p:cNvSpPr>
          <p:nvPr/>
        </p:nvSpPr>
        <p:spPr bwMode="auto">
          <a:xfrm>
            <a:off x="6249988" y="3802063"/>
            <a:ext cx="825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PRV1A</a:t>
            </a:r>
          </a:p>
        </p:txBody>
      </p:sp>
      <p:sp>
        <p:nvSpPr>
          <p:cNvPr id="24589" name="Freeform 28"/>
          <p:cNvSpPr>
            <a:spLocks/>
          </p:cNvSpPr>
          <p:nvPr/>
        </p:nvSpPr>
        <p:spPr bwMode="auto">
          <a:xfrm>
            <a:off x="6213475" y="1714501"/>
            <a:ext cx="1588" cy="2303463"/>
          </a:xfrm>
          <a:custGeom>
            <a:avLst/>
            <a:gdLst>
              <a:gd name="T0" fmla="*/ 2147483647 w 1"/>
              <a:gd name="T1" fmla="*/ 2147483647 h 1408"/>
              <a:gd name="T2" fmla="*/ 0 w 1"/>
              <a:gd name="T3" fmla="*/ 0 h 1408"/>
              <a:gd name="T4" fmla="*/ 0 60000 65536"/>
              <a:gd name="T5" fmla="*/ 0 60000 65536"/>
              <a:gd name="T6" fmla="*/ 0 w 1"/>
              <a:gd name="T7" fmla="*/ 0 h 1408"/>
              <a:gd name="T8" fmla="*/ 1 w 1"/>
              <a:gd name="T9" fmla="*/ 1408 h 14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408">
                <a:moveTo>
                  <a:pt x="1" y="140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591" name="Line 31"/>
          <p:cNvSpPr>
            <a:spLocks noChangeShapeType="1"/>
          </p:cNvSpPr>
          <p:nvPr/>
        </p:nvSpPr>
        <p:spPr bwMode="auto">
          <a:xfrm flipV="1">
            <a:off x="5045075" y="4464050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4592" name="Group 32"/>
          <p:cNvGrpSpPr>
            <a:grpSpLocks/>
          </p:cNvGrpSpPr>
          <p:nvPr/>
        </p:nvGrpSpPr>
        <p:grpSpPr bwMode="auto">
          <a:xfrm rot="5400000">
            <a:off x="5002213" y="4110038"/>
            <a:ext cx="336550" cy="384175"/>
            <a:chOff x="2399" y="1822"/>
            <a:chExt cx="119" cy="160"/>
          </a:xfrm>
        </p:grpSpPr>
        <p:sp>
          <p:nvSpPr>
            <p:cNvPr id="24829" name="AutoShape 3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30" name="AutoShape 3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31" name="Line 3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32" name="Rectangle 3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33" name="Line 3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4593" name="Text Box 38"/>
          <p:cNvSpPr txBox="1">
            <a:spLocks noChangeArrowheads="1"/>
          </p:cNvSpPr>
          <p:nvPr/>
        </p:nvSpPr>
        <p:spPr bwMode="auto">
          <a:xfrm>
            <a:off x="5099051" y="3944938"/>
            <a:ext cx="6651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AV2A</a:t>
            </a:r>
          </a:p>
        </p:txBody>
      </p:sp>
      <p:sp>
        <p:nvSpPr>
          <p:cNvPr id="24594" name="Text Box 46"/>
          <p:cNvSpPr txBox="1">
            <a:spLocks noChangeArrowheads="1"/>
          </p:cNvSpPr>
          <p:nvPr/>
        </p:nvSpPr>
        <p:spPr bwMode="auto">
          <a:xfrm>
            <a:off x="3622675" y="3949700"/>
            <a:ext cx="687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AV1A</a:t>
            </a:r>
          </a:p>
        </p:txBody>
      </p:sp>
      <p:sp>
        <p:nvSpPr>
          <p:cNvPr id="24597" name="Line 51"/>
          <p:cNvSpPr>
            <a:spLocks noChangeShapeType="1"/>
          </p:cNvSpPr>
          <p:nvPr/>
        </p:nvSpPr>
        <p:spPr bwMode="auto">
          <a:xfrm flipV="1">
            <a:off x="9674225" y="4240214"/>
            <a:ext cx="0" cy="319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598" name="Freeform 72"/>
          <p:cNvSpPr>
            <a:spLocks/>
          </p:cNvSpPr>
          <p:nvPr/>
        </p:nvSpPr>
        <p:spPr bwMode="auto">
          <a:xfrm>
            <a:off x="9674225" y="1714500"/>
            <a:ext cx="1588" cy="2254250"/>
          </a:xfrm>
          <a:custGeom>
            <a:avLst/>
            <a:gdLst>
              <a:gd name="T0" fmla="*/ 0 w 1"/>
              <a:gd name="T1" fmla="*/ 2147483647 h 1378"/>
              <a:gd name="T2" fmla="*/ 0 w 1"/>
              <a:gd name="T3" fmla="*/ 0 h 1378"/>
              <a:gd name="T4" fmla="*/ 0 60000 65536"/>
              <a:gd name="T5" fmla="*/ 0 60000 65536"/>
              <a:gd name="T6" fmla="*/ 0 w 1"/>
              <a:gd name="T7" fmla="*/ 0 h 1378"/>
              <a:gd name="T8" fmla="*/ 1 w 1"/>
              <a:gd name="T9" fmla="*/ 1378 h 137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378">
                <a:moveTo>
                  <a:pt x="0" y="137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599" name="Line 74"/>
          <p:cNvSpPr>
            <a:spLocks noChangeShapeType="1"/>
          </p:cNvSpPr>
          <p:nvPr/>
        </p:nvSpPr>
        <p:spPr bwMode="auto">
          <a:xfrm rot="-5400000">
            <a:off x="8281216" y="3843168"/>
            <a:ext cx="0" cy="2196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4600" name="Group 76"/>
          <p:cNvGrpSpPr>
            <a:grpSpLocks/>
          </p:cNvGrpSpPr>
          <p:nvPr/>
        </p:nvGrpSpPr>
        <p:grpSpPr bwMode="auto">
          <a:xfrm rot="5400000">
            <a:off x="8232776" y="4119564"/>
            <a:ext cx="334963" cy="382587"/>
            <a:chOff x="2399" y="1822"/>
            <a:chExt cx="119" cy="160"/>
          </a:xfrm>
        </p:grpSpPr>
        <p:sp>
          <p:nvSpPr>
            <p:cNvPr id="24824" name="AutoShape 7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25" name="AutoShape 7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26" name="Line 7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27" name="Rectangle 8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28" name="Line 8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4601" name="Text Box 82"/>
          <p:cNvSpPr txBox="1">
            <a:spLocks noChangeArrowheads="1"/>
          </p:cNvSpPr>
          <p:nvPr/>
        </p:nvSpPr>
        <p:spPr bwMode="auto">
          <a:xfrm>
            <a:off x="8304214" y="3944938"/>
            <a:ext cx="6810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AV2B</a:t>
            </a:r>
          </a:p>
        </p:txBody>
      </p:sp>
      <p:grpSp>
        <p:nvGrpSpPr>
          <p:cNvPr id="24602" name="Group 84"/>
          <p:cNvGrpSpPr>
            <a:grpSpLocks/>
          </p:cNvGrpSpPr>
          <p:nvPr/>
        </p:nvGrpSpPr>
        <p:grpSpPr bwMode="auto">
          <a:xfrm rot="5400000">
            <a:off x="7147720" y="4118770"/>
            <a:ext cx="334963" cy="384175"/>
            <a:chOff x="2399" y="1822"/>
            <a:chExt cx="119" cy="160"/>
          </a:xfrm>
        </p:grpSpPr>
        <p:sp>
          <p:nvSpPr>
            <p:cNvPr id="24819" name="AutoShape 8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20" name="AutoShape 8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21" name="Line 8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22" name="Rectangle 8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23" name="Line 8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4603" name="Text Box 90"/>
          <p:cNvSpPr txBox="1">
            <a:spLocks noChangeArrowheads="1"/>
          </p:cNvSpPr>
          <p:nvPr/>
        </p:nvSpPr>
        <p:spPr bwMode="auto">
          <a:xfrm>
            <a:off x="7239000" y="3935413"/>
            <a:ext cx="674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 dirty="0"/>
              <a:t>AV1B</a:t>
            </a:r>
          </a:p>
        </p:txBody>
      </p:sp>
      <p:grpSp>
        <p:nvGrpSpPr>
          <p:cNvPr id="24609" name="Group 112"/>
          <p:cNvGrpSpPr>
            <a:grpSpLocks/>
          </p:cNvGrpSpPr>
          <p:nvPr/>
        </p:nvGrpSpPr>
        <p:grpSpPr bwMode="auto">
          <a:xfrm>
            <a:off x="7302501" y="1452563"/>
            <a:ext cx="384175" cy="336550"/>
            <a:chOff x="2399" y="1822"/>
            <a:chExt cx="119" cy="160"/>
          </a:xfrm>
        </p:grpSpPr>
        <p:sp>
          <p:nvSpPr>
            <p:cNvPr id="24814" name="AutoShape 1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4815" name="AutoShape 1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4816" name="Line 1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17" name="Rectangle 1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4818" name="Line 1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4610" name="Line 118"/>
          <p:cNvSpPr>
            <a:spLocks noChangeShapeType="1"/>
          </p:cNvSpPr>
          <p:nvPr/>
        </p:nvSpPr>
        <p:spPr bwMode="auto">
          <a:xfrm flipV="1">
            <a:off x="7124700" y="1717675"/>
            <a:ext cx="0" cy="342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612" name="Freeform 125"/>
          <p:cNvSpPr>
            <a:spLocks/>
          </p:cNvSpPr>
          <p:nvPr/>
        </p:nvSpPr>
        <p:spPr bwMode="auto">
          <a:xfrm>
            <a:off x="6218239" y="1720850"/>
            <a:ext cx="1087437" cy="1588"/>
          </a:xfrm>
          <a:custGeom>
            <a:avLst/>
            <a:gdLst>
              <a:gd name="T0" fmla="*/ 0 w 685"/>
              <a:gd name="T1" fmla="*/ 2147483647 h 1"/>
              <a:gd name="T2" fmla="*/ 2147483647 w 685"/>
              <a:gd name="T3" fmla="*/ 0 h 1"/>
              <a:gd name="T4" fmla="*/ 0 60000 65536"/>
              <a:gd name="T5" fmla="*/ 0 60000 65536"/>
              <a:gd name="T6" fmla="*/ 0 w 685"/>
              <a:gd name="T7" fmla="*/ 0 h 1"/>
              <a:gd name="T8" fmla="*/ 685 w 685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85" h="1">
                <a:moveTo>
                  <a:pt x="0" y="1"/>
                </a:moveTo>
                <a:lnTo>
                  <a:pt x="685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613" name="Freeform 132"/>
          <p:cNvSpPr>
            <a:spLocks/>
          </p:cNvSpPr>
          <p:nvPr/>
        </p:nvSpPr>
        <p:spPr bwMode="auto">
          <a:xfrm>
            <a:off x="8675689" y="1720850"/>
            <a:ext cx="1004887" cy="1588"/>
          </a:xfrm>
          <a:custGeom>
            <a:avLst/>
            <a:gdLst>
              <a:gd name="T0" fmla="*/ 0 w 633"/>
              <a:gd name="T1" fmla="*/ 2147483647 h 1"/>
              <a:gd name="T2" fmla="*/ 2147483647 w 633"/>
              <a:gd name="T3" fmla="*/ 0 h 1"/>
              <a:gd name="T4" fmla="*/ 0 60000 65536"/>
              <a:gd name="T5" fmla="*/ 0 60000 65536"/>
              <a:gd name="T6" fmla="*/ 0 w 633"/>
              <a:gd name="T7" fmla="*/ 0 h 1"/>
              <a:gd name="T8" fmla="*/ 633 w 63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33" h="1">
                <a:moveTo>
                  <a:pt x="0" y="1"/>
                </a:moveTo>
                <a:lnTo>
                  <a:pt x="633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614" name="Freeform 133"/>
          <p:cNvSpPr>
            <a:spLocks/>
          </p:cNvSpPr>
          <p:nvPr/>
        </p:nvSpPr>
        <p:spPr bwMode="auto">
          <a:xfrm>
            <a:off x="8829675" y="1724025"/>
            <a:ext cx="1588" cy="336550"/>
          </a:xfrm>
          <a:custGeom>
            <a:avLst/>
            <a:gdLst>
              <a:gd name="T0" fmla="*/ 0 w 1"/>
              <a:gd name="T1" fmla="*/ 2147483647 h 206"/>
              <a:gd name="T2" fmla="*/ 0 w 1"/>
              <a:gd name="T3" fmla="*/ 0 h 206"/>
              <a:gd name="T4" fmla="*/ 0 60000 65536"/>
              <a:gd name="T5" fmla="*/ 0 60000 65536"/>
              <a:gd name="T6" fmla="*/ 0 w 1"/>
              <a:gd name="T7" fmla="*/ 0 h 206"/>
              <a:gd name="T8" fmla="*/ 1 w 1"/>
              <a:gd name="T9" fmla="*/ 206 h 20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06">
                <a:moveTo>
                  <a:pt x="0" y="20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4615" name="Group 134"/>
          <p:cNvGrpSpPr>
            <a:grpSpLocks/>
          </p:cNvGrpSpPr>
          <p:nvPr/>
        </p:nvGrpSpPr>
        <p:grpSpPr bwMode="auto">
          <a:xfrm rot="5400000">
            <a:off x="8789195" y="2045495"/>
            <a:ext cx="334963" cy="384175"/>
            <a:chOff x="2399" y="1822"/>
            <a:chExt cx="119" cy="160"/>
          </a:xfrm>
        </p:grpSpPr>
        <p:sp>
          <p:nvSpPr>
            <p:cNvPr id="24804" name="AutoShape 13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05" name="AutoShape 13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06" name="Line 13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07" name="Rectangle 13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08" name="Line 13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4616" name="Freeform 140"/>
          <p:cNvSpPr>
            <a:spLocks/>
          </p:cNvSpPr>
          <p:nvPr/>
        </p:nvSpPr>
        <p:spPr bwMode="auto">
          <a:xfrm>
            <a:off x="7686675" y="1714500"/>
            <a:ext cx="604838" cy="0"/>
          </a:xfrm>
          <a:custGeom>
            <a:avLst/>
            <a:gdLst>
              <a:gd name="T0" fmla="*/ 0 w 381"/>
              <a:gd name="T1" fmla="*/ 0 h 5"/>
              <a:gd name="T2" fmla="*/ 2147483647 w 381"/>
              <a:gd name="T3" fmla="*/ 2147483647 h 5"/>
              <a:gd name="T4" fmla="*/ 0 60000 65536"/>
              <a:gd name="T5" fmla="*/ 0 60000 65536"/>
              <a:gd name="T6" fmla="*/ 0 w 381"/>
              <a:gd name="T7" fmla="*/ 0 h 5"/>
              <a:gd name="T8" fmla="*/ 381 w 381"/>
              <a:gd name="T9" fmla="*/ 5 h 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1" h="5">
                <a:moveTo>
                  <a:pt x="0" y="0"/>
                </a:moveTo>
                <a:lnTo>
                  <a:pt x="381" y="5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617" name="Freeform 141"/>
          <p:cNvSpPr>
            <a:spLocks/>
          </p:cNvSpPr>
          <p:nvPr/>
        </p:nvSpPr>
        <p:spPr bwMode="auto">
          <a:xfrm>
            <a:off x="8054975" y="1020764"/>
            <a:ext cx="0" cy="701675"/>
          </a:xfrm>
          <a:custGeom>
            <a:avLst/>
            <a:gdLst>
              <a:gd name="T0" fmla="*/ 2147483647 w 4"/>
              <a:gd name="T1" fmla="*/ 2147483647 h 429"/>
              <a:gd name="T2" fmla="*/ 0 w 4"/>
              <a:gd name="T3" fmla="*/ 0 h 429"/>
              <a:gd name="T4" fmla="*/ 0 60000 65536"/>
              <a:gd name="T5" fmla="*/ 0 60000 65536"/>
              <a:gd name="T6" fmla="*/ 0 w 4"/>
              <a:gd name="T7" fmla="*/ 0 h 429"/>
              <a:gd name="T8" fmla="*/ 4 w 4"/>
              <a:gd name="T9" fmla="*/ 429 h 4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429">
                <a:moveTo>
                  <a:pt x="4" y="429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4618" name="Group 142"/>
          <p:cNvGrpSpPr>
            <a:grpSpLocks/>
          </p:cNvGrpSpPr>
          <p:nvPr/>
        </p:nvGrpSpPr>
        <p:grpSpPr bwMode="auto">
          <a:xfrm>
            <a:off x="6354764" y="2428875"/>
            <a:ext cx="230187" cy="338138"/>
            <a:chOff x="1200" y="3600"/>
            <a:chExt cx="192" cy="240"/>
          </a:xfrm>
        </p:grpSpPr>
        <p:sp>
          <p:nvSpPr>
            <p:cNvPr id="24802" name="Oval 143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03" name="Line 144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4619" name="Text Box 145"/>
          <p:cNvSpPr txBox="1">
            <a:spLocks noChangeArrowheads="1"/>
          </p:cNvSpPr>
          <p:nvPr/>
        </p:nvSpPr>
        <p:spPr bwMode="auto">
          <a:xfrm>
            <a:off x="6186488" y="2157413"/>
            <a:ext cx="614362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PGS1</a:t>
            </a:r>
          </a:p>
        </p:txBody>
      </p:sp>
      <p:grpSp>
        <p:nvGrpSpPr>
          <p:cNvPr id="24623" name="Group 149"/>
          <p:cNvGrpSpPr>
            <a:grpSpLocks/>
          </p:cNvGrpSpPr>
          <p:nvPr/>
        </p:nvGrpSpPr>
        <p:grpSpPr bwMode="auto">
          <a:xfrm rot="5400000">
            <a:off x="5661026" y="2574926"/>
            <a:ext cx="336550" cy="384175"/>
            <a:chOff x="1248" y="768"/>
            <a:chExt cx="191" cy="147"/>
          </a:xfrm>
        </p:grpSpPr>
        <p:sp>
          <p:nvSpPr>
            <p:cNvPr id="24799" name="Rectangle 150"/>
            <p:cNvSpPr>
              <a:spLocks noChangeArrowheads="1"/>
            </p:cNvSpPr>
            <p:nvPr/>
          </p:nvSpPr>
          <p:spPr bwMode="auto">
            <a:xfrm>
              <a:off x="1248" y="810"/>
              <a:ext cx="191" cy="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00" name="Arc 151"/>
            <p:cNvSpPr>
              <a:spLocks/>
            </p:cNvSpPr>
            <p:nvPr/>
          </p:nvSpPr>
          <p:spPr bwMode="auto">
            <a:xfrm>
              <a:off x="1248" y="851"/>
              <a:ext cx="183" cy="64"/>
            </a:xfrm>
            <a:custGeom>
              <a:avLst/>
              <a:gdLst>
                <a:gd name="T0" fmla="*/ 0 w 33204"/>
                <a:gd name="T1" fmla="*/ 0 h 21600"/>
                <a:gd name="T2" fmla="*/ 0 w 33204"/>
                <a:gd name="T3" fmla="*/ 0 h 21600"/>
                <a:gd name="T4" fmla="*/ 0 w 33204"/>
                <a:gd name="T5" fmla="*/ 0 h 21600"/>
                <a:gd name="T6" fmla="*/ 0 60000 65536"/>
                <a:gd name="T7" fmla="*/ 0 60000 65536"/>
                <a:gd name="T8" fmla="*/ 0 60000 65536"/>
                <a:gd name="T9" fmla="*/ 0 w 33204"/>
                <a:gd name="T10" fmla="*/ 0 h 21600"/>
                <a:gd name="T11" fmla="*/ 33204 w 332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204" h="21600" fill="none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</a:path>
                <a:path w="33204" h="21600" stroke="0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  <a:lnTo>
                    <a:pt x="16575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01" name="Arc 152"/>
            <p:cNvSpPr>
              <a:spLocks/>
            </p:cNvSpPr>
            <p:nvPr/>
          </p:nvSpPr>
          <p:spPr bwMode="auto">
            <a:xfrm rot="10800000">
              <a:off x="1248" y="768"/>
              <a:ext cx="183" cy="64"/>
            </a:xfrm>
            <a:custGeom>
              <a:avLst/>
              <a:gdLst>
                <a:gd name="T0" fmla="*/ 0 w 33204"/>
                <a:gd name="T1" fmla="*/ 0 h 21600"/>
                <a:gd name="T2" fmla="*/ 0 w 33204"/>
                <a:gd name="T3" fmla="*/ 0 h 21600"/>
                <a:gd name="T4" fmla="*/ 0 w 33204"/>
                <a:gd name="T5" fmla="*/ 0 h 21600"/>
                <a:gd name="T6" fmla="*/ 0 60000 65536"/>
                <a:gd name="T7" fmla="*/ 0 60000 65536"/>
                <a:gd name="T8" fmla="*/ 0 60000 65536"/>
                <a:gd name="T9" fmla="*/ 0 w 33204"/>
                <a:gd name="T10" fmla="*/ 0 h 21600"/>
                <a:gd name="T11" fmla="*/ 33204 w 332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204" h="21600" fill="none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</a:path>
                <a:path w="33204" h="21600" stroke="0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  <a:lnTo>
                    <a:pt x="16575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</p:grpSp>
      <p:grpSp>
        <p:nvGrpSpPr>
          <p:cNvPr id="24653" name="Group 216"/>
          <p:cNvGrpSpPr>
            <a:grpSpLocks/>
          </p:cNvGrpSpPr>
          <p:nvPr/>
        </p:nvGrpSpPr>
        <p:grpSpPr bwMode="auto">
          <a:xfrm rot="5400000">
            <a:off x="6288882" y="3009107"/>
            <a:ext cx="190500" cy="344487"/>
            <a:chOff x="1200" y="3600"/>
            <a:chExt cx="192" cy="240"/>
          </a:xfrm>
        </p:grpSpPr>
        <p:sp>
          <p:nvSpPr>
            <p:cNvPr id="24777" name="Oval 217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78" name="Line 218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4654" name="Text Box 219"/>
          <p:cNvSpPr txBox="1">
            <a:spLocks noChangeArrowheads="1"/>
          </p:cNvSpPr>
          <p:nvPr/>
        </p:nvSpPr>
        <p:spPr bwMode="auto">
          <a:xfrm>
            <a:off x="6183313" y="2830513"/>
            <a:ext cx="614362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PS2A</a:t>
            </a:r>
          </a:p>
        </p:txBody>
      </p:sp>
      <p:sp>
        <p:nvSpPr>
          <p:cNvPr id="24655" name="Text Box 223"/>
          <p:cNvSpPr txBox="1">
            <a:spLocks noChangeArrowheads="1"/>
          </p:cNvSpPr>
          <p:nvPr/>
        </p:nvSpPr>
        <p:spPr bwMode="auto">
          <a:xfrm>
            <a:off x="7132639" y="1181100"/>
            <a:ext cx="936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AV4A</a:t>
            </a:r>
          </a:p>
        </p:txBody>
      </p:sp>
      <p:sp>
        <p:nvSpPr>
          <p:cNvPr id="24656" name="Text Box 224"/>
          <p:cNvSpPr txBox="1">
            <a:spLocks noChangeArrowheads="1"/>
          </p:cNvSpPr>
          <p:nvPr/>
        </p:nvSpPr>
        <p:spPr bwMode="auto">
          <a:xfrm>
            <a:off x="7151688" y="1892300"/>
            <a:ext cx="76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AV5A</a:t>
            </a:r>
          </a:p>
        </p:txBody>
      </p:sp>
      <p:sp>
        <p:nvSpPr>
          <p:cNvPr id="24657" name="Text Box 225"/>
          <p:cNvSpPr txBox="1">
            <a:spLocks noChangeArrowheads="1"/>
          </p:cNvSpPr>
          <p:nvPr/>
        </p:nvSpPr>
        <p:spPr bwMode="auto">
          <a:xfrm>
            <a:off x="8867775" y="1885950"/>
            <a:ext cx="800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AV5B</a:t>
            </a:r>
          </a:p>
        </p:txBody>
      </p:sp>
      <p:sp>
        <p:nvSpPr>
          <p:cNvPr id="24658" name="Text Box 226"/>
          <p:cNvSpPr txBox="1">
            <a:spLocks noChangeArrowheads="1"/>
          </p:cNvSpPr>
          <p:nvPr/>
        </p:nvSpPr>
        <p:spPr bwMode="auto">
          <a:xfrm>
            <a:off x="8172450" y="1187450"/>
            <a:ext cx="882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AV4B</a:t>
            </a:r>
          </a:p>
        </p:txBody>
      </p:sp>
      <p:sp>
        <p:nvSpPr>
          <p:cNvPr id="24659" name="Text Box 227"/>
          <p:cNvSpPr txBox="1">
            <a:spLocks noChangeArrowheads="1"/>
          </p:cNvSpPr>
          <p:nvPr/>
        </p:nvSpPr>
        <p:spPr bwMode="auto">
          <a:xfrm>
            <a:off x="7600950" y="765176"/>
            <a:ext cx="920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>
                <a:solidFill>
                  <a:srgbClr val="081D58"/>
                </a:solidFill>
                <a:latin typeface="細明體" pitchFamily="49" charset="-120"/>
                <a:ea typeface="細明體" pitchFamily="49" charset="-120"/>
              </a:rPr>
              <a:t>P.O.U</a:t>
            </a:r>
          </a:p>
        </p:txBody>
      </p:sp>
      <p:sp>
        <p:nvSpPr>
          <p:cNvPr id="24661" name="Line 233"/>
          <p:cNvSpPr>
            <a:spLocks noChangeShapeType="1"/>
          </p:cNvSpPr>
          <p:nvPr/>
        </p:nvSpPr>
        <p:spPr bwMode="auto">
          <a:xfrm rot="5400000" flipV="1">
            <a:off x="5457032" y="4458495"/>
            <a:ext cx="0" cy="9032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662" name="Line 234"/>
          <p:cNvSpPr>
            <a:spLocks noChangeShapeType="1"/>
          </p:cNvSpPr>
          <p:nvPr/>
        </p:nvSpPr>
        <p:spPr bwMode="auto">
          <a:xfrm rot="5400000" flipV="1">
            <a:off x="4418807" y="4077495"/>
            <a:ext cx="0" cy="16652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663" name="Text Box 236"/>
          <p:cNvSpPr txBox="1">
            <a:spLocks noChangeArrowheads="1"/>
          </p:cNvSpPr>
          <p:nvPr/>
        </p:nvSpPr>
        <p:spPr bwMode="auto">
          <a:xfrm>
            <a:off x="9705976" y="4356100"/>
            <a:ext cx="695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AV3B</a:t>
            </a:r>
            <a:endParaRPr kumimoji="0" lang="zh-TW" altLang="en-US" sz="1400"/>
          </a:p>
        </p:txBody>
      </p:sp>
      <p:sp>
        <p:nvSpPr>
          <p:cNvPr id="24667" name="Line 354"/>
          <p:cNvSpPr>
            <a:spLocks noChangeShapeType="1"/>
          </p:cNvSpPr>
          <p:nvPr/>
        </p:nvSpPr>
        <p:spPr bwMode="auto">
          <a:xfrm>
            <a:off x="3584575" y="4473575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668" name="Freeform 364"/>
          <p:cNvSpPr>
            <a:spLocks/>
          </p:cNvSpPr>
          <p:nvPr/>
        </p:nvSpPr>
        <p:spPr bwMode="auto">
          <a:xfrm rot="-5400000">
            <a:off x="5545138" y="5461001"/>
            <a:ext cx="742950" cy="161925"/>
          </a:xfrm>
          <a:custGeom>
            <a:avLst/>
            <a:gdLst>
              <a:gd name="T0" fmla="*/ 0 w 596"/>
              <a:gd name="T1" fmla="*/ 2147483647 h 102"/>
              <a:gd name="T2" fmla="*/ 2147483647 w 596"/>
              <a:gd name="T3" fmla="*/ 2147483647 h 102"/>
              <a:gd name="T4" fmla="*/ 2147483647 w 596"/>
              <a:gd name="T5" fmla="*/ 2147483647 h 102"/>
              <a:gd name="T6" fmla="*/ 2147483647 w 596"/>
              <a:gd name="T7" fmla="*/ 0 h 102"/>
              <a:gd name="T8" fmla="*/ 2147483647 w 596"/>
              <a:gd name="T9" fmla="*/ 2147483647 h 102"/>
              <a:gd name="T10" fmla="*/ 2147483647 w 596"/>
              <a:gd name="T11" fmla="*/ 2147483647 h 102"/>
              <a:gd name="T12" fmla="*/ 2147483647 w 596"/>
              <a:gd name="T13" fmla="*/ 2147483647 h 102"/>
              <a:gd name="T14" fmla="*/ 2147483647 w 596"/>
              <a:gd name="T15" fmla="*/ 2147483647 h 102"/>
              <a:gd name="T16" fmla="*/ 2147483647 w 596"/>
              <a:gd name="T17" fmla="*/ 2147483647 h 102"/>
              <a:gd name="T18" fmla="*/ 2147483647 w 596"/>
              <a:gd name="T19" fmla="*/ 2147483647 h 102"/>
              <a:gd name="T20" fmla="*/ 2147483647 w 596"/>
              <a:gd name="T21" fmla="*/ 2147483647 h 102"/>
              <a:gd name="T22" fmla="*/ 2147483647 w 596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96"/>
              <a:gd name="T37" fmla="*/ 0 h 102"/>
              <a:gd name="T38" fmla="*/ 596 w 596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96" h="102">
                <a:moveTo>
                  <a:pt x="0" y="52"/>
                </a:moveTo>
                <a:lnTo>
                  <a:pt x="146" y="50"/>
                </a:lnTo>
                <a:lnTo>
                  <a:pt x="167" y="102"/>
                </a:lnTo>
                <a:lnTo>
                  <a:pt x="201" y="0"/>
                </a:lnTo>
                <a:lnTo>
                  <a:pt x="239" y="102"/>
                </a:lnTo>
                <a:lnTo>
                  <a:pt x="286" y="2"/>
                </a:lnTo>
                <a:lnTo>
                  <a:pt x="330" y="102"/>
                </a:lnTo>
                <a:lnTo>
                  <a:pt x="365" y="2"/>
                </a:lnTo>
                <a:lnTo>
                  <a:pt x="415" y="100"/>
                </a:lnTo>
                <a:lnTo>
                  <a:pt x="447" y="6"/>
                </a:lnTo>
                <a:lnTo>
                  <a:pt x="478" y="56"/>
                </a:lnTo>
                <a:lnTo>
                  <a:pt x="596" y="56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24670" name="Freeform 367"/>
          <p:cNvSpPr>
            <a:spLocks/>
          </p:cNvSpPr>
          <p:nvPr/>
        </p:nvSpPr>
        <p:spPr bwMode="auto">
          <a:xfrm rot="-5400000">
            <a:off x="5796757" y="5460207"/>
            <a:ext cx="817562" cy="161925"/>
          </a:xfrm>
          <a:custGeom>
            <a:avLst/>
            <a:gdLst>
              <a:gd name="T0" fmla="*/ 0 w 755"/>
              <a:gd name="T1" fmla="*/ 2147483647 h 102"/>
              <a:gd name="T2" fmla="*/ 2147483647 w 755"/>
              <a:gd name="T3" fmla="*/ 2147483647 h 102"/>
              <a:gd name="T4" fmla="*/ 2147483647 w 755"/>
              <a:gd name="T5" fmla="*/ 2147483647 h 102"/>
              <a:gd name="T6" fmla="*/ 2147483647 w 755"/>
              <a:gd name="T7" fmla="*/ 0 h 102"/>
              <a:gd name="T8" fmla="*/ 2147483647 w 755"/>
              <a:gd name="T9" fmla="*/ 2147483647 h 102"/>
              <a:gd name="T10" fmla="*/ 2147483647 w 755"/>
              <a:gd name="T11" fmla="*/ 2147483647 h 102"/>
              <a:gd name="T12" fmla="*/ 2147483647 w 755"/>
              <a:gd name="T13" fmla="*/ 2147483647 h 102"/>
              <a:gd name="T14" fmla="*/ 2147483647 w 755"/>
              <a:gd name="T15" fmla="*/ 2147483647 h 102"/>
              <a:gd name="T16" fmla="*/ 2147483647 w 755"/>
              <a:gd name="T17" fmla="*/ 2147483647 h 102"/>
              <a:gd name="T18" fmla="*/ 2147483647 w 755"/>
              <a:gd name="T19" fmla="*/ 2147483647 h 102"/>
              <a:gd name="T20" fmla="*/ 2147483647 w 755"/>
              <a:gd name="T21" fmla="*/ 2147483647 h 102"/>
              <a:gd name="T22" fmla="*/ 2147483647 w 755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55"/>
              <a:gd name="T37" fmla="*/ 0 h 102"/>
              <a:gd name="T38" fmla="*/ 755 w 755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55" h="102">
                <a:moveTo>
                  <a:pt x="0" y="50"/>
                </a:moveTo>
                <a:lnTo>
                  <a:pt x="214" y="50"/>
                </a:lnTo>
                <a:lnTo>
                  <a:pt x="236" y="102"/>
                </a:lnTo>
                <a:lnTo>
                  <a:pt x="270" y="0"/>
                </a:lnTo>
                <a:lnTo>
                  <a:pt x="308" y="102"/>
                </a:lnTo>
                <a:lnTo>
                  <a:pt x="356" y="2"/>
                </a:lnTo>
                <a:lnTo>
                  <a:pt x="400" y="102"/>
                </a:lnTo>
                <a:lnTo>
                  <a:pt x="436" y="2"/>
                </a:lnTo>
                <a:lnTo>
                  <a:pt x="486" y="100"/>
                </a:lnTo>
                <a:lnTo>
                  <a:pt x="518" y="6"/>
                </a:lnTo>
                <a:lnTo>
                  <a:pt x="550" y="56"/>
                </a:lnTo>
                <a:lnTo>
                  <a:pt x="755" y="55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grpSp>
        <p:nvGrpSpPr>
          <p:cNvPr id="24674" name="Group 40"/>
          <p:cNvGrpSpPr>
            <a:grpSpLocks/>
          </p:cNvGrpSpPr>
          <p:nvPr/>
        </p:nvGrpSpPr>
        <p:grpSpPr bwMode="auto">
          <a:xfrm rot="5400000">
            <a:off x="3532982" y="4114007"/>
            <a:ext cx="334962" cy="384175"/>
            <a:chOff x="2399" y="1822"/>
            <a:chExt cx="119" cy="160"/>
          </a:xfrm>
        </p:grpSpPr>
        <p:sp>
          <p:nvSpPr>
            <p:cNvPr id="24772" name="AutoShape 41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73" name="AutoShape 42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74" name="Line 43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75" name="Rectangle 44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76" name="Line 45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4675" name="Line 378"/>
          <p:cNvSpPr>
            <a:spLocks noChangeShapeType="1"/>
          </p:cNvSpPr>
          <p:nvPr/>
        </p:nvSpPr>
        <p:spPr bwMode="auto">
          <a:xfrm flipV="1">
            <a:off x="5921375" y="4891089"/>
            <a:ext cx="0" cy="295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676" name="Line 379"/>
          <p:cNvSpPr>
            <a:spLocks noChangeShapeType="1"/>
          </p:cNvSpPr>
          <p:nvPr/>
        </p:nvSpPr>
        <p:spPr bwMode="auto">
          <a:xfrm flipV="1">
            <a:off x="6211888" y="4845050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677" name="Line 380"/>
          <p:cNvSpPr>
            <a:spLocks noChangeShapeType="1"/>
          </p:cNvSpPr>
          <p:nvPr/>
        </p:nvSpPr>
        <p:spPr bwMode="auto">
          <a:xfrm>
            <a:off x="6215063" y="4273550"/>
            <a:ext cx="0" cy="222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678" name="Text Box 381"/>
          <p:cNvSpPr txBox="1">
            <a:spLocks noChangeArrowheads="1"/>
          </p:cNvSpPr>
          <p:nvPr/>
        </p:nvSpPr>
        <p:spPr bwMode="auto">
          <a:xfrm>
            <a:off x="5776914" y="2355850"/>
            <a:ext cx="504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/>
              <a:t>VG</a:t>
            </a:r>
          </a:p>
        </p:txBody>
      </p:sp>
      <p:sp>
        <p:nvSpPr>
          <p:cNvPr id="24679" name="Freeform 382"/>
          <p:cNvSpPr>
            <a:spLocks/>
          </p:cNvSpPr>
          <p:nvPr/>
        </p:nvSpPr>
        <p:spPr bwMode="auto">
          <a:xfrm rot="-5400000">
            <a:off x="9002713" y="5461001"/>
            <a:ext cx="742950" cy="161925"/>
          </a:xfrm>
          <a:custGeom>
            <a:avLst/>
            <a:gdLst>
              <a:gd name="T0" fmla="*/ 0 w 596"/>
              <a:gd name="T1" fmla="*/ 2147483647 h 102"/>
              <a:gd name="T2" fmla="*/ 2147483647 w 596"/>
              <a:gd name="T3" fmla="*/ 2147483647 h 102"/>
              <a:gd name="T4" fmla="*/ 2147483647 w 596"/>
              <a:gd name="T5" fmla="*/ 2147483647 h 102"/>
              <a:gd name="T6" fmla="*/ 2147483647 w 596"/>
              <a:gd name="T7" fmla="*/ 0 h 102"/>
              <a:gd name="T8" fmla="*/ 2147483647 w 596"/>
              <a:gd name="T9" fmla="*/ 2147483647 h 102"/>
              <a:gd name="T10" fmla="*/ 2147483647 w 596"/>
              <a:gd name="T11" fmla="*/ 2147483647 h 102"/>
              <a:gd name="T12" fmla="*/ 2147483647 w 596"/>
              <a:gd name="T13" fmla="*/ 2147483647 h 102"/>
              <a:gd name="T14" fmla="*/ 2147483647 w 596"/>
              <a:gd name="T15" fmla="*/ 2147483647 h 102"/>
              <a:gd name="T16" fmla="*/ 2147483647 w 596"/>
              <a:gd name="T17" fmla="*/ 2147483647 h 102"/>
              <a:gd name="T18" fmla="*/ 2147483647 w 596"/>
              <a:gd name="T19" fmla="*/ 2147483647 h 102"/>
              <a:gd name="T20" fmla="*/ 2147483647 w 596"/>
              <a:gd name="T21" fmla="*/ 2147483647 h 102"/>
              <a:gd name="T22" fmla="*/ 2147483647 w 596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96"/>
              <a:gd name="T37" fmla="*/ 0 h 102"/>
              <a:gd name="T38" fmla="*/ 596 w 596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96" h="102">
                <a:moveTo>
                  <a:pt x="0" y="52"/>
                </a:moveTo>
                <a:lnTo>
                  <a:pt x="146" y="50"/>
                </a:lnTo>
                <a:lnTo>
                  <a:pt x="167" y="102"/>
                </a:lnTo>
                <a:lnTo>
                  <a:pt x="201" y="0"/>
                </a:lnTo>
                <a:lnTo>
                  <a:pt x="239" y="102"/>
                </a:lnTo>
                <a:lnTo>
                  <a:pt x="286" y="2"/>
                </a:lnTo>
                <a:lnTo>
                  <a:pt x="330" y="102"/>
                </a:lnTo>
                <a:lnTo>
                  <a:pt x="365" y="2"/>
                </a:lnTo>
                <a:lnTo>
                  <a:pt x="415" y="100"/>
                </a:lnTo>
                <a:lnTo>
                  <a:pt x="447" y="6"/>
                </a:lnTo>
                <a:lnTo>
                  <a:pt x="478" y="56"/>
                </a:lnTo>
                <a:lnTo>
                  <a:pt x="596" y="56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24680" name="Freeform 383"/>
          <p:cNvSpPr>
            <a:spLocks/>
          </p:cNvSpPr>
          <p:nvPr/>
        </p:nvSpPr>
        <p:spPr bwMode="auto">
          <a:xfrm>
            <a:off x="8674100" y="5929313"/>
            <a:ext cx="984250" cy="0"/>
          </a:xfrm>
          <a:custGeom>
            <a:avLst/>
            <a:gdLst>
              <a:gd name="T0" fmla="*/ 0 w 620"/>
              <a:gd name="T1" fmla="*/ 2147483647 h 4"/>
              <a:gd name="T2" fmla="*/ 2147483647 w 620"/>
              <a:gd name="T3" fmla="*/ 0 h 4"/>
              <a:gd name="T4" fmla="*/ 0 60000 65536"/>
              <a:gd name="T5" fmla="*/ 0 60000 65536"/>
              <a:gd name="T6" fmla="*/ 0 w 620"/>
              <a:gd name="T7" fmla="*/ 0 h 4"/>
              <a:gd name="T8" fmla="*/ 620 w 620"/>
              <a:gd name="T9" fmla="*/ 4 h 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20" h="4">
                <a:moveTo>
                  <a:pt x="0" y="4"/>
                </a:moveTo>
                <a:lnTo>
                  <a:pt x="62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681" name="Freeform 384"/>
          <p:cNvSpPr>
            <a:spLocks/>
          </p:cNvSpPr>
          <p:nvPr/>
        </p:nvSpPr>
        <p:spPr bwMode="auto">
          <a:xfrm rot="-5400000">
            <a:off x="9254332" y="5460207"/>
            <a:ext cx="817562" cy="161925"/>
          </a:xfrm>
          <a:custGeom>
            <a:avLst/>
            <a:gdLst>
              <a:gd name="T0" fmla="*/ 0 w 755"/>
              <a:gd name="T1" fmla="*/ 2147483647 h 102"/>
              <a:gd name="T2" fmla="*/ 2147483647 w 755"/>
              <a:gd name="T3" fmla="*/ 2147483647 h 102"/>
              <a:gd name="T4" fmla="*/ 2147483647 w 755"/>
              <a:gd name="T5" fmla="*/ 2147483647 h 102"/>
              <a:gd name="T6" fmla="*/ 2147483647 w 755"/>
              <a:gd name="T7" fmla="*/ 0 h 102"/>
              <a:gd name="T8" fmla="*/ 2147483647 w 755"/>
              <a:gd name="T9" fmla="*/ 2147483647 h 102"/>
              <a:gd name="T10" fmla="*/ 2147483647 w 755"/>
              <a:gd name="T11" fmla="*/ 2147483647 h 102"/>
              <a:gd name="T12" fmla="*/ 2147483647 w 755"/>
              <a:gd name="T13" fmla="*/ 2147483647 h 102"/>
              <a:gd name="T14" fmla="*/ 2147483647 w 755"/>
              <a:gd name="T15" fmla="*/ 2147483647 h 102"/>
              <a:gd name="T16" fmla="*/ 2147483647 w 755"/>
              <a:gd name="T17" fmla="*/ 2147483647 h 102"/>
              <a:gd name="T18" fmla="*/ 2147483647 w 755"/>
              <a:gd name="T19" fmla="*/ 2147483647 h 102"/>
              <a:gd name="T20" fmla="*/ 2147483647 w 755"/>
              <a:gd name="T21" fmla="*/ 2147483647 h 102"/>
              <a:gd name="T22" fmla="*/ 2147483647 w 755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55"/>
              <a:gd name="T37" fmla="*/ 0 h 102"/>
              <a:gd name="T38" fmla="*/ 755 w 755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55" h="102">
                <a:moveTo>
                  <a:pt x="0" y="50"/>
                </a:moveTo>
                <a:lnTo>
                  <a:pt x="214" y="50"/>
                </a:lnTo>
                <a:lnTo>
                  <a:pt x="236" y="102"/>
                </a:lnTo>
                <a:lnTo>
                  <a:pt x="270" y="0"/>
                </a:lnTo>
                <a:lnTo>
                  <a:pt x="308" y="102"/>
                </a:lnTo>
                <a:lnTo>
                  <a:pt x="356" y="2"/>
                </a:lnTo>
                <a:lnTo>
                  <a:pt x="400" y="102"/>
                </a:lnTo>
                <a:lnTo>
                  <a:pt x="436" y="2"/>
                </a:lnTo>
                <a:lnTo>
                  <a:pt x="486" y="100"/>
                </a:lnTo>
                <a:lnTo>
                  <a:pt x="518" y="6"/>
                </a:lnTo>
                <a:lnTo>
                  <a:pt x="550" y="56"/>
                </a:lnTo>
                <a:lnTo>
                  <a:pt x="755" y="55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24682" name="Line 385"/>
          <p:cNvSpPr>
            <a:spLocks noChangeShapeType="1"/>
          </p:cNvSpPr>
          <p:nvPr/>
        </p:nvSpPr>
        <p:spPr bwMode="auto">
          <a:xfrm flipV="1">
            <a:off x="9383713" y="4933926"/>
            <a:ext cx="0" cy="295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683" name="Line 386"/>
          <p:cNvSpPr>
            <a:spLocks noChangeShapeType="1"/>
          </p:cNvSpPr>
          <p:nvPr/>
        </p:nvSpPr>
        <p:spPr bwMode="auto">
          <a:xfrm>
            <a:off x="7194550" y="4483100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684" name="Line 387"/>
          <p:cNvSpPr>
            <a:spLocks noChangeShapeType="1"/>
          </p:cNvSpPr>
          <p:nvPr/>
        </p:nvSpPr>
        <p:spPr bwMode="auto">
          <a:xfrm>
            <a:off x="8285163" y="4473575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4685" name="Group 388"/>
          <p:cNvGrpSpPr>
            <a:grpSpLocks/>
          </p:cNvGrpSpPr>
          <p:nvPr/>
        </p:nvGrpSpPr>
        <p:grpSpPr bwMode="auto">
          <a:xfrm rot="5400000">
            <a:off x="9736932" y="4999832"/>
            <a:ext cx="176213" cy="285750"/>
            <a:chOff x="1200" y="3600"/>
            <a:chExt cx="192" cy="240"/>
          </a:xfrm>
          <a:solidFill>
            <a:srgbClr val="FF6600"/>
          </a:solidFill>
        </p:grpSpPr>
        <p:sp>
          <p:nvSpPr>
            <p:cNvPr id="24770" name="Oval 389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71" name="Line 390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4686" name="Text Box 391"/>
          <p:cNvSpPr txBox="1">
            <a:spLocks noChangeArrowheads="1"/>
          </p:cNvSpPr>
          <p:nvPr/>
        </p:nvSpPr>
        <p:spPr bwMode="auto">
          <a:xfrm>
            <a:off x="9904413" y="4994276"/>
            <a:ext cx="539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 dirty="0">
                <a:latin typeface="細明體" pitchFamily="49" charset="-120"/>
                <a:ea typeface="細明體" pitchFamily="49" charset="-120"/>
              </a:rPr>
              <a:t>PT0B</a:t>
            </a:r>
          </a:p>
        </p:txBody>
      </p:sp>
      <p:grpSp>
        <p:nvGrpSpPr>
          <p:cNvPr id="24688" name="Group 402"/>
          <p:cNvGrpSpPr>
            <a:grpSpLocks/>
          </p:cNvGrpSpPr>
          <p:nvPr/>
        </p:nvGrpSpPr>
        <p:grpSpPr bwMode="auto">
          <a:xfrm rot="5400000">
            <a:off x="9744869" y="3012281"/>
            <a:ext cx="190500" cy="344488"/>
            <a:chOff x="1200" y="3600"/>
            <a:chExt cx="192" cy="240"/>
          </a:xfrm>
          <a:solidFill>
            <a:srgbClr val="FF6600"/>
          </a:solidFill>
        </p:grpSpPr>
        <p:sp>
          <p:nvSpPr>
            <p:cNvPr id="24760" name="Oval 403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61" name="Line 404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4689" name="Text Box 405"/>
          <p:cNvSpPr txBox="1">
            <a:spLocks noChangeArrowheads="1"/>
          </p:cNvSpPr>
          <p:nvPr/>
        </p:nvSpPr>
        <p:spPr bwMode="auto">
          <a:xfrm>
            <a:off x="9629776" y="2820988"/>
            <a:ext cx="614363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PS2B</a:t>
            </a:r>
          </a:p>
        </p:txBody>
      </p:sp>
      <p:grpSp>
        <p:nvGrpSpPr>
          <p:cNvPr id="24690" name="Group 406"/>
          <p:cNvGrpSpPr>
            <a:grpSpLocks/>
          </p:cNvGrpSpPr>
          <p:nvPr/>
        </p:nvGrpSpPr>
        <p:grpSpPr bwMode="auto">
          <a:xfrm>
            <a:off x="8293101" y="1454150"/>
            <a:ext cx="384175" cy="336550"/>
            <a:chOff x="2399" y="1822"/>
            <a:chExt cx="119" cy="160"/>
          </a:xfrm>
        </p:grpSpPr>
        <p:sp>
          <p:nvSpPr>
            <p:cNvPr id="24755" name="AutoShape 40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4756" name="AutoShape 40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4757" name="Line 40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58" name="Rectangle 41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4759" name="Line 41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4691" name="Group 412"/>
          <p:cNvGrpSpPr>
            <a:grpSpLocks/>
          </p:cNvGrpSpPr>
          <p:nvPr/>
        </p:nvGrpSpPr>
        <p:grpSpPr bwMode="auto">
          <a:xfrm rot="5400000">
            <a:off x="9623426" y="4541839"/>
            <a:ext cx="334963" cy="382587"/>
            <a:chOff x="2399" y="1822"/>
            <a:chExt cx="119" cy="160"/>
          </a:xfrm>
        </p:grpSpPr>
        <p:sp>
          <p:nvSpPr>
            <p:cNvPr id="24750" name="AutoShape 4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51" name="AutoShape 4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52" name="Line 4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53" name="Rectangle 4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54" name="Line 4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4696" name="Text Box 423"/>
          <p:cNvSpPr txBox="1">
            <a:spLocks noChangeArrowheads="1"/>
          </p:cNvSpPr>
          <p:nvPr/>
        </p:nvSpPr>
        <p:spPr bwMode="auto">
          <a:xfrm>
            <a:off x="5448300" y="963613"/>
            <a:ext cx="8207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/>
              <a:t>Acid Exhaust</a:t>
            </a:r>
          </a:p>
        </p:txBody>
      </p:sp>
      <p:sp>
        <p:nvSpPr>
          <p:cNvPr id="35090" name="Line 30"/>
          <p:cNvSpPr>
            <a:spLocks noChangeShapeType="1"/>
          </p:cNvSpPr>
          <p:nvPr/>
        </p:nvSpPr>
        <p:spPr bwMode="auto">
          <a:xfrm rot="5400000" flipV="1">
            <a:off x="7755732" y="4373520"/>
            <a:ext cx="0" cy="11318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091" name="Line 51"/>
          <p:cNvSpPr>
            <a:spLocks noChangeShapeType="1"/>
          </p:cNvSpPr>
          <p:nvPr/>
        </p:nvSpPr>
        <p:spPr bwMode="auto">
          <a:xfrm flipV="1">
            <a:off x="9669463" y="4244975"/>
            <a:ext cx="0" cy="31908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093" name="Freeform 72"/>
          <p:cNvSpPr>
            <a:spLocks/>
          </p:cNvSpPr>
          <p:nvPr/>
        </p:nvSpPr>
        <p:spPr bwMode="auto">
          <a:xfrm>
            <a:off x="9669464" y="1719263"/>
            <a:ext cx="1587" cy="2254250"/>
          </a:xfrm>
          <a:custGeom>
            <a:avLst/>
            <a:gdLst>
              <a:gd name="T0" fmla="*/ 0 w 1"/>
              <a:gd name="T1" fmla="*/ 2147483647 h 1378"/>
              <a:gd name="T2" fmla="*/ 0 w 1"/>
              <a:gd name="T3" fmla="*/ 0 h 1378"/>
              <a:gd name="T4" fmla="*/ 0 60000 65536"/>
              <a:gd name="T5" fmla="*/ 0 60000 65536"/>
              <a:gd name="T6" fmla="*/ 0 w 1"/>
              <a:gd name="T7" fmla="*/ 0 h 1378"/>
              <a:gd name="T8" fmla="*/ 1 w 1"/>
              <a:gd name="T9" fmla="*/ 1378 h 137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378">
                <a:moveTo>
                  <a:pt x="0" y="137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094" name="Line 74"/>
          <p:cNvSpPr>
            <a:spLocks noChangeShapeType="1"/>
          </p:cNvSpPr>
          <p:nvPr/>
        </p:nvSpPr>
        <p:spPr bwMode="auto">
          <a:xfrm rot="-5400000">
            <a:off x="8809832" y="4352581"/>
            <a:ext cx="0" cy="1173163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095" name="Freeform 132"/>
          <p:cNvSpPr>
            <a:spLocks/>
          </p:cNvSpPr>
          <p:nvPr/>
        </p:nvSpPr>
        <p:spPr bwMode="auto">
          <a:xfrm>
            <a:off x="8670925" y="1725614"/>
            <a:ext cx="1004888" cy="1587"/>
          </a:xfrm>
          <a:custGeom>
            <a:avLst/>
            <a:gdLst>
              <a:gd name="T0" fmla="*/ 0 w 633"/>
              <a:gd name="T1" fmla="*/ 2147483647 h 1"/>
              <a:gd name="T2" fmla="*/ 2147483647 w 633"/>
              <a:gd name="T3" fmla="*/ 0 h 1"/>
              <a:gd name="T4" fmla="*/ 0 60000 65536"/>
              <a:gd name="T5" fmla="*/ 0 60000 65536"/>
              <a:gd name="T6" fmla="*/ 0 w 633"/>
              <a:gd name="T7" fmla="*/ 0 h 1"/>
              <a:gd name="T8" fmla="*/ 633 w 63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33" h="1">
                <a:moveTo>
                  <a:pt x="0" y="1"/>
                </a:moveTo>
                <a:lnTo>
                  <a:pt x="633" y="0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096" name="Freeform 133"/>
          <p:cNvSpPr>
            <a:spLocks/>
          </p:cNvSpPr>
          <p:nvPr/>
        </p:nvSpPr>
        <p:spPr bwMode="auto">
          <a:xfrm>
            <a:off x="8824914" y="1728788"/>
            <a:ext cx="1587" cy="336550"/>
          </a:xfrm>
          <a:custGeom>
            <a:avLst/>
            <a:gdLst>
              <a:gd name="T0" fmla="*/ 0 w 1"/>
              <a:gd name="T1" fmla="*/ 2147483647 h 206"/>
              <a:gd name="T2" fmla="*/ 0 w 1"/>
              <a:gd name="T3" fmla="*/ 0 h 206"/>
              <a:gd name="T4" fmla="*/ 0 60000 65536"/>
              <a:gd name="T5" fmla="*/ 0 60000 65536"/>
              <a:gd name="T6" fmla="*/ 0 w 1"/>
              <a:gd name="T7" fmla="*/ 0 h 206"/>
              <a:gd name="T8" fmla="*/ 1 w 1"/>
              <a:gd name="T9" fmla="*/ 206 h 20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06">
                <a:moveTo>
                  <a:pt x="0" y="20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097" name="Freeform 382"/>
          <p:cNvSpPr>
            <a:spLocks/>
          </p:cNvSpPr>
          <p:nvPr/>
        </p:nvSpPr>
        <p:spPr bwMode="auto">
          <a:xfrm rot="-5400000">
            <a:off x="9004301" y="5459413"/>
            <a:ext cx="742950" cy="161925"/>
          </a:xfrm>
          <a:custGeom>
            <a:avLst/>
            <a:gdLst>
              <a:gd name="T0" fmla="*/ 0 w 596"/>
              <a:gd name="T1" fmla="*/ 2147483647 h 102"/>
              <a:gd name="T2" fmla="*/ 2147483647 w 596"/>
              <a:gd name="T3" fmla="*/ 2147483647 h 102"/>
              <a:gd name="T4" fmla="*/ 2147483647 w 596"/>
              <a:gd name="T5" fmla="*/ 2147483647 h 102"/>
              <a:gd name="T6" fmla="*/ 2147483647 w 596"/>
              <a:gd name="T7" fmla="*/ 0 h 102"/>
              <a:gd name="T8" fmla="*/ 2147483647 w 596"/>
              <a:gd name="T9" fmla="*/ 2147483647 h 102"/>
              <a:gd name="T10" fmla="*/ 2147483647 w 596"/>
              <a:gd name="T11" fmla="*/ 2147483647 h 102"/>
              <a:gd name="T12" fmla="*/ 2147483647 w 596"/>
              <a:gd name="T13" fmla="*/ 2147483647 h 102"/>
              <a:gd name="T14" fmla="*/ 2147483647 w 596"/>
              <a:gd name="T15" fmla="*/ 2147483647 h 102"/>
              <a:gd name="T16" fmla="*/ 2147483647 w 596"/>
              <a:gd name="T17" fmla="*/ 2147483647 h 102"/>
              <a:gd name="T18" fmla="*/ 2147483647 w 596"/>
              <a:gd name="T19" fmla="*/ 2147483647 h 102"/>
              <a:gd name="T20" fmla="*/ 2147483647 w 596"/>
              <a:gd name="T21" fmla="*/ 2147483647 h 102"/>
              <a:gd name="T22" fmla="*/ 2147483647 w 596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96"/>
              <a:gd name="T37" fmla="*/ 0 h 102"/>
              <a:gd name="T38" fmla="*/ 596 w 596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96" h="102">
                <a:moveTo>
                  <a:pt x="0" y="52"/>
                </a:moveTo>
                <a:lnTo>
                  <a:pt x="146" y="50"/>
                </a:lnTo>
                <a:lnTo>
                  <a:pt x="167" y="102"/>
                </a:lnTo>
                <a:lnTo>
                  <a:pt x="201" y="0"/>
                </a:lnTo>
                <a:lnTo>
                  <a:pt x="239" y="102"/>
                </a:lnTo>
                <a:lnTo>
                  <a:pt x="286" y="2"/>
                </a:lnTo>
                <a:lnTo>
                  <a:pt x="330" y="102"/>
                </a:lnTo>
                <a:lnTo>
                  <a:pt x="365" y="2"/>
                </a:lnTo>
                <a:lnTo>
                  <a:pt x="415" y="100"/>
                </a:lnTo>
                <a:lnTo>
                  <a:pt x="447" y="6"/>
                </a:lnTo>
                <a:lnTo>
                  <a:pt x="478" y="56"/>
                </a:lnTo>
                <a:lnTo>
                  <a:pt x="596" y="56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35099" name="Freeform 384"/>
          <p:cNvSpPr>
            <a:spLocks/>
          </p:cNvSpPr>
          <p:nvPr/>
        </p:nvSpPr>
        <p:spPr bwMode="auto">
          <a:xfrm rot="-5400000">
            <a:off x="9255920" y="5458620"/>
            <a:ext cx="817563" cy="161925"/>
          </a:xfrm>
          <a:custGeom>
            <a:avLst/>
            <a:gdLst>
              <a:gd name="T0" fmla="*/ 0 w 755"/>
              <a:gd name="T1" fmla="*/ 2147483647 h 102"/>
              <a:gd name="T2" fmla="*/ 2147483647 w 755"/>
              <a:gd name="T3" fmla="*/ 2147483647 h 102"/>
              <a:gd name="T4" fmla="*/ 2147483647 w 755"/>
              <a:gd name="T5" fmla="*/ 2147483647 h 102"/>
              <a:gd name="T6" fmla="*/ 2147483647 w 755"/>
              <a:gd name="T7" fmla="*/ 0 h 102"/>
              <a:gd name="T8" fmla="*/ 2147483647 w 755"/>
              <a:gd name="T9" fmla="*/ 2147483647 h 102"/>
              <a:gd name="T10" fmla="*/ 2147483647 w 755"/>
              <a:gd name="T11" fmla="*/ 2147483647 h 102"/>
              <a:gd name="T12" fmla="*/ 2147483647 w 755"/>
              <a:gd name="T13" fmla="*/ 2147483647 h 102"/>
              <a:gd name="T14" fmla="*/ 2147483647 w 755"/>
              <a:gd name="T15" fmla="*/ 2147483647 h 102"/>
              <a:gd name="T16" fmla="*/ 2147483647 w 755"/>
              <a:gd name="T17" fmla="*/ 2147483647 h 102"/>
              <a:gd name="T18" fmla="*/ 2147483647 w 755"/>
              <a:gd name="T19" fmla="*/ 2147483647 h 102"/>
              <a:gd name="T20" fmla="*/ 2147483647 w 755"/>
              <a:gd name="T21" fmla="*/ 2147483647 h 102"/>
              <a:gd name="T22" fmla="*/ 2147483647 w 755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55"/>
              <a:gd name="T37" fmla="*/ 0 h 102"/>
              <a:gd name="T38" fmla="*/ 755 w 755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55" h="102">
                <a:moveTo>
                  <a:pt x="0" y="50"/>
                </a:moveTo>
                <a:lnTo>
                  <a:pt x="214" y="50"/>
                </a:lnTo>
                <a:lnTo>
                  <a:pt x="236" y="102"/>
                </a:lnTo>
                <a:lnTo>
                  <a:pt x="270" y="0"/>
                </a:lnTo>
                <a:lnTo>
                  <a:pt x="308" y="102"/>
                </a:lnTo>
                <a:lnTo>
                  <a:pt x="356" y="2"/>
                </a:lnTo>
                <a:lnTo>
                  <a:pt x="400" y="102"/>
                </a:lnTo>
                <a:lnTo>
                  <a:pt x="436" y="2"/>
                </a:lnTo>
                <a:lnTo>
                  <a:pt x="486" y="100"/>
                </a:lnTo>
                <a:lnTo>
                  <a:pt x="518" y="6"/>
                </a:lnTo>
                <a:lnTo>
                  <a:pt x="550" y="56"/>
                </a:lnTo>
                <a:lnTo>
                  <a:pt x="755" y="55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35100" name="Line 385"/>
          <p:cNvSpPr>
            <a:spLocks noChangeShapeType="1"/>
          </p:cNvSpPr>
          <p:nvPr/>
        </p:nvSpPr>
        <p:spPr bwMode="auto">
          <a:xfrm flipV="1">
            <a:off x="9378951" y="4918024"/>
            <a:ext cx="0" cy="2952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101" name="Line 386"/>
          <p:cNvSpPr>
            <a:spLocks noChangeShapeType="1"/>
          </p:cNvSpPr>
          <p:nvPr/>
        </p:nvSpPr>
        <p:spPr bwMode="auto">
          <a:xfrm>
            <a:off x="7189788" y="4487864"/>
            <a:ext cx="0" cy="4460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102" name="Line 387"/>
          <p:cNvSpPr>
            <a:spLocks noChangeShapeType="1"/>
          </p:cNvSpPr>
          <p:nvPr/>
        </p:nvSpPr>
        <p:spPr bwMode="auto">
          <a:xfrm>
            <a:off x="8280400" y="4478339"/>
            <a:ext cx="0" cy="4460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103" name="Freeform 50"/>
          <p:cNvSpPr>
            <a:spLocks/>
          </p:cNvSpPr>
          <p:nvPr/>
        </p:nvSpPr>
        <p:spPr bwMode="auto">
          <a:xfrm>
            <a:off x="5913499" y="2777842"/>
            <a:ext cx="247650" cy="1588"/>
          </a:xfrm>
          <a:custGeom>
            <a:avLst/>
            <a:gdLst>
              <a:gd name="T0" fmla="*/ 2147483647 w 156"/>
              <a:gd name="T1" fmla="*/ 0 h 1"/>
              <a:gd name="T2" fmla="*/ 0 w 156"/>
              <a:gd name="T3" fmla="*/ 0 h 1"/>
              <a:gd name="T4" fmla="*/ 0 60000 65536"/>
              <a:gd name="T5" fmla="*/ 0 60000 65536"/>
              <a:gd name="T6" fmla="*/ 0 w 156"/>
              <a:gd name="T7" fmla="*/ 0 h 1"/>
              <a:gd name="T8" fmla="*/ 156 w 15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6" h="1">
                <a:moveTo>
                  <a:pt x="156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104" name="Freeform 146"/>
          <p:cNvSpPr>
            <a:spLocks/>
          </p:cNvSpPr>
          <p:nvPr/>
        </p:nvSpPr>
        <p:spPr bwMode="auto">
          <a:xfrm>
            <a:off x="7118413" y="2404781"/>
            <a:ext cx="1587" cy="369887"/>
          </a:xfrm>
          <a:custGeom>
            <a:avLst/>
            <a:gdLst>
              <a:gd name="T0" fmla="*/ 0 w 1"/>
              <a:gd name="T1" fmla="*/ 2147483647 h 226"/>
              <a:gd name="T2" fmla="*/ 2147483647 w 1"/>
              <a:gd name="T3" fmla="*/ 0 h 226"/>
              <a:gd name="T4" fmla="*/ 0 60000 65536"/>
              <a:gd name="T5" fmla="*/ 0 60000 65536"/>
              <a:gd name="T6" fmla="*/ 0 w 1"/>
              <a:gd name="T7" fmla="*/ 0 h 226"/>
              <a:gd name="T8" fmla="*/ 1 w 1"/>
              <a:gd name="T9" fmla="*/ 226 h 22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26">
                <a:moveTo>
                  <a:pt x="0" y="226"/>
                </a:moveTo>
                <a:lnTo>
                  <a:pt x="1" y="0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105" name="Freeform 147"/>
          <p:cNvSpPr>
            <a:spLocks/>
          </p:cNvSpPr>
          <p:nvPr/>
        </p:nvSpPr>
        <p:spPr bwMode="auto">
          <a:xfrm>
            <a:off x="8828149" y="2411131"/>
            <a:ext cx="1588" cy="382587"/>
          </a:xfrm>
          <a:custGeom>
            <a:avLst/>
            <a:gdLst>
              <a:gd name="T0" fmla="*/ 0 w 1"/>
              <a:gd name="T1" fmla="*/ 2147483647 h 234"/>
              <a:gd name="T2" fmla="*/ 0 w 1"/>
              <a:gd name="T3" fmla="*/ 0 h 234"/>
              <a:gd name="T4" fmla="*/ 0 60000 65536"/>
              <a:gd name="T5" fmla="*/ 0 60000 65536"/>
              <a:gd name="T6" fmla="*/ 0 w 1"/>
              <a:gd name="T7" fmla="*/ 0 h 234"/>
              <a:gd name="T8" fmla="*/ 1 w 1"/>
              <a:gd name="T9" fmla="*/ 234 h 23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34">
                <a:moveTo>
                  <a:pt x="0" y="234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5107" name="Group 84"/>
          <p:cNvGrpSpPr>
            <a:grpSpLocks/>
          </p:cNvGrpSpPr>
          <p:nvPr/>
        </p:nvGrpSpPr>
        <p:grpSpPr bwMode="auto">
          <a:xfrm rot="5400000">
            <a:off x="9624220" y="4547395"/>
            <a:ext cx="334963" cy="384175"/>
            <a:chOff x="2399" y="1822"/>
            <a:chExt cx="119" cy="160"/>
          </a:xfrm>
        </p:grpSpPr>
        <p:sp>
          <p:nvSpPr>
            <p:cNvPr id="24745" name="AutoShape 8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46" name="AutoShape 8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47" name="Line 8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48" name="Rectangle 8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49" name="Line 8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5113" name="Group 84"/>
          <p:cNvGrpSpPr>
            <a:grpSpLocks/>
          </p:cNvGrpSpPr>
          <p:nvPr/>
        </p:nvGrpSpPr>
        <p:grpSpPr bwMode="auto">
          <a:xfrm rot="5400000">
            <a:off x="8786020" y="2048670"/>
            <a:ext cx="334963" cy="384175"/>
            <a:chOff x="2399" y="1822"/>
            <a:chExt cx="119" cy="160"/>
          </a:xfrm>
        </p:grpSpPr>
        <p:sp>
          <p:nvSpPr>
            <p:cNvPr id="24740" name="AutoShape 8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41" name="AutoShape 8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42" name="Line 8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43" name="Rectangle 8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44" name="Line 8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5119" name="Freeform 153"/>
          <p:cNvSpPr>
            <a:spLocks/>
          </p:cNvSpPr>
          <p:nvPr/>
        </p:nvSpPr>
        <p:spPr bwMode="auto">
          <a:xfrm>
            <a:off x="5814333" y="1414487"/>
            <a:ext cx="6350" cy="1179513"/>
          </a:xfrm>
          <a:custGeom>
            <a:avLst/>
            <a:gdLst>
              <a:gd name="T0" fmla="*/ 0 w 4"/>
              <a:gd name="T1" fmla="*/ 2147483647 h 720"/>
              <a:gd name="T2" fmla="*/ 2147483647 w 4"/>
              <a:gd name="T3" fmla="*/ 0 h 720"/>
              <a:gd name="T4" fmla="*/ 0 60000 65536"/>
              <a:gd name="T5" fmla="*/ 0 60000 65536"/>
              <a:gd name="T6" fmla="*/ 0 w 4"/>
              <a:gd name="T7" fmla="*/ 0 h 720"/>
              <a:gd name="T8" fmla="*/ 4 w 4"/>
              <a:gd name="T9" fmla="*/ 720 h 7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720">
                <a:moveTo>
                  <a:pt x="0" y="720"/>
                </a:moveTo>
                <a:lnTo>
                  <a:pt x="4" y="0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4733" name="Group 142"/>
          <p:cNvGrpSpPr>
            <a:grpSpLocks/>
          </p:cNvGrpSpPr>
          <p:nvPr/>
        </p:nvGrpSpPr>
        <p:grpSpPr bwMode="auto">
          <a:xfrm>
            <a:off x="6357939" y="2433639"/>
            <a:ext cx="230187" cy="338137"/>
            <a:chOff x="1200" y="3600"/>
            <a:chExt cx="192" cy="240"/>
          </a:xfrm>
        </p:grpSpPr>
        <p:sp>
          <p:nvSpPr>
            <p:cNvPr id="24736" name="Oval 143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solidFill>
              <a:srgbClr val="FF66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37" name="Line 144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4871" name="Line 295"/>
          <p:cNvSpPr>
            <a:spLocks noChangeShapeType="1"/>
          </p:cNvSpPr>
          <p:nvPr/>
        </p:nvSpPr>
        <p:spPr bwMode="auto">
          <a:xfrm flipH="1">
            <a:off x="7108888" y="2777842"/>
            <a:ext cx="1728787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877" name="Line 301"/>
          <p:cNvSpPr>
            <a:spLocks noChangeShapeType="1"/>
          </p:cNvSpPr>
          <p:nvPr/>
        </p:nvSpPr>
        <p:spPr bwMode="auto">
          <a:xfrm>
            <a:off x="6270687" y="2777842"/>
            <a:ext cx="8636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879" name="Line 303"/>
          <p:cNvSpPr>
            <a:spLocks noChangeShapeType="1"/>
          </p:cNvSpPr>
          <p:nvPr/>
        </p:nvSpPr>
        <p:spPr bwMode="auto">
          <a:xfrm>
            <a:off x="8675689" y="5929313"/>
            <a:ext cx="7207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880" name="Line 304"/>
          <p:cNvSpPr>
            <a:spLocks noChangeShapeType="1"/>
          </p:cNvSpPr>
          <p:nvPr/>
        </p:nvSpPr>
        <p:spPr bwMode="auto">
          <a:xfrm>
            <a:off x="9374189" y="5930900"/>
            <a:ext cx="287337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734" name="Line 308"/>
          <p:cNvSpPr>
            <a:spLocks noChangeShapeType="1"/>
          </p:cNvSpPr>
          <p:nvPr/>
        </p:nvSpPr>
        <p:spPr bwMode="auto">
          <a:xfrm>
            <a:off x="9671050" y="4916488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886" name="Line 310"/>
          <p:cNvSpPr>
            <a:spLocks noChangeShapeType="1"/>
          </p:cNvSpPr>
          <p:nvPr/>
        </p:nvSpPr>
        <p:spPr bwMode="auto">
          <a:xfrm>
            <a:off x="9671050" y="4916488"/>
            <a:ext cx="0" cy="2159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67" name="群組 366"/>
          <p:cNvGrpSpPr/>
          <p:nvPr/>
        </p:nvGrpSpPr>
        <p:grpSpPr>
          <a:xfrm>
            <a:off x="3586101" y="1020764"/>
            <a:ext cx="4706938" cy="4929187"/>
            <a:chOff x="2060575" y="1020763"/>
            <a:chExt cx="4706938" cy="4929187"/>
          </a:xfrm>
        </p:grpSpPr>
        <p:sp>
          <p:nvSpPr>
            <p:cNvPr id="368" name="Freeform 28"/>
            <p:cNvSpPr>
              <a:spLocks/>
            </p:cNvSpPr>
            <p:nvPr/>
          </p:nvSpPr>
          <p:spPr bwMode="auto">
            <a:xfrm>
              <a:off x="4689475" y="1714500"/>
              <a:ext cx="1588" cy="2303463"/>
            </a:xfrm>
            <a:custGeom>
              <a:avLst/>
              <a:gdLst>
                <a:gd name="T0" fmla="*/ 2147483647 w 1"/>
                <a:gd name="T1" fmla="*/ 2147483647 h 1408"/>
                <a:gd name="T2" fmla="*/ 0 w 1"/>
                <a:gd name="T3" fmla="*/ 0 h 1408"/>
                <a:gd name="T4" fmla="*/ 0 60000 65536"/>
                <a:gd name="T5" fmla="*/ 0 60000 65536"/>
                <a:gd name="T6" fmla="*/ 0 w 1"/>
                <a:gd name="T7" fmla="*/ 0 h 1408"/>
                <a:gd name="T8" fmla="*/ 1 w 1"/>
                <a:gd name="T9" fmla="*/ 1408 h 140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408">
                  <a:moveTo>
                    <a:pt x="1" y="1408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9" name="Line 31"/>
            <p:cNvSpPr>
              <a:spLocks noChangeShapeType="1"/>
            </p:cNvSpPr>
            <p:nvPr/>
          </p:nvSpPr>
          <p:spPr bwMode="auto">
            <a:xfrm flipV="1">
              <a:off x="3521075" y="4464050"/>
              <a:ext cx="0" cy="4460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0" name="Line 118"/>
            <p:cNvSpPr>
              <a:spLocks noChangeShapeType="1"/>
            </p:cNvSpPr>
            <p:nvPr/>
          </p:nvSpPr>
          <p:spPr bwMode="auto">
            <a:xfrm flipV="1">
              <a:off x="5600700" y="1717675"/>
              <a:ext cx="0" cy="3429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" name="Freeform 125"/>
            <p:cNvSpPr>
              <a:spLocks/>
            </p:cNvSpPr>
            <p:nvPr/>
          </p:nvSpPr>
          <p:spPr bwMode="auto">
            <a:xfrm>
              <a:off x="4694238" y="1720850"/>
              <a:ext cx="1087437" cy="1588"/>
            </a:xfrm>
            <a:custGeom>
              <a:avLst/>
              <a:gdLst>
                <a:gd name="T0" fmla="*/ 0 w 685"/>
                <a:gd name="T1" fmla="*/ 2147483647 h 1"/>
                <a:gd name="T2" fmla="*/ 2147483647 w 685"/>
                <a:gd name="T3" fmla="*/ 0 h 1"/>
                <a:gd name="T4" fmla="*/ 0 60000 65536"/>
                <a:gd name="T5" fmla="*/ 0 60000 65536"/>
                <a:gd name="T6" fmla="*/ 0 w 685"/>
                <a:gd name="T7" fmla="*/ 0 h 1"/>
                <a:gd name="T8" fmla="*/ 685 w 68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85" h="1">
                  <a:moveTo>
                    <a:pt x="0" y="1"/>
                  </a:moveTo>
                  <a:lnTo>
                    <a:pt x="685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2" name="Freeform 140"/>
            <p:cNvSpPr>
              <a:spLocks/>
            </p:cNvSpPr>
            <p:nvPr/>
          </p:nvSpPr>
          <p:spPr bwMode="auto">
            <a:xfrm>
              <a:off x="6162675" y="1724441"/>
              <a:ext cx="604838" cy="0"/>
            </a:xfrm>
            <a:custGeom>
              <a:avLst/>
              <a:gdLst>
                <a:gd name="T0" fmla="*/ 0 w 381"/>
                <a:gd name="T1" fmla="*/ 0 h 5"/>
                <a:gd name="T2" fmla="*/ 2147483647 w 381"/>
                <a:gd name="T3" fmla="*/ 2147483647 h 5"/>
                <a:gd name="T4" fmla="*/ 0 60000 65536"/>
                <a:gd name="T5" fmla="*/ 0 60000 65536"/>
                <a:gd name="T6" fmla="*/ 0 w 381"/>
                <a:gd name="T7" fmla="*/ 0 h 5"/>
                <a:gd name="T8" fmla="*/ 381 w 381"/>
                <a:gd name="T9" fmla="*/ 5 h 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81" h="5">
                  <a:moveTo>
                    <a:pt x="0" y="0"/>
                  </a:moveTo>
                  <a:lnTo>
                    <a:pt x="381" y="5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3" name="Freeform 141"/>
            <p:cNvSpPr>
              <a:spLocks/>
            </p:cNvSpPr>
            <p:nvPr/>
          </p:nvSpPr>
          <p:spPr bwMode="auto">
            <a:xfrm>
              <a:off x="6530975" y="1020763"/>
              <a:ext cx="0" cy="701675"/>
            </a:xfrm>
            <a:custGeom>
              <a:avLst/>
              <a:gdLst>
                <a:gd name="T0" fmla="*/ 2147483647 w 4"/>
                <a:gd name="T1" fmla="*/ 2147483647 h 429"/>
                <a:gd name="T2" fmla="*/ 0 w 4"/>
                <a:gd name="T3" fmla="*/ 0 h 429"/>
                <a:gd name="T4" fmla="*/ 0 60000 65536"/>
                <a:gd name="T5" fmla="*/ 0 60000 65536"/>
                <a:gd name="T6" fmla="*/ 0 w 4"/>
                <a:gd name="T7" fmla="*/ 0 h 429"/>
                <a:gd name="T8" fmla="*/ 4 w 4"/>
                <a:gd name="T9" fmla="*/ 429 h 42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429">
                  <a:moveTo>
                    <a:pt x="4" y="429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4" name="Line 233"/>
            <p:cNvSpPr>
              <a:spLocks noChangeShapeType="1"/>
            </p:cNvSpPr>
            <p:nvPr/>
          </p:nvSpPr>
          <p:spPr bwMode="auto">
            <a:xfrm rot="5400000" flipV="1">
              <a:off x="3933032" y="4458494"/>
              <a:ext cx="0" cy="90328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5" name="Line 234"/>
            <p:cNvSpPr>
              <a:spLocks noChangeShapeType="1"/>
            </p:cNvSpPr>
            <p:nvPr/>
          </p:nvSpPr>
          <p:spPr bwMode="auto">
            <a:xfrm rot="5400000" flipV="1">
              <a:off x="2894807" y="4077494"/>
              <a:ext cx="0" cy="166528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6" name="Line 354"/>
            <p:cNvSpPr>
              <a:spLocks noChangeShapeType="1"/>
            </p:cNvSpPr>
            <p:nvPr/>
          </p:nvSpPr>
          <p:spPr bwMode="auto">
            <a:xfrm>
              <a:off x="2060575" y="4473575"/>
              <a:ext cx="0" cy="4460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7" name="Freeform 364"/>
            <p:cNvSpPr>
              <a:spLocks/>
            </p:cNvSpPr>
            <p:nvPr/>
          </p:nvSpPr>
          <p:spPr bwMode="auto">
            <a:xfrm rot="-5400000">
              <a:off x="4021138" y="5461000"/>
              <a:ext cx="742950" cy="161925"/>
            </a:xfrm>
            <a:custGeom>
              <a:avLst/>
              <a:gdLst>
                <a:gd name="T0" fmla="*/ 0 w 596"/>
                <a:gd name="T1" fmla="*/ 2147483647 h 102"/>
                <a:gd name="T2" fmla="*/ 2147483647 w 596"/>
                <a:gd name="T3" fmla="*/ 2147483647 h 102"/>
                <a:gd name="T4" fmla="*/ 2147483647 w 596"/>
                <a:gd name="T5" fmla="*/ 2147483647 h 102"/>
                <a:gd name="T6" fmla="*/ 2147483647 w 596"/>
                <a:gd name="T7" fmla="*/ 0 h 102"/>
                <a:gd name="T8" fmla="*/ 2147483647 w 596"/>
                <a:gd name="T9" fmla="*/ 2147483647 h 102"/>
                <a:gd name="T10" fmla="*/ 2147483647 w 596"/>
                <a:gd name="T11" fmla="*/ 2147483647 h 102"/>
                <a:gd name="T12" fmla="*/ 2147483647 w 596"/>
                <a:gd name="T13" fmla="*/ 2147483647 h 102"/>
                <a:gd name="T14" fmla="*/ 2147483647 w 596"/>
                <a:gd name="T15" fmla="*/ 2147483647 h 102"/>
                <a:gd name="T16" fmla="*/ 2147483647 w 596"/>
                <a:gd name="T17" fmla="*/ 2147483647 h 102"/>
                <a:gd name="T18" fmla="*/ 2147483647 w 596"/>
                <a:gd name="T19" fmla="*/ 2147483647 h 102"/>
                <a:gd name="T20" fmla="*/ 2147483647 w 596"/>
                <a:gd name="T21" fmla="*/ 2147483647 h 102"/>
                <a:gd name="T22" fmla="*/ 2147483647 w 596"/>
                <a:gd name="T23" fmla="*/ 2147483647 h 1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96"/>
                <a:gd name="T37" fmla="*/ 0 h 102"/>
                <a:gd name="T38" fmla="*/ 596 w 596"/>
                <a:gd name="T39" fmla="*/ 102 h 10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96" h="102">
                  <a:moveTo>
                    <a:pt x="0" y="52"/>
                  </a:moveTo>
                  <a:lnTo>
                    <a:pt x="146" y="50"/>
                  </a:lnTo>
                  <a:lnTo>
                    <a:pt x="167" y="102"/>
                  </a:lnTo>
                  <a:lnTo>
                    <a:pt x="201" y="0"/>
                  </a:lnTo>
                  <a:lnTo>
                    <a:pt x="239" y="102"/>
                  </a:lnTo>
                  <a:lnTo>
                    <a:pt x="286" y="2"/>
                  </a:lnTo>
                  <a:lnTo>
                    <a:pt x="330" y="102"/>
                  </a:lnTo>
                  <a:lnTo>
                    <a:pt x="365" y="2"/>
                  </a:lnTo>
                  <a:lnTo>
                    <a:pt x="415" y="100"/>
                  </a:lnTo>
                  <a:lnTo>
                    <a:pt x="447" y="6"/>
                  </a:lnTo>
                  <a:lnTo>
                    <a:pt x="478" y="56"/>
                  </a:lnTo>
                  <a:lnTo>
                    <a:pt x="596" y="56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rot="10800000"/>
            <a:lstStyle/>
            <a:p>
              <a:endParaRPr lang="zh-TW" altLang="en-US"/>
            </a:p>
          </p:txBody>
        </p:sp>
        <p:sp>
          <p:nvSpPr>
            <p:cNvPr id="378" name="Freeform 366"/>
            <p:cNvSpPr>
              <a:spLocks/>
            </p:cNvSpPr>
            <p:nvPr/>
          </p:nvSpPr>
          <p:spPr bwMode="auto">
            <a:xfrm>
              <a:off x="3692525" y="5929313"/>
              <a:ext cx="984250" cy="0"/>
            </a:xfrm>
            <a:custGeom>
              <a:avLst/>
              <a:gdLst>
                <a:gd name="T0" fmla="*/ 0 w 620"/>
                <a:gd name="T1" fmla="*/ 2147483647 h 4"/>
                <a:gd name="T2" fmla="*/ 2147483647 w 620"/>
                <a:gd name="T3" fmla="*/ 0 h 4"/>
                <a:gd name="T4" fmla="*/ 0 60000 65536"/>
                <a:gd name="T5" fmla="*/ 0 60000 65536"/>
                <a:gd name="T6" fmla="*/ 0 w 620"/>
                <a:gd name="T7" fmla="*/ 0 h 4"/>
                <a:gd name="T8" fmla="*/ 620 w 620"/>
                <a:gd name="T9" fmla="*/ 4 h 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4">
                  <a:moveTo>
                    <a:pt x="0" y="4"/>
                  </a:moveTo>
                  <a:lnTo>
                    <a:pt x="62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79" name="Group 406"/>
            <p:cNvGrpSpPr>
              <a:grpSpLocks/>
            </p:cNvGrpSpPr>
            <p:nvPr/>
          </p:nvGrpSpPr>
          <p:grpSpPr bwMode="auto">
            <a:xfrm>
              <a:off x="5778662" y="1455738"/>
              <a:ext cx="384175" cy="336550"/>
              <a:chOff x="2399" y="1822"/>
              <a:chExt cx="119" cy="160"/>
            </a:xfrm>
            <a:solidFill>
              <a:srgbClr val="008000"/>
            </a:solidFill>
          </p:grpSpPr>
          <p:sp>
            <p:nvSpPr>
              <p:cNvPr id="411" name="AutoShape 407"/>
              <p:cNvSpPr>
                <a:spLocks noChangeArrowheads="1"/>
              </p:cNvSpPr>
              <p:nvPr/>
            </p:nvSpPr>
            <p:spPr bwMode="auto">
              <a:xfrm rot="-5400000">
                <a:off x="2399" y="1919"/>
                <a:ext cx="63" cy="63"/>
              </a:xfrm>
              <a:prstGeom prst="flowChartMerge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412" name="AutoShape 408"/>
              <p:cNvSpPr>
                <a:spLocks noChangeArrowheads="1"/>
              </p:cNvSpPr>
              <p:nvPr/>
            </p:nvSpPr>
            <p:spPr bwMode="auto">
              <a:xfrm rot="-5400000">
                <a:off x="2455" y="1919"/>
                <a:ext cx="63" cy="63"/>
              </a:xfrm>
              <a:prstGeom prst="flowChartExtract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413" name="Line 409"/>
              <p:cNvSpPr>
                <a:spLocks noChangeShapeType="1"/>
              </p:cNvSpPr>
              <p:nvPr/>
            </p:nvSpPr>
            <p:spPr bwMode="auto">
              <a:xfrm rot="-5400000">
                <a:off x="2408" y="1904"/>
                <a:ext cx="98" cy="0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4" name="Rectangle 410"/>
              <p:cNvSpPr>
                <a:spLocks noChangeArrowheads="1"/>
              </p:cNvSpPr>
              <p:nvPr/>
            </p:nvSpPr>
            <p:spPr bwMode="auto">
              <a:xfrm rot="-5400000">
                <a:off x="2424" y="1825"/>
                <a:ext cx="65" cy="59"/>
              </a:xfrm>
              <a:prstGeom prst="rect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415" name="Line 411"/>
              <p:cNvSpPr>
                <a:spLocks noChangeShapeType="1"/>
              </p:cNvSpPr>
              <p:nvPr/>
            </p:nvSpPr>
            <p:spPr bwMode="auto">
              <a:xfrm rot="-5400000">
                <a:off x="2457" y="1825"/>
                <a:ext cx="0" cy="59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80" name="Group 406"/>
            <p:cNvGrpSpPr>
              <a:grpSpLocks/>
            </p:cNvGrpSpPr>
            <p:nvPr/>
          </p:nvGrpSpPr>
          <p:grpSpPr bwMode="auto">
            <a:xfrm>
              <a:off x="5779019" y="1455738"/>
              <a:ext cx="384175" cy="336550"/>
              <a:chOff x="2399" y="1822"/>
              <a:chExt cx="119" cy="160"/>
            </a:xfrm>
            <a:solidFill>
              <a:srgbClr val="008000"/>
            </a:solidFill>
          </p:grpSpPr>
          <p:sp>
            <p:nvSpPr>
              <p:cNvPr id="406" name="AutoShape 407"/>
              <p:cNvSpPr>
                <a:spLocks noChangeArrowheads="1"/>
              </p:cNvSpPr>
              <p:nvPr/>
            </p:nvSpPr>
            <p:spPr bwMode="auto">
              <a:xfrm rot="-5400000">
                <a:off x="2399" y="1919"/>
                <a:ext cx="63" cy="63"/>
              </a:xfrm>
              <a:prstGeom prst="flowChartMerge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407" name="AutoShape 408"/>
              <p:cNvSpPr>
                <a:spLocks noChangeArrowheads="1"/>
              </p:cNvSpPr>
              <p:nvPr/>
            </p:nvSpPr>
            <p:spPr bwMode="auto">
              <a:xfrm rot="-5400000">
                <a:off x="2455" y="1919"/>
                <a:ext cx="63" cy="63"/>
              </a:xfrm>
              <a:prstGeom prst="flowChartExtra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408" name="Line 409"/>
              <p:cNvSpPr>
                <a:spLocks noChangeShapeType="1"/>
              </p:cNvSpPr>
              <p:nvPr/>
            </p:nvSpPr>
            <p:spPr bwMode="auto">
              <a:xfrm rot="-5400000">
                <a:off x="2408" y="1904"/>
                <a:ext cx="98" cy="0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09" name="Rectangle 410"/>
              <p:cNvSpPr>
                <a:spLocks noChangeArrowheads="1"/>
              </p:cNvSpPr>
              <p:nvPr/>
            </p:nvSpPr>
            <p:spPr bwMode="auto">
              <a:xfrm rot="-5400000">
                <a:off x="2424" y="1825"/>
                <a:ext cx="65" cy="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410" name="Line 411"/>
              <p:cNvSpPr>
                <a:spLocks noChangeShapeType="1"/>
              </p:cNvSpPr>
              <p:nvPr/>
            </p:nvSpPr>
            <p:spPr bwMode="auto">
              <a:xfrm rot="-5400000">
                <a:off x="2457" y="1825"/>
                <a:ext cx="0" cy="59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81" name="Group 11"/>
            <p:cNvGrpSpPr>
              <a:grpSpLocks/>
            </p:cNvGrpSpPr>
            <p:nvPr/>
          </p:nvGrpSpPr>
          <p:grpSpPr bwMode="auto">
            <a:xfrm rot="5400000">
              <a:off x="4642644" y="4479131"/>
              <a:ext cx="336550" cy="382588"/>
              <a:chOff x="2399" y="1822"/>
              <a:chExt cx="119" cy="160"/>
            </a:xfrm>
            <a:solidFill>
              <a:srgbClr val="008000"/>
            </a:solidFill>
          </p:grpSpPr>
          <p:sp>
            <p:nvSpPr>
              <p:cNvPr id="401" name="AutoShape 12"/>
              <p:cNvSpPr>
                <a:spLocks noChangeArrowheads="1"/>
              </p:cNvSpPr>
              <p:nvPr/>
            </p:nvSpPr>
            <p:spPr bwMode="auto">
              <a:xfrm rot="-5400000">
                <a:off x="2399" y="1919"/>
                <a:ext cx="63" cy="63"/>
              </a:xfrm>
              <a:prstGeom prst="flowChartMerge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02" name="AutoShape 13"/>
              <p:cNvSpPr>
                <a:spLocks noChangeArrowheads="1"/>
              </p:cNvSpPr>
              <p:nvPr/>
            </p:nvSpPr>
            <p:spPr bwMode="auto">
              <a:xfrm rot="-5400000">
                <a:off x="2455" y="1919"/>
                <a:ext cx="63" cy="63"/>
              </a:xfrm>
              <a:prstGeom prst="flowChartExtra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03" name="Line 14"/>
              <p:cNvSpPr>
                <a:spLocks noChangeShapeType="1"/>
              </p:cNvSpPr>
              <p:nvPr/>
            </p:nvSpPr>
            <p:spPr bwMode="auto">
              <a:xfrm rot="-5400000">
                <a:off x="2408" y="1904"/>
                <a:ext cx="98" cy="0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04" name="Rectangle 15"/>
              <p:cNvSpPr>
                <a:spLocks noChangeArrowheads="1"/>
              </p:cNvSpPr>
              <p:nvPr/>
            </p:nvSpPr>
            <p:spPr bwMode="auto">
              <a:xfrm rot="-5400000">
                <a:off x="2424" y="1825"/>
                <a:ext cx="65" cy="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05" name="Line 16"/>
              <p:cNvSpPr>
                <a:spLocks noChangeShapeType="1"/>
              </p:cNvSpPr>
              <p:nvPr/>
            </p:nvSpPr>
            <p:spPr bwMode="auto">
              <a:xfrm rot="-5400000">
                <a:off x="2457" y="1825"/>
                <a:ext cx="0" cy="59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82" name="Group 6"/>
            <p:cNvGrpSpPr>
              <a:grpSpLocks/>
            </p:cNvGrpSpPr>
            <p:nvPr/>
          </p:nvGrpSpPr>
          <p:grpSpPr bwMode="auto">
            <a:xfrm rot="5400000">
              <a:off x="4745831" y="4996657"/>
              <a:ext cx="176213" cy="285750"/>
              <a:chOff x="1200" y="3600"/>
              <a:chExt cx="192" cy="240"/>
            </a:xfrm>
            <a:solidFill>
              <a:srgbClr val="FF6600"/>
            </a:solidFill>
          </p:grpSpPr>
          <p:sp>
            <p:nvSpPr>
              <p:cNvPr id="399" name="Oval 7"/>
              <p:cNvSpPr>
                <a:spLocks noChangeArrowheads="1"/>
              </p:cNvSpPr>
              <p:nvPr/>
            </p:nvSpPr>
            <p:spPr bwMode="auto">
              <a:xfrm>
                <a:off x="1200" y="3600"/>
                <a:ext cx="192" cy="144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00" name="Line 8"/>
              <p:cNvSpPr>
                <a:spLocks noChangeShapeType="1"/>
              </p:cNvSpPr>
              <p:nvPr/>
            </p:nvSpPr>
            <p:spPr bwMode="auto">
              <a:xfrm>
                <a:off x="1296" y="3744"/>
                <a:ext cx="0" cy="96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83" name="Group 18"/>
            <p:cNvGrpSpPr>
              <a:grpSpLocks/>
            </p:cNvGrpSpPr>
            <p:nvPr/>
          </p:nvGrpSpPr>
          <p:grpSpPr bwMode="auto">
            <a:xfrm rot="10800000" flipH="1">
              <a:off x="4625975" y="4021138"/>
              <a:ext cx="350838" cy="317500"/>
              <a:chOff x="672" y="3264"/>
              <a:chExt cx="240" cy="240"/>
            </a:xfrm>
            <a:solidFill>
              <a:srgbClr val="FF6600"/>
            </a:solidFill>
          </p:grpSpPr>
          <p:grpSp>
            <p:nvGrpSpPr>
              <p:cNvPr id="391" name="Group 19"/>
              <p:cNvGrpSpPr>
                <a:grpSpLocks/>
              </p:cNvGrpSpPr>
              <p:nvPr/>
            </p:nvGrpSpPr>
            <p:grpSpPr bwMode="auto">
              <a:xfrm>
                <a:off x="672" y="3312"/>
                <a:ext cx="141" cy="192"/>
                <a:chOff x="672" y="3264"/>
                <a:chExt cx="141" cy="192"/>
              </a:xfrm>
              <a:grpFill/>
            </p:grpSpPr>
            <p:sp>
              <p:nvSpPr>
                <p:cNvPr id="396" name="AutoShape 20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93" cy="102"/>
                </a:xfrm>
                <a:prstGeom prst="flowChartMerge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97" name="AutoShape 21"/>
                <p:cNvSpPr>
                  <a:spLocks noChangeArrowheads="1"/>
                </p:cNvSpPr>
                <p:nvPr/>
              </p:nvSpPr>
              <p:spPr bwMode="auto">
                <a:xfrm>
                  <a:off x="672" y="3354"/>
                  <a:ext cx="93" cy="102"/>
                </a:xfrm>
                <a:prstGeom prst="flowChartExtra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98" name="Line 22"/>
                <p:cNvSpPr>
                  <a:spLocks noChangeShapeType="1"/>
                </p:cNvSpPr>
                <p:nvPr/>
              </p:nvSpPr>
              <p:spPr bwMode="auto">
                <a:xfrm>
                  <a:off x="717" y="3360"/>
                  <a:ext cx="96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392" name="AutoShape 23"/>
              <p:cNvSpPr>
                <a:spLocks noChangeArrowheads="1"/>
              </p:cNvSpPr>
              <p:nvPr/>
            </p:nvSpPr>
            <p:spPr bwMode="auto">
              <a:xfrm>
                <a:off x="816" y="3360"/>
                <a:ext cx="48" cy="96"/>
              </a:xfrm>
              <a:prstGeom prst="flowChartDelay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93" name="Line 24"/>
              <p:cNvSpPr>
                <a:spLocks noChangeShapeType="1"/>
              </p:cNvSpPr>
              <p:nvPr/>
            </p:nvSpPr>
            <p:spPr bwMode="auto">
              <a:xfrm flipV="1">
                <a:off x="720" y="3264"/>
                <a:ext cx="192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4" name="Line 25"/>
              <p:cNvSpPr>
                <a:spLocks noChangeShapeType="1"/>
              </p:cNvSpPr>
              <p:nvPr/>
            </p:nvSpPr>
            <p:spPr bwMode="auto">
              <a:xfrm>
                <a:off x="912" y="3264"/>
                <a:ext cx="0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5" name="Line 26"/>
              <p:cNvSpPr>
                <a:spLocks noChangeShapeType="1"/>
              </p:cNvSpPr>
              <p:nvPr/>
            </p:nvSpPr>
            <p:spPr bwMode="auto">
              <a:xfrm flipH="1">
                <a:off x="864" y="3408"/>
                <a:ext cx="48" cy="0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84" name="Group 216"/>
            <p:cNvGrpSpPr>
              <a:grpSpLocks/>
            </p:cNvGrpSpPr>
            <p:nvPr/>
          </p:nvGrpSpPr>
          <p:grpSpPr bwMode="auto">
            <a:xfrm rot="5400000">
              <a:off x="4764882" y="3009106"/>
              <a:ext cx="190500" cy="344487"/>
              <a:chOff x="1200" y="3600"/>
              <a:chExt cx="192" cy="240"/>
            </a:xfrm>
            <a:solidFill>
              <a:srgbClr val="FF6600"/>
            </a:solidFill>
          </p:grpSpPr>
          <p:sp>
            <p:nvSpPr>
              <p:cNvPr id="389" name="Oval 217"/>
              <p:cNvSpPr>
                <a:spLocks noChangeArrowheads="1"/>
              </p:cNvSpPr>
              <p:nvPr/>
            </p:nvSpPr>
            <p:spPr bwMode="auto">
              <a:xfrm>
                <a:off x="1200" y="3600"/>
                <a:ext cx="192" cy="144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0" name="Line 218"/>
              <p:cNvSpPr>
                <a:spLocks noChangeShapeType="1"/>
              </p:cNvSpPr>
              <p:nvPr/>
            </p:nvSpPr>
            <p:spPr bwMode="auto">
              <a:xfrm>
                <a:off x="1296" y="3744"/>
                <a:ext cx="0" cy="96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85" name="Freeform 367"/>
            <p:cNvSpPr>
              <a:spLocks/>
            </p:cNvSpPr>
            <p:nvPr/>
          </p:nvSpPr>
          <p:spPr bwMode="auto">
            <a:xfrm rot="-5400000">
              <a:off x="4271341" y="5460206"/>
              <a:ext cx="817562" cy="161925"/>
            </a:xfrm>
            <a:custGeom>
              <a:avLst/>
              <a:gdLst>
                <a:gd name="T0" fmla="*/ 0 w 755"/>
                <a:gd name="T1" fmla="*/ 2147483647 h 102"/>
                <a:gd name="T2" fmla="*/ 2147483647 w 755"/>
                <a:gd name="T3" fmla="*/ 2147483647 h 102"/>
                <a:gd name="T4" fmla="*/ 2147483647 w 755"/>
                <a:gd name="T5" fmla="*/ 2147483647 h 102"/>
                <a:gd name="T6" fmla="*/ 2147483647 w 755"/>
                <a:gd name="T7" fmla="*/ 0 h 102"/>
                <a:gd name="T8" fmla="*/ 2147483647 w 755"/>
                <a:gd name="T9" fmla="*/ 2147483647 h 102"/>
                <a:gd name="T10" fmla="*/ 2147483647 w 755"/>
                <a:gd name="T11" fmla="*/ 2147483647 h 102"/>
                <a:gd name="T12" fmla="*/ 2147483647 w 755"/>
                <a:gd name="T13" fmla="*/ 2147483647 h 102"/>
                <a:gd name="T14" fmla="*/ 2147483647 w 755"/>
                <a:gd name="T15" fmla="*/ 2147483647 h 102"/>
                <a:gd name="T16" fmla="*/ 2147483647 w 755"/>
                <a:gd name="T17" fmla="*/ 2147483647 h 102"/>
                <a:gd name="T18" fmla="*/ 2147483647 w 755"/>
                <a:gd name="T19" fmla="*/ 2147483647 h 102"/>
                <a:gd name="T20" fmla="*/ 2147483647 w 755"/>
                <a:gd name="T21" fmla="*/ 2147483647 h 102"/>
                <a:gd name="T22" fmla="*/ 2147483647 w 755"/>
                <a:gd name="T23" fmla="*/ 2147483647 h 1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5"/>
                <a:gd name="T37" fmla="*/ 0 h 102"/>
                <a:gd name="T38" fmla="*/ 755 w 755"/>
                <a:gd name="T39" fmla="*/ 102 h 10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5" h="102">
                  <a:moveTo>
                    <a:pt x="0" y="50"/>
                  </a:moveTo>
                  <a:lnTo>
                    <a:pt x="214" y="50"/>
                  </a:lnTo>
                  <a:lnTo>
                    <a:pt x="236" y="102"/>
                  </a:lnTo>
                  <a:lnTo>
                    <a:pt x="270" y="0"/>
                  </a:lnTo>
                  <a:lnTo>
                    <a:pt x="308" y="102"/>
                  </a:lnTo>
                  <a:lnTo>
                    <a:pt x="356" y="2"/>
                  </a:lnTo>
                  <a:lnTo>
                    <a:pt x="400" y="102"/>
                  </a:lnTo>
                  <a:lnTo>
                    <a:pt x="436" y="2"/>
                  </a:lnTo>
                  <a:lnTo>
                    <a:pt x="486" y="100"/>
                  </a:lnTo>
                  <a:lnTo>
                    <a:pt x="518" y="6"/>
                  </a:lnTo>
                  <a:lnTo>
                    <a:pt x="550" y="56"/>
                  </a:lnTo>
                  <a:lnTo>
                    <a:pt x="755" y="55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rot="10800000"/>
            <a:lstStyle/>
            <a:p>
              <a:endParaRPr lang="zh-TW" altLang="en-US"/>
            </a:p>
          </p:txBody>
        </p:sp>
        <p:sp>
          <p:nvSpPr>
            <p:cNvPr id="386" name="Line 378"/>
            <p:cNvSpPr>
              <a:spLocks noChangeShapeType="1"/>
            </p:cNvSpPr>
            <p:nvPr/>
          </p:nvSpPr>
          <p:spPr bwMode="auto">
            <a:xfrm flipV="1">
              <a:off x="4397375" y="4891088"/>
              <a:ext cx="0" cy="29527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7" name="Line 379"/>
            <p:cNvSpPr>
              <a:spLocks noChangeShapeType="1"/>
            </p:cNvSpPr>
            <p:nvPr/>
          </p:nvSpPr>
          <p:spPr bwMode="auto">
            <a:xfrm flipV="1">
              <a:off x="4687888" y="4845050"/>
              <a:ext cx="0" cy="4460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8" name="Line 380"/>
            <p:cNvSpPr>
              <a:spLocks noChangeShapeType="1"/>
            </p:cNvSpPr>
            <p:nvPr/>
          </p:nvSpPr>
          <p:spPr bwMode="auto">
            <a:xfrm>
              <a:off x="4691063" y="4273550"/>
              <a:ext cx="0" cy="22225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2" name="向上箭號 21"/>
          <p:cNvSpPr/>
          <p:nvPr/>
        </p:nvSpPr>
        <p:spPr>
          <a:xfrm>
            <a:off x="9055120" y="2676642"/>
            <a:ext cx="615302" cy="1631343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真空</a:t>
            </a:r>
          </a:p>
          <a:p>
            <a:pPr algn="ctr"/>
            <a:r>
              <a:rPr lang="zh-TW" altLang="en-US" dirty="0" smtClean="0"/>
              <a:t>抽</a:t>
            </a:r>
            <a:r>
              <a:rPr lang="zh-TW" altLang="en-US" dirty="0"/>
              <a:t>殘</a:t>
            </a:r>
            <a:r>
              <a:rPr lang="zh-TW" altLang="en-US" dirty="0" smtClean="0"/>
              <a:t>氣</a:t>
            </a:r>
            <a:endParaRPr lang="zh-TW" altLang="en-US" dirty="0"/>
          </a:p>
        </p:txBody>
      </p:sp>
      <p:sp>
        <p:nvSpPr>
          <p:cNvPr id="417" name="Freeform 47"/>
          <p:cNvSpPr>
            <a:spLocks/>
          </p:cNvSpPr>
          <p:nvPr/>
        </p:nvSpPr>
        <p:spPr bwMode="auto">
          <a:xfrm>
            <a:off x="3570289" y="3722689"/>
            <a:ext cx="1385887" cy="1587"/>
          </a:xfrm>
          <a:custGeom>
            <a:avLst/>
            <a:gdLst>
              <a:gd name="T0" fmla="*/ 0 w 873"/>
              <a:gd name="T1" fmla="*/ 0 h 1"/>
              <a:gd name="T2" fmla="*/ 2147483647 w 873"/>
              <a:gd name="T3" fmla="*/ 2147483647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3" y="1"/>
                </a:ln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8" name="Line 91"/>
          <p:cNvSpPr>
            <a:spLocks noChangeShapeType="1"/>
          </p:cNvSpPr>
          <p:nvPr/>
        </p:nvSpPr>
        <p:spPr bwMode="auto">
          <a:xfrm rot="5400000" flipV="1">
            <a:off x="6749257" y="3261520"/>
            <a:ext cx="0" cy="92233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20" name="Freeform 92"/>
          <p:cNvSpPr>
            <a:spLocks/>
          </p:cNvSpPr>
          <p:nvPr/>
        </p:nvSpPr>
        <p:spPr bwMode="auto">
          <a:xfrm>
            <a:off x="7197725" y="3722688"/>
            <a:ext cx="0" cy="423862"/>
          </a:xfrm>
          <a:custGeom>
            <a:avLst/>
            <a:gdLst>
              <a:gd name="T0" fmla="*/ 0 w 3"/>
              <a:gd name="T1" fmla="*/ 2147483647 h 259"/>
              <a:gd name="T2" fmla="*/ 2147483647 w 3"/>
              <a:gd name="T3" fmla="*/ 0 h 259"/>
              <a:gd name="T4" fmla="*/ 0 60000 65536"/>
              <a:gd name="T5" fmla="*/ 0 60000 65536"/>
              <a:gd name="T6" fmla="*/ 0 w 3"/>
              <a:gd name="T7" fmla="*/ 0 h 259"/>
              <a:gd name="T8" fmla="*/ 3 w 3"/>
              <a:gd name="T9" fmla="*/ 259 h 25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259">
                <a:moveTo>
                  <a:pt x="0" y="259"/>
                </a:moveTo>
                <a:lnTo>
                  <a:pt x="3" y="0"/>
                </a:ln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23" name="Line 155"/>
          <p:cNvSpPr>
            <a:spLocks noChangeShapeType="1"/>
          </p:cNvSpPr>
          <p:nvPr/>
        </p:nvSpPr>
        <p:spPr bwMode="auto">
          <a:xfrm rot="-5400000">
            <a:off x="5615782" y="3223420"/>
            <a:ext cx="0" cy="99853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24" name="Line 180"/>
          <p:cNvSpPr>
            <a:spLocks noChangeShapeType="1"/>
          </p:cNvSpPr>
          <p:nvPr/>
        </p:nvSpPr>
        <p:spPr bwMode="auto">
          <a:xfrm>
            <a:off x="2743200" y="1866900"/>
            <a:ext cx="850900" cy="1588"/>
          </a:xfrm>
          <a:custGeom>
            <a:avLst/>
            <a:gdLst>
              <a:gd name="T0" fmla="*/ 0 w 536"/>
              <a:gd name="T1" fmla="*/ 0 h 1"/>
              <a:gd name="T2" fmla="*/ 2147483647 w 536"/>
              <a:gd name="T3" fmla="*/ 2147483647 h 1"/>
              <a:gd name="T4" fmla="*/ 0 60000 65536"/>
              <a:gd name="T5" fmla="*/ 0 60000 65536"/>
              <a:gd name="T6" fmla="*/ 0 w 536"/>
              <a:gd name="T7" fmla="*/ 0 h 1"/>
              <a:gd name="T8" fmla="*/ 536 w 53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36" h="1">
                <a:moveTo>
                  <a:pt x="0" y="0"/>
                </a:moveTo>
                <a:lnTo>
                  <a:pt x="536" y="1"/>
                </a:ln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25" name="Group 181"/>
          <p:cNvGrpSpPr>
            <a:grpSpLocks/>
          </p:cNvGrpSpPr>
          <p:nvPr/>
        </p:nvGrpSpPr>
        <p:grpSpPr bwMode="auto">
          <a:xfrm rot="5400000">
            <a:off x="2700338" y="4094163"/>
            <a:ext cx="334963" cy="382588"/>
            <a:chOff x="2399" y="1822"/>
            <a:chExt cx="119" cy="160"/>
          </a:xfrm>
        </p:grpSpPr>
        <p:sp>
          <p:nvSpPr>
            <p:cNvPr id="426" name="AutoShape 18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7" name="AutoShape 18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8" name="Line 18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9" name="Rectangle 18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30" name="Line 18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31" name="Text Box 187"/>
          <p:cNvSpPr txBox="1">
            <a:spLocks noChangeArrowheads="1"/>
          </p:cNvSpPr>
          <p:nvPr/>
        </p:nvSpPr>
        <p:spPr bwMode="auto">
          <a:xfrm>
            <a:off x="2689226" y="3859213"/>
            <a:ext cx="7604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MV2N</a:t>
            </a:r>
          </a:p>
        </p:txBody>
      </p:sp>
      <p:sp>
        <p:nvSpPr>
          <p:cNvPr id="432" name="Line 188"/>
          <p:cNvSpPr>
            <a:spLocks noChangeShapeType="1"/>
          </p:cNvSpPr>
          <p:nvPr/>
        </p:nvSpPr>
        <p:spPr bwMode="auto">
          <a:xfrm flipV="1">
            <a:off x="2740025" y="1866900"/>
            <a:ext cx="0" cy="2241550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33" name="Line 189"/>
          <p:cNvSpPr>
            <a:spLocks noChangeShapeType="1"/>
          </p:cNvSpPr>
          <p:nvPr/>
        </p:nvSpPr>
        <p:spPr bwMode="auto">
          <a:xfrm flipV="1">
            <a:off x="2738438" y="4452939"/>
            <a:ext cx="0" cy="47148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34" name="Line 190"/>
          <p:cNvSpPr>
            <a:spLocks noChangeShapeType="1"/>
          </p:cNvSpPr>
          <p:nvPr/>
        </p:nvSpPr>
        <p:spPr bwMode="auto">
          <a:xfrm rot="-5400000">
            <a:off x="2445545" y="4633120"/>
            <a:ext cx="1587" cy="555625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35" name="Group 191"/>
          <p:cNvGrpSpPr>
            <a:grpSpLocks/>
          </p:cNvGrpSpPr>
          <p:nvPr/>
        </p:nvGrpSpPr>
        <p:grpSpPr bwMode="auto">
          <a:xfrm rot="5400000">
            <a:off x="2131220" y="3393282"/>
            <a:ext cx="334962" cy="384175"/>
            <a:chOff x="2399" y="1822"/>
            <a:chExt cx="119" cy="160"/>
          </a:xfrm>
        </p:grpSpPr>
        <p:sp>
          <p:nvSpPr>
            <p:cNvPr id="436" name="AutoShape 19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37" name="AutoShape 19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38" name="Line 19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39" name="Rectangle 19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0" name="Line 19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41" name="Text Box 197"/>
          <p:cNvSpPr txBox="1">
            <a:spLocks noChangeArrowheads="1"/>
          </p:cNvSpPr>
          <p:nvPr/>
        </p:nvSpPr>
        <p:spPr bwMode="auto">
          <a:xfrm>
            <a:off x="2132014" y="3143250"/>
            <a:ext cx="790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MV3N</a:t>
            </a:r>
          </a:p>
        </p:txBody>
      </p:sp>
      <p:sp>
        <p:nvSpPr>
          <p:cNvPr id="442" name="Freeform 198"/>
          <p:cNvSpPr>
            <a:spLocks/>
          </p:cNvSpPr>
          <p:nvPr/>
        </p:nvSpPr>
        <p:spPr bwMode="auto">
          <a:xfrm>
            <a:off x="2165350" y="3752850"/>
            <a:ext cx="0" cy="1423988"/>
          </a:xfrm>
          <a:custGeom>
            <a:avLst/>
            <a:gdLst>
              <a:gd name="T0" fmla="*/ 0 w 2"/>
              <a:gd name="T1" fmla="*/ 2147483647 h 870"/>
              <a:gd name="T2" fmla="*/ 2147483647 w 2"/>
              <a:gd name="T3" fmla="*/ 0 h 870"/>
              <a:gd name="T4" fmla="*/ 0 60000 65536"/>
              <a:gd name="T5" fmla="*/ 0 60000 65536"/>
              <a:gd name="T6" fmla="*/ 0 w 2"/>
              <a:gd name="T7" fmla="*/ 0 h 870"/>
              <a:gd name="T8" fmla="*/ 2 w 2"/>
              <a:gd name="T9" fmla="*/ 870 h 8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" h="870">
                <a:moveTo>
                  <a:pt x="0" y="870"/>
                </a:moveTo>
                <a:lnTo>
                  <a:pt x="2" y="0"/>
                </a:ln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43" name="Text Box 206"/>
          <p:cNvSpPr txBox="1">
            <a:spLocks noChangeArrowheads="1"/>
          </p:cNvSpPr>
          <p:nvPr/>
        </p:nvSpPr>
        <p:spPr bwMode="auto">
          <a:xfrm>
            <a:off x="2130425" y="4924425"/>
            <a:ext cx="895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MV1N</a:t>
            </a:r>
          </a:p>
        </p:txBody>
      </p:sp>
      <p:sp>
        <p:nvSpPr>
          <p:cNvPr id="444" name="Freeform 207"/>
          <p:cNvSpPr>
            <a:spLocks/>
          </p:cNvSpPr>
          <p:nvPr/>
        </p:nvSpPr>
        <p:spPr bwMode="auto">
          <a:xfrm>
            <a:off x="2155825" y="5510214"/>
            <a:ext cx="0" cy="409575"/>
          </a:xfrm>
          <a:custGeom>
            <a:avLst/>
            <a:gdLst>
              <a:gd name="T0" fmla="*/ 2147483647 w 5"/>
              <a:gd name="T1" fmla="*/ 2147483647 h 250"/>
              <a:gd name="T2" fmla="*/ 0 w 5"/>
              <a:gd name="T3" fmla="*/ 0 h 250"/>
              <a:gd name="T4" fmla="*/ 0 60000 65536"/>
              <a:gd name="T5" fmla="*/ 0 60000 65536"/>
              <a:gd name="T6" fmla="*/ 0 w 5"/>
              <a:gd name="T7" fmla="*/ 0 h 250"/>
              <a:gd name="T8" fmla="*/ 5 w 5"/>
              <a:gd name="T9" fmla="*/ 250 h 2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" h="250">
                <a:moveTo>
                  <a:pt x="5" y="25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45" name="Freeform 347"/>
          <p:cNvSpPr>
            <a:spLocks/>
          </p:cNvSpPr>
          <p:nvPr/>
        </p:nvSpPr>
        <p:spPr bwMode="auto">
          <a:xfrm>
            <a:off x="2143126" y="5922964"/>
            <a:ext cx="155575" cy="1587"/>
          </a:xfrm>
          <a:custGeom>
            <a:avLst/>
            <a:gdLst>
              <a:gd name="T0" fmla="*/ 2147483647 w 98"/>
              <a:gd name="T1" fmla="*/ 0 h 1"/>
              <a:gd name="T2" fmla="*/ 0 w 98"/>
              <a:gd name="T3" fmla="*/ 2147483647 h 1"/>
              <a:gd name="T4" fmla="*/ 0 60000 65536"/>
              <a:gd name="T5" fmla="*/ 0 60000 65536"/>
              <a:gd name="T6" fmla="*/ 0 w 98"/>
              <a:gd name="T7" fmla="*/ 0 h 1"/>
              <a:gd name="T8" fmla="*/ 98 w 9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8" h="1">
                <a:moveTo>
                  <a:pt x="98" y="0"/>
                </a:moveTo>
                <a:lnTo>
                  <a:pt x="0" y="1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46" name="Line 353"/>
          <p:cNvSpPr>
            <a:spLocks noChangeShapeType="1"/>
          </p:cNvSpPr>
          <p:nvPr/>
        </p:nvSpPr>
        <p:spPr bwMode="auto">
          <a:xfrm>
            <a:off x="3584575" y="1846264"/>
            <a:ext cx="0" cy="2301875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47" name="Line 248"/>
          <p:cNvSpPr>
            <a:spLocks noChangeShapeType="1"/>
          </p:cNvSpPr>
          <p:nvPr/>
        </p:nvSpPr>
        <p:spPr bwMode="auto">
          <a:xfrm>
            <a:off x="3346450" y="1052514"/>
            <a:ext cx="12700" cy="5578475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48" name="Text Box 231"/>
          <p:cNvSpPr txBox="1">
            <a:spLocks noChangeArrowheads="1"/>
          </p:cNvSpPr>
          <p:nvPr/>
        </p:nvSpPr>
        <p:spPr bwMode="auto">
          <a:xfrm>
            <a:off x="1818085" y="669919"/>
            <a:ext cx="729457" cy="738664"/>
          </a:xfrm>
          <a:prstGeom prst="rect">
            <a:avLst/>
          </a:prstGeom>
          <a:noFill/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zh-TW" sz="1400" dirty="0"/>
              <a:t>Test </a:t>
            </a:r>
            <a:r>
              <a:rPr lang="en-US" altLang="zh-TW" sz="1400" dirty="0" err="1"/>
              <a:t>Ar</a:t>
            </a:r>
            <a:r>
              <a:rPr lang="en-US" altLang="zh-TW" sz="1400" dirty="0"/>
              <a:t> </a:t>
            </a:r>
          </a:p>
          <a:p>
            <a:pPr algn="ctr">
              <a:spcBef>
                <a:spcPts val="0"/>
              </a:spcBef>
            </a:pPr>
            <a:r>
              <a:rPr lang="en-US" altLang="zh-TW" sz="1400" dirty="0"/>
              <a:t>or </a:t>
            </a:r>
          </a:p>
          <a:p>
            <a:pPr algn="ctr">
              <a:spcBef>
                <a:spcPts val="0"/>
              </a:spcBef>
            </a:pPr>
            <a:r>
              <a:rPr lang="en-US" altLang="zh-TW" sz="1400" dirty="0"/>
              <a:t>Test N2</a:t>
            </a:r>
            <a:endParaRPr kumimoji="0" lang="en-US" altLang="zh-TW" sz="1400" b="1" dirty="0">
              <a:latin typeface="細明體" pitchFamily="49" charset="-120"/>
              <a:ea typeface="細明體" pitchFamily="49" charset="-120"/>
            </a:endParaRPr>
          </a:p>
        </p:txBody>
      </p:sp>
      <p:sp>
        <p:nvSpPr>
          <p:cNvPr id="449" name="矩形 448"/>
          <p:cNvSpPr/>
          <p:nvPr/>
        </p:nvSpPr>
        <p:spPr>
          <a:xfrm>
            <a:off x="2164130" y="5700385"/>
            <a:ext cx="26481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]</a:t>
            </a:r>
            <a:endParaRPr lang="zh-TW" altLang="en-US" sz="2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450" name="Line 199"/>
          <p:cNvSpPr>
            <a:spLocks noChangeShapeType="1"/>
          </p:cNvSpPr>
          <p:nvPr/>
        </p:nvSpPr>
        <p:spPr bwMode="auto">
          <a:xfrm>
            <a:off x="2182814" y="1425575"/>
            <a:ext cx="1587" cy="1989138"/>
          </a:xfrm>
          <a:custGeom>
            <a:avLst/>
            <a:gdLst>
              <a:gd name="T0" fmla="*/ 0 w 1"/>
              <a:gd name="T1" fmla="*/ 2147483647 h 1215"/>
              <a:gd name="T2" fmla="*/ 2147483647 w 1"/>
              <a:gd name="T3" fmla="*/ 0 h 1215"/>
              <a:gd name="T4" fmla="*/ 0 60000 65536"/>
              <a:gd name="T5" fmla="*/ 0 60000 65536"/>
              <a:gd name="T6" fmla="*/ 0 w 1"/>
              <a:gd name="T7" fmla="*/ 0 h 1215"/>
              <a:gd name="T8" fmla="*/ 1 w 1"/>
              <a:gd name="T9" fmla="*/ 1215 h 12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215">
                <a:moveTo>
                  <a:pt x="0" y="1215"/>
                </a:moveTo>
                <a:lnTo>
                  <a:pt x="1" y="0"/>
                </a:ln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  <a:round/>
            <a:headEnd type="stealth"/>
            <a:tailEnd type="none" w="lg" len="lg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51" name="Group 191"/>
          <p:cNvGrpSpPr>
            <a:grpSpLocks/>
          </p:cNvGrpSpPr>
          <p:nvPr/>
        </p:nvGrpSpPr>
        <p:grpSpPr bwMode="auto">
          <a:xfrm rot="5400000">
            <a:off x="2112170" y="5161268"/>
            <a:ext cx="334962" cy="384175"/>
            <a:chOff x="2399" y="1822"/>
            <a:chExt cx="119" cy="160"/>
          </a:xfrm>
        </p:grpSpPr>
        <p:sp>
          <p:nvSpPr>
            <p:cNvPr id="452" name="AutoShape 19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3" name="AutoShape 19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4" name="Line 19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5" name="Rectangle 19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6" name="Line 19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57" name="Group 181"/>
          <p:cNvGrpSpPr>
            <a:grpSpLocks/>
          </p:cNvGrpSpPr>
          <p:nvPr/>
        </p:nvGrpSpPr>
        <p:grpSpPr bwMode="auto">
          <a:xfrm rot="5400000">
            <a:off x="2129210" y="3390461"/>
            <a:ext cx="334963" cy="382588"/>
            <a:chOff x="2399" y="1822"/>
            <a:chExt cx="119" cy="160"/>
          </a:xfrm>
        </p:grpSpPr>
        <p:sp>
          <p:nvSpPr>
            <p:cNvPr id="458" name="AutoShape 18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9" name="AutoShape 18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0" name="Line 18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1" name="Rectangle 18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2" name="Line 18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4687" name="Group 392"/>
          <p:cNvGrpSpPr>
            <a:grpSpLocks/>
          </p:cNvGrpSpPr>
          <p:nvPr/>
        </p:nvGrpSpPr>
        <p:grpSpPr bwMode="auto">
          <a:xfrm rot="10800000" flipH="1">
            <a:off x="9599614" y="3963989"/>
            <a:ext cx="369887" cy="357187"/>
            <a:chOff x="672" y="3264"/>
            <a:chExt cx="240" cy="240"/>
          </a:xfrm>
          <a:solidFill>
            <a:srgbClr val="FF6600"/>
          </a:solidFill>
        </p:grpSpPr>
        <p:grpSp>
          <p:nvGrpSpPr>
            <p:cNvPr id="24762" name="Group 393"/>
            <p:cNvGrpSpPr>
              <a:grpSpLocks/>
            </p:cNvGrpSpPr>
            <p:nvPr/>
          </p:nvGrpSpPr>
          <p:grpSpPr bwMode="auto">
            <a:xfrm>
              <a:off x="672" y="3312"/>
              <a:ext cx="141" cy="192"/>
              <a:chOff x="672" y="3264"/>
              <a:chExt cx="141" cy="192"/>
            </a:xfrm>
            <a:grpFill/>
          </p:grpSpPr>
          <p:sp>
            <p:nvSpPr>
              <p:cNvPr id="24767" name="AutoShape 394"/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93" cy="102"/>
              </a:xfrm>
              <a:prstGeom prst="flowChartMerge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24768" name="AutoShape 395"/>
              <p:cNvSpPr>
                <a:spLocks noChangeArrowheads="1"/>
              </p:cNvSpPr>
              <p:nvPr/>
            </p:nvSpPr>
            <p:spPr bwMode="auto">
              <a:xfrm>
                <a:off x="672" y="3354"/>
                <a:ext cx="93" cy="102"/>
              </a:xfrm>
              <a:prstGeom prst="flowChartExtra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24769" name="Line 396"/>
              <p:cNvSpPr>
                <a:spLocks noChangeShapeType="1"/>
              </p:cNvSpPr>
              <p:nvPr/>
            </p:nvSpPr>
            <p:spPr bwMode="auto">
              <a:xfrm>
                <a:off x="717" y="3360"/>
                <a:ext cx="9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24763" name="AutoShape 397"/>
            <p:cNvSpPr>
              <a:spLocks noChangeArrowheads="1"/>
            </p:cNvSpPr>
            <p:nvPr/>
          </p:nvSpPr>
          <p:spPr bwMode="auto">
            <a:xfrm>
              <a:off x="816" y="3360"/>
              <a:ext cx="48" cy="96"/>
            </a:xfrm>
            <a:prstGeom prst="flowChartDelay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4764" name="Line 398"/>
            <p:cNvSpPr>
              <a:spLocks noChangeShapeType="1"/>
            </p:cNvSpPr>
            <p:nvPr/>
          </p:nvSpPr>
          <p:spPr bwMode="auto">
            <a:xfrm flipV="1">
              <a:off x="720" y="3264"/>
              <a:ext cx="192" cy="14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65" name="Line 399"/>
            <p:cNvSpPr>
              <a:spLocks noChangeShapeType="1"/>
            </p:cNvSpPr>
            <p:nvPr/>
          </p:nvSpPr>
          <p:spPr bwMode="auto">
            <a:xfrm>
              <a:off x="912" y="3264"/>
              <a:ext cx="0" cy="14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766" name="Line 400"/>
            <p:cNvSpPr>
              <a:spLocks noChangeShapeType="1"/>
            </p:cNvSpPr>
            <p:nvPr/>
          </p:nvSpPr>
          <p:spPr bwMode="auto">
            <a:xfrm flipH="1">
              <a:off x="864" y="3408"/>
              <a:ext cx="4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4611" name="Group 119"/>
          <p:cNvGrpSpPr>
            <a:grpSpLocks/>
          </p:cNvGrpSpPr>
          <p:nvPr/>
        </p:nvGrpSpPr>
        <p:grpSpPr bwMode="auto">
          <a:xfrm rot="5400000">
            <a:off x="7074695" y="2043907"/>
            <a:ext cx="334962" cy="384175"/>
            <a:chOff x="2399" y="1822"/>
            <a:chExt cx="119" cy="160"/>
          </a:xfrm>
        </p:grpSpPr>
        <p:sp>
          <p:nvSpPr>
            <p:cNvPr id="24809" name="AutoShape 120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10" name="AutoShape 121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11" name="Line 122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12" name="Rectangle 123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813" name="Line 124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515" name="矩形圖說文字 514"/>
          <p:cNvSpPr/>
          <p:nvPr/>
        </p:nvSpPr>
        <p:spPr>
          <a:xfrm>
            <a:off x="7659800" y="2027636"/>
            <a:ext cx="1019398" cy="309734"/>
          </a:xfrm>
          <a:prstGeom prst="wedgeRectCallout">
            <a:avLst>
              <a:gd name="adj1" fmla="val 60256"/>
              <a:gd name="adj2" fmla="val -489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</a:rPr>
              <a:t>5</a:t>
            </a:r>
            <a:r>
              <a:rPr lang="zh-TW" altLang="en-US" sz="1400" dirty="0">
                <a:solidFill>
                  <a:srgbClr val="FF0000"/>
                </a:solidFill>
              </a:rPr>
              <a:t>號閥開啟</a:t>
            </a:r>
          </a:p>
        </p:txBody>
      </p:sp>
      <p:sp>
        <p:nvSpPr>
          <p:cNvPr id="516" name="矩形圖說文字 515"/>
          <p:cNvSpPr/>
          <p:nvPr/>
        </p:nvSpPr>
        <p:spPr>
          <a:xfrm>
            <a:off x="8356378" y="4505032"/>
            <a:ext cx="1019398" cy="309734"/>
          </a:xfrm>
          <a:prstGeom prst="wedgeRectCallout">
            <a:avLst>
              <a:gd name="adj1" fmla="val 71176"/>
              <a:gd name="adj2" fmla="val -1003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</a:rPr>
              <a:t>3</a:t>
            </a:r>
            <a:r>
              <a:rPr lang="zh-TW" altLang="en-US" sz="1400" dirty="0">
                <a:solidFill>
                  <a:srgbClr val="FF0000"/>
                </a:solidFill>
              </a:rPr>
              <a:t>號閥開啟</a:t>
            </a:r>
          </a:p>
        </p:txBody>
      </p:sp>
      <p:grpSp>
        <p:nvGrpSpPr>
          <p:cNvPr id="528" name="群組 527"/>
          <p:cNvGrpSpPr/>
          <p:nvPr/>
        </p:nvGrpSpPr>
        <p:grpSpPr>
          <a:xfrm>
            <a:off x="1630736" y="6392001"/>
            <a:ext cx="1440929" cy="276999"/>
            <a:chOff x="7409534" y="5890666"/>
            <a:chExt cx="1440929" cy="276999"/>
          </a:xfrm>
          <a:solidFill>
            <a:schemeClr val="tx1"/>
          </a:solidFill>
        </p:grpSpPr>
        <p:sp>
          <p:nvSpPr>
            <p:cNvPr id="532" name="Text Box 202"/>
            <p:cNvSpPr txBox="1">
              <a:spLocks noChangeArrowheads="1"/>
            </p:cNvSpPr>
            <p:nvPr/>
          </p:nvSpPr>
          <p:spPr bwMode="auto">
            <a:xfrm>
              <a:off x="8041733" y="5890666"/>
              <a:ext cx="80873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TW" altLang="en-US" sz="1200" b="1" dirty="0">
                  <a:solidFill>
                    <a:srgbClr val="0000FF"/>
                  </a:solidFill>
                </a:rPr>
                <a:t>供應氣體 </a:t>
              </a:r>
            </a:p>
          </p:txBody>
        </p:sp>
        <p:sp>
          <p:nvSpPr>
            <p:cNvPr id="533" name="Line 201"/>
            <p:cNvSpPr>
              <a:spLocks noChangeShapeType="1"/>
            </p:cNvSpPr>
            <p:nvPr/>
          </p:nvSpPr>
          <p:spPr bwMode="auto">
            <a:xfrm>
              <a:off x="7409534" y="6021288"/>
              <a:ext cx="504825" cy="0"/>
            </a:xfrm>
            <a:prstGeom prst="line">
              <a:avLst/>
            </a:prstGeom>
            <a:grp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FE191F-F42E-41F0-83EE-3CE7EE7D6B8F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sp>
        <p:nvSpPr>
          <p:cNvPr id="346" name="Text Box 202"/>
          <p:cNvSpPr txBox="1">
            <a:spLocks noChangeArrowheads="1"/>
          </p:cNvSpPr>
          <p:nvPr/>
        </p:nvSpPr>
        <p:spPr bwMode="auto">
          <a:xfrm>
            <a:off x="2279576" y="6129000"/>
            <a:ext cx="101803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 smtClean="0">
                <a:solidFill>
                  <a:srgbClr val="FF99FF"/>
                </a:solidFill>
              </a:rPr>
              <a:t>Line N2</a:t>
            </a:r>
            <a:r>
              <a:rPr lang="zh-TW" altLang="en-US" sz="1200" b="1" dirty="0">
                <a:solidFill>
                  <a:srgbClr val="FF99FF"/>
                </a:solidFill>
              </a:rPr>
              <a:t>氣體 </a:t>
            </a:r>
          </a:p>
        </p:txBody>
      </p:sp>
      <p:sp>
        <p:nvSpPr>
          <p:cNvPr id="351" name="Line 201"/>
          <p:cNvSpPr>
            <a:spLocks noChangeShapeType="1"/>
          </p:cNvSpPr>
          <p:nvPr/>
        </p:nvSpPr>
        <p:spPr bwMode="auto">
          <a:xfrm>
            <a:off x="1630736" y="6259622"/>
            <a:ext cx="504825" cy="0"/>
          </a:xfrm>
          <a:prstGeom prst="line">
            <a:avLst/>
          </a:prstGeom>
          <a:solidFill>
            <a:schemeClr val="tx1"/>
          </a:solidFill>
          <a:ln w="38100">
            <a:solidFill>
              <a:srgbClr val="FF99FF"/>
            </a:solidFill>
            <a:round/>
            <a:headEnd/>
            <a:tailEnd/>
          </a:ln>
        </p:spPr>
        <p:txBody>
          <a:bodyPr/>
          <a:lstStyle/>
          <a:p>
            <a:endParaRPr lang="zh-TW" altLang="en-US">
              <a:solidFill>
                <a:srgbClr val="FF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92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250"/>
                                        <p:tgtEl>
                                          <p:spTgt spid="35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250"/>
                                        <p:tgtEl>
                                          <p:spTgt spid="2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250"/>
                            </p:stCondLst>
                            <p:childTnLst>
                              <p:par>
                                <p:cTn id="3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8" dur="250"/>
                                        <p:tgtEl>
                                          <p:spTgt spid="35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250"/>
                                        <p:tgtEl>
                                          <p:spTgt spid="24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250"/>
                                        <p:tgtEl>
                                          <p:spTgt spid="35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repeatCount="indefinite" fill="hold" grpId="0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55" dur="250"/>
                                        <p:tgtEl>
                                          <p:spTgt spid="35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8" presetClass="exit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58" dur="250"/>
                                        <p:tgtEl>
                                          <p:spTgt spid="35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8" presetClass="exit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1" dur="250"/>
                                        <p:tgtEl>
                                          <p:spTgt spid="248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8" presetClass="exit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4" dur="250"/>
                                        <p:tgtEl>
                                          <p:spTgt spid="350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8" presetClass="exit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7" dur="250"/>
                                        <p:tgtEl>
                                          <p:spTgt spid="350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8" presetClass="exit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70" dur="250"/>
                                        <p:tgtEl>
                                          <p:spTgt spid="35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"/>
                            </p:stCondLst>
                            <p:childTnLst>
                              <p:par>
                                <p:cTn id="73" presetID="18" presetClass="exit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74" dur="250"/>
                                        <p:tgtEl>
                                          <p:spTgt spid="35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8" presetClass="exit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78" dur="250"/>
                                        <p:tgtEl>
                                          <p:spTgt spid="248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"/>
                            </p:stCondLst>
                            <p:childTnLst>
                              <p:par>
                                <p:cTn id="81" presetID="18" presetClass="exit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82" dur="250"/>
                                        <p:tgtEl>
                                          <p:spTgt spid="35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8" presetClass="exit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86" dur="250"/>
                                        <p:tgtEl>
                                          <p:spTgt spid="248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50"/>
                            </p:stCondLst>
                            <p:childTnLst>
                              <p:par>
                                <p:cTn id="89" presetID="18" presetClass="exit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90" dur="250"/>
                                        <p:tgtEl>
                                          <p:spTgt spid="350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8" presetClass="exit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94" dur="250"/>
                                        <p:tgtEl>
                                          <p:spTgt spid="35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750"/>
                            </p:stCondLst>
                            <p:childTnLst>
                              <p:par>
                                <p:cTn id="97" presetID="18" presetClass="exit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98" dur="250"/>
                                        <p:tgtEl>
                                          <p:spTgt spid="35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8" presetClass="exit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02" dur="250"/>
                                        <p:tgtEl>
                                          <p:spTgt spid="350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250"/>
                            </p:stCondLst>
                            <p:childTnLst>
                              <p:par>
                                <p:cTn id="105" presetID="18" presetClass="exit" presetSubtype="9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06" dur="250"/>
                                        <p:tgtEl>
                                          <p:spTgt spid="35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8" presetClass="exit" presetSubtype="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110" dur="500"/>
                                        <p:tgtEl>
                                          <p:spTgt spid="248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8" presetClass="exit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13" dur="500"/>
                                        <p:tgtEl>
                                          <p:spTgt spid="35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ID="18" presetClass="exit" presetSubtype="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117" dur="500"/>
                                        <p:tgtEl>
                                          <p:spTgt spid="248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18" presetClass="exit" presetSubtype="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121" dur="500"/>
                                        <p:tgtEl>
                                          <p:spTgt spid="35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000"/>
                            </p:stCondLst>
                            <p:childTnLst>
                              <p:par>
                                <p:cTn id="124" presetID="18" presetClass="exit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25" dur="500"/>
                                        <p:tgtEl>
                                          <p:spTgt spid="35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500"/>
                            </p:stCondLst>
                            <p:childTnLst>
                              <p:par>
                                <p:cTn id="1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500"/>
                            </p:stCondLst>
                            <p:childTnLst>
                              <p:par>
                                <p:cTn id="1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50" grpId="0" animBg="1"/>
      <p:bldP spid="35090" grpId="0" animBg="1"/>
      <p:bldP spid="35091" grpId="0" animBg="1"/>
      <p:bldP spid="35093" grpId="0" animBg="1"/>
      <p:bldP spid="35094" grpId="0" animBg="1"/>
      <p:bldP spid="35095" grpId="0" animBg="1"/>
      <p:bldP spid="35096" grpId="0" animBg="1"/>
      <p:bldP spid="35097" grpId="0" animBg="1"/>
      <p:bldP spid="35099" grpId="0" animBg="1"/>
      <p:bldP spid="35100" grpId="0" animBg="1"/>
      <p:bldP spid="35101" grpId="0" animBg="1"/>
      <p:bldP spid="35102" grpId="0" animBg="1"/>
      <p:bldP spid="35103" grpId="0" animBg="1"/>
      <p:bldP spid="35103" grpId="1" animBg="1"/>
      <p:bldP spid="35104" grpId="0" animBg="1"/>
      <p:bldP spid="35104" grpId="1" animBg="1"/>
      <p:bldP spid="35105" grpId="0" animBg="1"/>
      <p:bldP spid="35105" grpId="1" animBg="1"/>
      <p:bldP spid="35119" grpId="0" animBg="1"/>
      <p:bldP spid="35119" grpId="1" animBg="1"/>
      <p:bldP spid="24871" grpId="0" animBg="1"/>
      <p:bldP spid="24871" grpId="1" animBg="1"/>
      <p:bldP spid="24877" grpId="0" animBg="1"/>
      <p:bldP spid="24877" grpId="1" animBg="1"/>
      <p:bldP spid="24879" grpId="0" animBg="1"/>
      <p:bldP spid="24880" grpId="0" animBg="1"/>
      <p:bldP spid="24886" grpId="0" animBg="1"/>
      <p:bldP spid="22" grpId="0" animBg="1"/>
      <p:bldP spid="22" grpId="1" animBg="1"/>
      <p:bldP spid="515" grpId="0" animBg="1"/>
      <p:bldP spid="515" grpId="1" animBg="1"/>
      <p:bldP spid="516" grpId="0" animBg="1"/>
      <p:bldP spid="51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00" name="Group 142"/>
          <p:cNvGrpSpPr>
            <a:grpSpLocks/>
          </p:cNvGrpSpPr>
          <p:nvPr/>
        </p:nvGrpSpPr>
        <p:grpSpPr bwMode="auto">
          <a:xfrm>
            <a:off x="6350001" y="2425416"/>
            <a:ext cx="230187" cy="338137"/>
            <a:chOff x="1200" y="3600"/>
            <a:chExt cx="192" cy="240"/>
          </a:xfrm>
        </p:grpSpPr>
        <p:sp>
          <p:nvSpPr>
            <p:cNvPr id="27817" name="Oval 143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solidFill>
              <a:srgbClr val="FF66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18" name="Line 144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63" name="Freeform 141"/>
          <p:cNvSpPr>
            <a:spLocks/>
          </p:cNvSpPr>
          <p:nvPr/>
        </p:nvSpPr>
        <p:spPr bwMode="auto">
          <a:xfrm>
            <a:off x="5829300" y="1412776"/>
            <a:ext cx="0" cy="1188000"/>
          </a:xfrm>
          <a:custGeom>
            <a:avLst/>
            <a:gdLst>
              <a:gd name="T0" fmla="*/ 2147483647 w 4"/>
              <a:gd name="T1" fmla="*/ 2147483647 h 429"/>
              <a:gd name="T2" fmla="*/ 0 w 4"/>
              <a:gd name="T3" fmla="*/ 0 h 429"/>
              <a:gd name="T4" fmla="*/ 0 60000 65536"/>
              <a:gd name="T5" fmla="*/ 0 60000 65536"/>
              <a:gd name="T6" fmla="*/ 0 w 4"/>
              <a:gd name="T7" fmla="*/ 0 h 429"/>
              <a:gd name="T8" fmla="*/ 4 w 4"/>
              <a:gd name="T9" fmla="*/ 429 h 4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429">
                <a:moveTo>
                  <a:pt x="4" y="429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43" name="群組 342"/>
          <p:cNvGrpSpPr/>
          <p:nvPr/>
        </p:nvGrpSpPr>
        <p:grpSpPr>
          <a:xfrm>
            <a:off x="4830477" y="5669946"/>
            <a:ext cx="598387" cy="1198157"/>
            <a:chOff x="3306476" y="5669945"/>
            <a:chExt cx="598387" cy="1198157"/>
          </a:xfrm>
        </p:grpSpPr>
        <p:grpSp>
          <p:nvGrpSpPr>
            <p:cNvPr id="344" name="群組 343"/>
            <p:cNvGrpSpPr/>
            <p:nvPr/>
          </p:nvGrpSpPr>
          <p:grpSpPr>
            <a:xfrm>
              <a:off x="3399907" y="5669945"/>
              <a:ext cx="424494" cy="1198157"/>
              <a:chOff x="6844572" y="5658947"/>
              <a:chExt cx="424494" cy="1198157"/>
            </a:xfrm>
          </p:grpSpPr>
          <p:grpSp>
            <p:nvGrpSpPr>
              <p:cNvPr id="346" name="群組 345"/>
              <p:cNvGrpSpPr/>
              <p:nvPr/>
            </p:nvGrpSpPr>
            <p:grpSpPr>
              <a:xfrm>
                <a:off x="6917214" y="5658947"/>
                <a:ext cx="247074" cy="351001"/>
                <a:chOff x="9504600" y="2185864"/>
                <a:chExt cx="247074" cy="351001"/>
              </a:xfrm>
            </p:grpSpPr>
            <p:sp>
              <p:nvSpPr>
                <p:cNvPr id="348" name="圓角矩形 347"/>
                <p:cNvSpPr/>
                <p:nvPr/>
              </p:nvSpPr>
              <p:spPr>
                <a:xfrm>
                  <a:off x="9586168" y="2378115"/>
                  <a:ext cx="83938" cy="15875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49" name="圓角矩形 348"/>
                <p:cNvSpPr/>
                <p:nvPr/>
              </p:nvSpPr>
              <p:spPr>
                <a:xfrm>
                  <a:off x="9656019" y="2411350"/>
                  <a:ext cx="75622" cy="9694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0" name="匾額 349"/>
                <p:cNvSpPr/>
                <p:nvPr/>
              </p:nvSpPr>
              <p:spPr>
                <a:xfrm>
                  <a:off x="9504600" y="2185864"/>
                  <a:ext cx="247074" cy="216024"/>
                </a:xfrm>
                <a:prstGeom prst="plaque">
                  <a:avLst>
                    <a:gd name="adj" fmla="val 34304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scene3d>
                  <a:camera prst="orthographicFront">
                    <a:rot lat="16800000" lon="0" rev="0"/>
                  </a:camera>
                  <a:lightRig rig="threePt" dir="t"/>
                </a:scene3d>
                <a:sp3d>
                  <a:bevelT w="139700" h="38100" prst="cross"/>
                  <a:bevelB w="0" h="571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347" name="圖片 346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44572" y="5955421"/>
                <a:ext cx="424494" cy="901683"/>
              </a:xfrm>
              <a:prstGeom prst="rect">
                <a:avLst/>
              </a:prstGeom>
            </p:spPr>
          </p:pic>
        </p:grpSp>
        <p:sp>
          <p:nvSpPr>
            <p:cNvPr id="345" name="文字方塊 344"/>
            <p:cNvSpPr txBox="1"/>
            <p:nvPr/>
          </p:nvSpPr>
          <p:spPr>
            <a:xfrm>
              <a:off x="3306476" y="6331247"/>
              <a:ext cx="5983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Supply</a:t>
              </a:r>
              <a:endParaRPr lang="zh-TW" altLang="en-US" sz="1200" dirty="0"/>
            </a:p>
          </p:txBody>
        </p:sp>
      </p:grpSp>
      <p:grpSp>
        <p:nvGrpSpPr>
          <p:cNvPr id="351" name="群組 350"/>
          <p:cNvGrpSpPr/>
          <p:nvPr/>
        </p:nvGrpSpPr>
        <p:grpSpPr>
          <a:xfrm>
            <a:off x="8300028" y="5658948"/>
            <a:ext cx="616406" cy="1198157"/>
            <a:chOff x="6776028" y="5658947"/>
            <a:chExt cx="616406" cy="1198157"/>
          </a:xfrm>
        </p:grpSpPr>
        <p:grpSp>
          <p:nvGrpSpPr>
            <p:cNvPr id="352" name="群組 351"/>
            <p:cNvGrpSpPr/>
            <p:nvPr/>
          </p:nvGrpSpPr>
          <p:grpSpPr>
            <a:xfrm>
              <a:off x="6844572" y="5658947"/>
              <a:ext cx="424494" cy="1198157"/>
              <a:chOff x="6844572" y="5658947"/>
              <a:chExt cx="424494" cy="1198157"/>
            </a:xfrm>
          </p:grpSpPr>
          <p:grpSp>
            <p:nvGrpSpPr>
              <p:cNvPr id="354" name="群組 353"/>
              <p:cNvGrpSpPr/>
              <p:nvPr/>
            </p:nvGrpSpPr>
            <p:grpSpPr>
              <a:xfrm>
                <a:off x="6917214" y="5658947"/>
                <a:ext cx="247074" cy="351001"/>
                <a:chOff x="9504600" y="2185864"/>
                <a:chExt cx="247074" cy="351001"/>
              </a:xfrm>
            </p:grpSpPr>
            <p:sp>
              <p:nvSpPr>
                <p:cNvPr id="356" name="圓角矩形 355"/>
                <p:cNvSpPr/>
                <p:nvPr/>
              </p:nvSpPr>
              <p:spPr>
                <a:xfrm>
                  <a:off x="9586168" y="2378115"/>
                  <a:ext cx="83938" cy="15875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7" name="圓角矩形 356"/>
                <p:cNvSpPr/>
                <p:nvPr/>
              </p:nvSpPr>
              <p:spPr>
                <a:xfrm>
                  <a:off x="9656019" y="2411350"/>
                  <a:ext cx="75622" cy="9694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8" name="匾額 357"/>
                <p:cNvSpPr/>
                <p:nvPr/>
              </p:nvSpPr>
              <p:spPr>
                <a:xfrm>
                  <a:off x="9504600" y="2185864"/>
                  <a:ext cx="247074" cy="216024"/>
                </a:xfrm>
                <a:prstGeom prst="plaque">
                  <a:avLst>
                    <a:gd name="adj" fmla="val 34304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scene3d>
                  <a:camera prst="orthographicFront">
                    <a:rot lat="16800000" lon="0" rev="0"/>
                  </a:camera>
                  <a:lightRig rig="threePt" dir="t"/>
                </a:scene3d>
                <a:sp3d>
                  <a:bevelT w="139700" h="38100" prst="cross"/>
                  <a:bevelB w="0" h="571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355" name="圖片 35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44572" y="5955421"/>
                <a:ext cx="424494" cy="901683"/>
              </a:xfrm>
              <a:prstGeom prst="rect">
                <a:avLst/>
              </a:prstGeom>
            </p:spPr>
          </p:pic>
        </p:grpSp>
        <p:sp>
          <p:nvSpPr>
            <p:cNvPr id="353" name="文字方塊 352"/>
            <p:cNvSpPr txBox="1"/>
            <p:nvPr/>
          </p:nvSpPr>
          <p:spPr>
            <a:xfrm>
              <a:off x="6776028" y="6331246"/>
              <a:ext cx="6164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Empty</a:t>
              </a:r>
              <a:endParaRPr lang="zh-TW" altLang="en-US" sz="1200" dirty="0"/>
            </a:p>
          </p:txBody>
        </p:sp>
      </p:grpSp>
      <p:sp>
        <p:nvSpPr>
          <p:cNvPr id="27654" name="Text Box 401"/>
          <p:cNvSpPr txBox="1">
            <a:spLocks noChangeArrowheads="1"/>
          </p:cNvSpPr>
          <p:nvPr/>
        </p:nvSpPr>
        <p:spPr bwMode="auto">
          <a:xfrm>
            <a:off x="9691688" y="3786188"/>
            <a:ext cx="825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PRV1B</a:t>
            </a:r>
          </a:p>
        </p:txBody>
      </p:sp>
      <p:grpSp>
        <p:nvGrpSpPr>
          <p:cNvPr id="27655" name="Group 6"/>
          <p:cNvGrpSpPr>
            <a:grpSpLocks/>
          </p:cNvGrpSpPr>
          <p:nvPr/>
        </p:nvGrpSpPr>
        <p:grpSpPr bwMode="auto">
          <a:xfrm rot="5400000">
            <a:off x="6269832" y="4996657"/>
            <a:ext cx="176213" cy="285750"/>
            <a:chOff x="1200" y="3600"/>
            <a:chExt cx="192" cy="240"/>
          </a:xfrm>
        </p:grpSpPr>
        <p:sp>
          <p:nvSpPr>
            <p:cNvPr id="27926" name="Oval 7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927" name="Line 8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7656" name="Text Box 10"/>
          <p:cNvSpPr txBox="1">
            <a:spLocks noChangeArrowheads="1"/>
          </p:cNvSpPr>
          <p:nvPr/>
        </p:nvSpPr>
        <p:spPr bwMode="auto">
          <a:xfrm>
            <a:off x="6437313" y="4991101"/>
            <a:ext cx="539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 dirty="0">
                <a:latin typeface="細明體" pitchFamily="49" charset="-120"/>
                <a:ea typeface="細明體" pitchFamily="49" charset="-120"/>
              </a:rPr>
              <a:t>PT0A</a:t>
            </a:r>
          </a:p>
        </p:txBody>
      </p:sp>
      <p:grpSp>
        <p:nvGrpSpPr>
          <p:cNvPr id="27657" name="Group 11"/>
          <p:cNvGrpSpPr>
            <a:grpSpLocks/>
          </p:cNvGrpSpPr>
          <p:nvPr/>
        </p:nvGrpSpPr>
        <p:grpSpPr bwMode="auto">
          <a:xfrm rot="5400000">
            <a:off x="6166644" y="4479131"/>
            <a:ext cx="336550" cy="382588"/>
            <a:chOff x="2399" y="1822"/>
            <a:chExt cx="119" cy="160"/>
          </a:xfrm>
        </p:grpSpPr>
        <p:sp>
          <p:nvSpPr>
            <p:cNvPr id="27921" name="AutoShape 1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922" name="AutoShape 1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923" name="Line 1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924" name="Rectangle 1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925" name="Line 1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7658" name="Text Box 17"/>
          <p:cNvSpPr txBox="1">
            <a:spLocks noChangeArrowheads="1"/>
          </p:cNvSpPr>
          <p:nvPr/>
        </p:nvSpPr>
        <p:spPr bwMode="auto">
          <a:xfrm>
            <a:off x="6269038" y="4316413"/>
            <a:ext cx="749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AV3A</a:t>
            </a:r>
          </a:p>
        </p:txBody>
      </p:sp>
      <p:grpSp>
        <p:nvGrpSpPr>
          <p:cNvPr id="27659" name="Group 18"/>
          <p:cNvGrpSpPr>
            <a:grpSpLocks/>
          </p:cNvGrpSpPr>
          <p:nvPr/>
        </p:nvGrpSpPr>
        <p:grpSpPr bwMode="auto">
          <a:xfrm rot="10800000" flipH="1">
            <a:off x="6149975" y="4021138"/>
            <a:ext cx="350838" cy="317500"/>
            <a:chOff x="672" y="3264"/>
            <a:chExt cx="240" cy="240"/>
          </a:xfrm>
        </p:grpSpPr>
        <p:grpSp>
          <p:nvGrpSpPr>
            <p:cNvPr id="27913" name="Group 19"/>
            <p:cNvGrpSpPr>
              <a:grpSpLocks/>
            </p:cNvGrpSpPr>
            <p:nvPr/>
          </p:nvGrpSpPr>
          <p:grpSpPr bwMode="auto">
            <a:xfrm>
              <a:off x="672" y="3312"/>
              <a:ext cx="141" cy="192"/>
              <a:chOff x="672" y="3264"/>
              <a:chExt cx="141" cy="192"/>
            </a:xfrm>
          </p:grpSpPr>
          <p:sp>
            <p:nvSpPr>
              <p:cNvPr id="27918" name="AutoShape 20"/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93" cy="102"/>
              </a:xfrm>
              <a:prstGeom prst="flowChartMerg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27919" name="AutoShape 21"/>
              <p:cNvSpPr>
                <a:spLocks noChangeArrowheads="1"/>
              </p:cNvSpPr>
              <p:nvPr/>
            </p:nvSpPr>
            <p:spPr bwMode="auto">
              <a:xfrm>
                <a:off x="672" y="3354"/>
                <a:ext cx="93" cy="102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27920" name="Line 22"/>
              <p:cNvSpPr>
                <a:spLocks noChangeShapeType="1"/>
              </p:cNvSpPr>
              <p:nvPr/>
            </p:nvSpPr>
            <p:spPr bwMode="auto">
              <a:xfrm>
                <a:off x="717" y="3360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27914" name="AutoShape 23"/>
            <p:cNvSpPr>
              <a:spLocks noChangeArrowheads="1"/>
            </p:cNvSpPr>
            <p:nvPr/>
          </p:nvSpPr>
          <p:spPr bwMode="auto">
            <a:xfrm>
              <a:off x="816" y="3360"/>
              <a:ext cx="48" cy="96"/>
            </a:xfrm>
            <a:prstGeom prst="flowChartDelay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7915" name="Line 24"/>
            <p:cNvSpPr>
              <a:spLocks noChangeShapeType="1"/>
            </p:cNvSpPr>
            <p:nvPr/>
          </p:nvSpPr>
          <p:spPr bwMode="auto">
            <a:xfrm flipV="1">
              <a:off x="720" y="326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916" name="Line 25"/>
            <p:cNvSpPr>
              <a:spLocks noChangeShapeType="1"/>
            </p:cNvSpPr>
            <p:nvPr/>
          </p:nvSpPr>
          <p:spPr bwMode="auto">
            <a:xfrm>
              <a:off x="912" y="326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917" name="Line 26"/>
            <p:cNvSpPr>
              <a:spLocks noChangeShapeType="1"/>
            </p:cNvSpPr>
            <p:nvPr/>
          </p:nvSpPr>
          <p:spPr bwMode="auto">
            <a:xfrm flipH="1">
              <a:off x="864" y="3408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7660" name="Text Box 27"/>
          <p:cNvSpPr txBox="1">
            <a:spLocks noChangeArrowheads="1"/>
          </p:cNvSpPr>
          <p:nvPr/>
        </p:nvSpPr>
        <p:spPr bwMode="auto">
          <a:xfrm>
            <a:off x="6249988" y="3802063"/>
            <a:ext cx="825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PRV1A</a:t>
            </a:r>
          </a:p>
        </p:txBody>
      </p:sp>
      <p:sp>
        <p:nvSpPr>
          <p:cNvPr id="27661" name="Freeform 28"/>
          <p:cNvSpPr>
            <a:spLocks/>
          </p:cNvSpPr>
          <p:nvPr/>
        </p:nvSpPr>
        <p:spPr bwMode="auto">
          <a:xfrm>
            <a:off x="6213475" y="1714501"/>
            <a:ext cx="1588" cy="2303463"/>
          </a:xfrm>
          <a:custGeom>
            <a:avLst/>
            <a:gdLst>
              <a:gd name="T0" fmla="*/ 2147483647 w 1"/>
              <a:gd name="T1" fmla="*/ 2147483647 h 1408"/>
              <a:gd name="T2" fmla="*/ 0 w 1"/>
              <a:gd name="T3" fmla="*/ 0 h 1408"/>
              <a:gd name="T4" fmla="*/ 0 60000 65536"/>
              <a:gd name="T5" fmla="*/ 0 60000 65536"/>
              <a:gd name="T6" fmla="*/ 0 w 1"/>
              <a:gd name="T7" fmla="*/ 0 h 1408"/>
              <a:gd name="T8" fmla="*/ 1 w 1"/>
              <a:gd name="T9" fmla="*/ 1408 h 14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408">
                <a:moveTo>
                  <a:pt x="1" y="140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662" name="Line 30"/>
          <p:cNvSpPr>
            <a:spLocks noChangeShapeType="1"/>
          </p:cNvSpPr>
          <p:nvPr/>
        </p:nvSpPr>
        <p:spPr bwMode="auto">
          <a:xfrm rot="5400000" flipV="1">
            <a:off x="7744619" y="4344194"/>
            <a:ext cx="0" cy="11318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663" name="Line 31"/>
          <p:cNvSpPr>
            <a:spLocks noChangeShapeType="1"/>
          </p:cNvSpPr>
          <p:nvPr/>
        </p:nvSpPr>
        <p:spPr bwMode="auto">
          <a:xfrm flipV="1">
            <a:off x="5045075" y="4464050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7664" name="Group 32"/>
          <p:cNvGrpSpPr>
            <a:grpSpLocks/>
          </p:cNvGrpSpPr>
          <p:nvPr/>
        </p:nvGrpSpPr>
        <p:grpSpPr bwMode="auto">
          <a:xfrm rot="5400000">
            <a:off x="5002213" y="4110038"/>
            <a:ext cx="336550" cy="384175"/>
            <a:chOff x="2399" y="1822"/>
            <a:chExt cx="119" cy="160"/>
          </a:xfrm>
        </p:grpSpPr>
        <p:sp>
          <p:nvSpPr>
            <p:cNvPr id="27908" name="AutoShape 3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909" name="AutoShape 3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910" name="Line 3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911" name="Rectangle 3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912" name="Line 3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7665" name="Text Box 38"/>
          <p:cNvSpPr txBox="1">
            <a:spLocks noChangeArrowheads="1"/>
          </p:cNvSpPr>
          <p:nvPr/>
        </p:nvSpPr>
        <p:spPr bwMode="auto">
          <a:xfrm>
            <a:off x="5099051" y="3944938"/>
            <a:ext cx="6651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AV2A</a:t>
            </a:r>
          </a:p>
        </p:txBody>
      </p:sp>
      <p:sp>
        <p:nvSpPr>
          <p:cNvPr id="27666" name="Text Box 46"/>
          <p:cNvSpPr txBox="1">
            <a:spLocks noChangeArrowheads="1"/>
          </p:cNvSpPr>
          <p:nvPr/>
        </p:nvSpPr>
        <p:spPr bwMode="auto">
          <a:xfrm>
            <a:off x="3622675" y="3949700"/>
            <a:ext cx="687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AV1A</a:t>
            </a:r>
          </a:p>
        </p:txBody>
      </p:sp>
      <p:sp>
        <p:nvSpPr>
          <p:cNvPr id="27668" name="Freeform 50"/>
          <p:cNvSpPr>
            <a:spLocks/>
          </p:cNvSpPr>
          <p:nvPr/>
        </p:nvSpPr>
        <p:spPr bwMode="auto">
          <a:xfrm>
            <a:off x="5908675" y="2774950"/>
            <a:ext cx="247650" cy="1588"/>
          </a:xfrm>
          <a:custGeom>
            <a:avLst/>
            <a:gdLst>
              <a:gd name="T0" fmla="*/ 2147483647 w 156"/>
              <a:gd name="T1" fmla="*/ 0 h 1"/>
              <a:gd name="T2" fmla="*/ 0 w 156"/>
              <a:gd name="T3" fmla="*/ 0 h 1"/>
              <a:gd name="T4" fmla="*/ 0 60000 65536"/>
              <a:gd name="T5" fmla="*/ 0 60000 65536"/>
              <a:gd name="T6" fmla="*/ 0 w 156"/>
              <a:gd name="T7" fmla="*/ 0 h 1"/>
              <a:gd name="T8" fmla="*/ 156 w 15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6" h="1">
                <a:moveTo>
                  <a:pt x="156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669" name="Line 51"/>
          <p:cNvSpPr>
            <a:spLocks noChangeShapeType="1"/>
          </p:cNvSpPr>
          <p:nvPr/>
        </p:nvSpPr>
        <p:spPr bwMode="auto">
          <a:xfrm flipV="1">
            <a:off x="9674225" y="4240214"/>
            <a:ext cx="0" cy="319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670" name="Freeform 72"/>
          <p:cNvSpPr>
            <a:spLocks/>
          </p:cNvSpPr>
          <p:nvPr/>
        </p:nvSpPr>
        <p:spPr bwMode="auto">
          <a:xfrm>
            <a:off x="9674225" y="1714500"/>
            <a:ext cx="1588" cy="2254250"/>
          </a:xfrm>
          <a:custGeom>
            <a:avLst/>
            <a:gdLst>
              <a:gd name="T0" fmla="*/ 0 w 1"/>
              <a:gd name="T1" fmla="*/ 2147483647 h 1378"/>
              <a:gd name="T2" fmla="*/ 0 w 1"/>
              <a:gd name="T3" fmla="*/ 0 h 1378"/>
              <a:gd name="T4" fmla="*/ 0 60000 65536"/>
              <a:gd name="T5" fmla="*/ 0 60000 65536"/>
              <a:gd name="T6" fmla="*/ 0 w 1"/>
              <a:gd name="T7" fmla="*/ 0 h 1378"/>
              <a:gd name="T8" fmla="*/ 1 w 1"/>
              <a:gd name="T9" fmla="*/ 1378 h 137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378">
                <a:moveTo>
                  <a:pt x="0" y="137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7671" name="Group 76"/>
          <p:cNvGrpSpPr>
            <a:grpSpLocks/>
          </p:cNvGrpSpPr>
          <p:nvPr/>
        </p:nvGrpSpPr>
        <p:grpSpPr bwMode="auto">
          <a:xfrm rot="5400000">
            <a:off x="8232776" y="4119564"/>
            <a:ext cx="334963" cy="382587"/>
            <a:chOff x="2399" y="1822"/>
            <a:chExt cx="119" cy="160"/>
          </a:xfrm>
        </p:grpSpPr>
        <p:sp>
          <p:nvSpPr>
            <p:cNvPr id="27903" name="AutoShape 7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904" name="AutoShape 7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905" name="Line 7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906" name="Rectangle 8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907" name="Line 8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7672" name="Text Box 82"/>
          <p:cNvSpPr txBox="1">
            <a:spLocks noChangeArrowheads="1"/>
          </p:cNvSpPr>
          <p:nvPr/>
        </p:nvSpPr>
        <p:spPr bwMode="auto">
          <a:xfrm>
            <a:off x="8304214" y="3944938"/>
            <a:ext cx="6810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 dirty="0"/>
              <a:t>AV2B</a:t>
            </a:r>
          </a:p>
        </p:txBody>
      </p:sp>
      <p:sp>
        <p:nvSpPr>
          <p:cNvPr id="27674" name="Text Box 90"/>
          <p:cNvSpPr txBox="1">
            <a:spLocks noChangeArrowheads="1"/>
          </p:cNvSpPr>
          <p:nvPr/>
        </p:nvSpPr>
        <p:spPr bwMode="auto">
          <a:xfrm>
            <a:off x="7239000" y="3935413"/>
            <a:ext cx="674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AV1B</a:t>
            </a:r>
          </a:p>
        </p:txBody>
      </p:sp>
      <p:grpSp>
        <p:nvGrpSpPr>
          <p:cNvPr id="27680" name="Group 112"/>
          <p:cNvGrpSpPr>
            <a:grpSpLocks/>
          </p:cNvGrpSpPr>
          <p:nvPr/>
        </p:nvGrpSpPr>
        <p:grpSpPr bwMode="auto">
          <a:xfrm>
            <a:off x="7302501" y="1452563"/>
            <a:ext cx="384175" cy="336550"/>
            <a:chOff x="2399" y="1822"/>
            <a:chExt cx="119" cy="160"/>
          </a:xfrm>
        </p:grpSpPr>
        <p:sp>
          <p:nvSpPr>
            <p:cNvPr id="27893" name="AutoShape 1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7894" name="AutoShape 1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7895" name="Line 1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96" name="Rectangle 1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7897" name="Line 1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7681" name="Line 118"/>
          <p:cNvSpPr>
            <a:spLocks noChangeShapeType="1"/>
          </p:cNvSpPr>
          <p:nvPr/>
        </p:nvSpPr>
        <p:spPr bwMode="auto">
          <a:xfrm flipV="1">
            <a:off x="7124700" y="1717675"/>
            <a:ext cx="7938" cy="342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7682" name="Group 119"/>
          <p:cNvGrpSpPr>
            <a:grpSpLocks/>
          </p:cNvGrpSpPr>
          <p:nvPr/>
        </p:nvGrpSpPr>
        <p:grpSpPr bwMode="auto">
          <a:xfrm rot="5400000">
            <a:off x="7074695" y="2043907"/>
            <a:ext cx="334962" cy="384175"/>
            <a:chOff x="2399" y="1822"/>
            <a:chExt cx="119" cy="160"/>
          </a:xfrm>
        </p:grpSpPr>
        <p:sp>
          <p:nvSpPr>
            <p:cNvPr id="27888" name="AutoShape 120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89" name="AutoShape 121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90" name="Line 122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91" name="Rectangle 123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92" name="Line 124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7683" name="Freeform 125"/>
          <p:cNvSpPr>
            <a:spLocks/>
          </p:cNvSpPr>
          <p:nvPr/>
        </p:nvSpPr>
        <p:spPr bwMode="auto">
          <a:xfrm>
            <a:off x="6218239" y="1720850"/>
            <a:ext cx="1087437" cy="1588"/>
          </a:xfrm>
          <a:custGeom>
            <a:avLst/>
            <a:gdLst>
              <a:gd name="T0" fmla="*/ 0 w 685"/>
              <a:gd name="T1" fmla="*/ 2147483647 h 1"/>
              <a:gd name="T2" fmla="*/ 2147483647 w 685"/>
              <a:gd name="T3" fmla="*/ 0 h 1"/>
              <a:gd name="T4" fmla="*/ 0 60000 65536"/>
              <a:gd name="T5" fmla="*/ 0 60000 65536"/>
              <a:gd name="T6" fmla="*/ 0 w 685"/>
              <a:gd name="T7" fmla="*/ 0 h 1"/>
              <a:gd name="T8" fmla="*/ 685 w 685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85" h="1">
                <a:moveTo>
                  <a:pt x="0" y="1"/>
                </a:moveTo>
                <a:lnTo>
                  <a:pt x="685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684" name="Freeform 132"/>
          <p:cNvSpPr>
            <a:spLocks/>
          </p:cNvSpPr>
          <p:nvPr/>
        </p:nvSpPr>
        <p:spPr bwMode="auto">
          <a:xfrm>
            <a:off x="8675689" y="1720850"/>
            <a:ext cx="1004887" cy="1588"/>
          </a:xfrm>
          <a:custGeom>
            <a:avLst/>
            <a:gdLst>
              <a:gd name="T0" fmla="*/ 0 w 633"/>
              <a:gd name="T1" fmla="*/ 2147483647 h 1"/>
              <a:gd name="T2" fmla="*/ 2147483647 w 633"/>
              <a:gd name="T3" fmla="*/ 0 h 1"/>
              <a:gd name="T4" fmla="*/ 0 60000 65536"/>
              <a:gd name="T5" fmla="*/ 0 60000 65536"/>
              <a:gd name="T6" fmla="*/ 0 w 633"/>
              <a:gd name="T7" fmla="*/ 0 h 1"/>
              <a:gd name="T8" fmla="*/ 633 w 63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33" h="1">
                <a:moveTo>
                  <a:pt x="0" y="1"/>
                </a:moveTo>
                <a:lnTo>
                  <a:pt x="633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685" name="Freeform 133"/>
          <p:cNvSpPr>
            <a:spLocks/>
          </p:cNvSpPr>
          <p:nvPr/>
        </p:nvSpPr>
        <p:spPr bwMode="auto">
          <a:xfrm>
            <a:off x="8829675" y="1724025"/>
            <a:ext cx="1588" cy="336550"/>
          </a:xfrm>
          <a:custGeom>
            <a:avLst/>
            <a:gdLst>
              <a:gd name="T0" fmla="*/ 0 w 1"/>
              <a:gd name="T1" fmla="*/ 2147483647 h 206"/>
              <a:gd name="T2" fmla="*/ 0 w 1"/>
              <a:gd name="T3" fmla="*/ 0 h 206"/>
              <a:gd name="T4" fmla="*/ 0 60000 65536"/>
              <a:gd name="T5" fmla="*/ 0 60000 65536"/>
              <a:gd name="T6" fmla="*/ 0 w 1"/>
              <a:gd name="T7" fmla="*/ 0 h 206"/>
              <a:gd name="T8" fmla="*/ 1 w 1"/>
              <a:gd name="T9" fmla="*/ 206 h 20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06">
                <a:moveTo>
                  <a:pt x="0" y="20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7686" name="Group 134"/>
          <p:cNvGrpSpPr>
            <a:grpSpLocks/>
          </p:cNvGrpSpPr>
          <p:nvPr/>
        </p:nvGrpSpPr>
        <p:grpSpPr bwMode="auto">
          <a:xfrm rot="5400000">
            <a:off x="8789195" y="2045495"/>
            <a:ext cx="334963" cy="384175"/>
            <a:chOff x="2399" y="1822"/>
            <a:chExt cx="119" cy="160"/>
          </a:xfrm>
        </p:grpSpPr>
        <p:sp>
          <p:nvSpPr>
            <p:cNvPr id="27883" name="AutoShape 13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84" name="AutoShape 13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85" name="Line 13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86" name="Rectangle 13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87" name="Line 13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7687" name="Freeform 140"/>
          <p:cNvSpPr>
            <a:spLocks/>
          </p:cNvSpPr>
          <p:nvPr/>
        </p:nvSpPr>
        <p:spPr bwMode="auto">
          <a:xfrm>
            <a:off x="7686675" y="1714500"/>
            <a:ext cx="604838" cy="7938"/>
          </a:xfrm>
          <a:custGeom>
            <a:avLst/>
            <a:gdLst>
              <a:gd name="T0" fmla="*/ 0 w 381"/>
              <a:gd name="T1" fmla="*/ 0 h 5"/>
              <a:gd name="T2" fmla="*/ 2147483647 w 381"/>
              <a:gd name="T3" fmla="*/ 2147483647 h 5"/>
              <a:gd name="T4" fmla="*/ 0 60000 65536"/>
              <a:gd name="T5" fmla="*/ 0 60000 65536"/>
              <a:gd name="T6" fmla="*/ 0 w 381"/>
              <a:gd name="T7" fmla="*/ 0 h 5"/>
              <a:gd name="T8" fmla="*/ 381 w 381"/>
              <a:gd name="T9" fmla="*/ 5 h 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1" h="5">
                <a:moveTo>
                  <a:pt x="0" y="0"/>
                </a:moveTo>
                <a:lnTo>
                  <a:pt x="381" y="5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688" name="Freeform 141"/>
          <p:cNvSpPr>
            <a:spLocks/>
          </p:cNvSpPr>
          <p:nvPr/>
        </p:nvSpPr>
        <p:spPr bwMode="auto">
          <a:xfrm>
            <a:off x="8054975" y="1020764"/>
            <a:ext cx="6350" cy="701675"/>
          </a:xfrm>
          <a:custGeom>
            <a:avLst/>
            <a:gdLst>
              <a:gd name="T0" fmla="*/ 2147483647 w 4"/>
              <a:gd name="T1" fmla="*/ 2147483647 h 429"/>
              <a:gd name="T2" fmla="*/ 0 w 4"/>
              <a:gd name="T3" fmla="*/ 0 h 429"/>
              <a:gd name="T4" fmla="*/ 0 60000 65536"/>
              <a:gd name="T5" fmla="*/ 0 60000 65536"/>
              <a:gd name="T6" fmla="*/ 0 w 4"/>
              <a:gd name="T7" fmla="*/ 0 h 429"/>
              <a:gd name="T8" fmla="*/ 4 w 4"/>
              <a:gd name="T9" fmla="*/ 429 h 4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429">
                <a:moveTo>
                  <a:pt x="4" y="429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690" name="Text Box 145"/>
          <p:cNvSpPr txBox="1">
            <a:spLocks noChangeArrowheads="1"/>
          </p:cNvSpPr>
          <p:nvPr/>
        </p:nvSpPr>
        <p:spPr bwMode="auto">
          <a:xfrm>
            <a:off x="6186488" y="2157413"/>
            <a:ext cx="614362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PGS1</a:t>
            </a:r>
          </a:p>
        </p:txBody>
      </p:sp>
      <p:sp>
        <p:nvSpPr>
          <p:cNvPr id="27691" name="Freeform 146"/>
          <p:cNvSpPr>
            <a:spLocks/>
          </p:cNvSpPr>
          <p:nvPr/>
        </p:nvSpPr>
        <p:spPr bwMode="auto">
          <a:xfrm>
            <a:off x="7119939" y="2401889"/>
            <a:ext cx="1587" cy="369887"/>
          </a:xfrm>
          <a:custGeom>
            <a:avLst/>
            <a:gdLst>
              <a:gd name="T0" fmla="*/ 0 w 1"/>
              <a:gd name="T1" fmla="*/ 2147483647 h 226"/>
              <a:gd name="T2" fmla="*/ 2147483647 w 1"/>
              <a:gd name="T3" fmla="*/ 0 h 226"/>
              <a:gd name="T4" fmla="*/ 0 60000 65536"/>
              <a:gd name="T5" fmla="*/ 0 60000 65536"/>
              <a:gd name="T6" fmla="*/ 0 w 1"/>
              <a:gd name="T7" fmla="*/ 0 h 226"/>
              <a:gd name="T8" fmla="*/ 1 w 1"/>
              <a:gd name="T9" fmla="*/ 226 h 22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26">
                <a:moveTo>
                  <a:pt x="0" y="226"/>
                </a:moveTo>
                <a:lnTo>
                  <a:pt x="1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692" name="Freeform 147"/>
          <p:cNvSpPr>
            <a:spLocks/>
          </p:cNvSpPr>
          <p:nvPr/>
        </p:nvSpPr>
        <p:spPr bwMode="auto">
          <a:xfrm>
            <a:off x="8829675" y="2408239"/>
            <a:ext cx="1588" cy="382587"/>
          </a:xfrm>
          <a:custGeom>
            <a:avLst/>
            <a:gdLst>
              <a:gd name="T0" fmla="*/ 0 w 1"/>
              <a:gd name="T1" fmla="*/ 2147483647 h 234"/>
              <a:gd name="T2" fmla="*/ 0 w 1"/>
              <a:gd name="T3" fmla="*/ 0 h 234"/>
              <a:gd name="T4" fmla="*/ 0 60000 65536"/>
              <a:gd name="T5" fmla="*/ 0 60000 65536"/>
              <a:gd name="T6" fmla="*/ 0 w 1"/>
              <a:gd name="T7" fmla="*/ 0 h 234"/>
              <a:gd name="T8" fmla="*/ 1 w 1"/>
              <a:gd name="T9" fmla="*/ 234 h 23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34">
                <a:moveTo>
                  <a:pt x="0" y="234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693" name="Freeform 148"/>
          <p:cNvSpPr>
            <a:spLocks/>
          </p:cNvSpPr>
          <p:nvPr/>
        </p:nvSpPr>
        <p:spPr bwMode="auto">
          <a:xfrm>
            <a:off x="6283326" y="2771776"/>
            <a:ext cx="2543175" cy="4763"/>
          </a:xfrm>
          <a:custGeom>
            <a:avLst/>
            <a:gdLst>
              <a:gd name="T0" fmla="*/ 0 w 1602"/>
              <a:gd name="T1" fmla="*/ 2147483647 h 3"/>
              <a:gd name="T2" fmla="*/ 2147483647 w 1602"/>
              <a:gd name="T3" fmla="*/ 0 h 3"/>
              <a:gd name="T4" fmla="*/ 0 60000 65536"/>
              <a:gd name="T5" fmla="*/ 0 60000 65536"/>
              <a:gd name="T6" fmla="*/ 0 w 1602"/>
              <a:gd name="T7" fmla="*/ 0 h 3"/>
              <a:gd name="T8" fmla="*/ 1602 w 1602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602" h="3">
                <a:moveTo>
                  <a:pt x="0" y="3"/>
                </a:moveTo>
                <a:lnTo>
                  <a:pt x="1602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696" name="Freeform 153"/>
          <p:cNvSpPr>
            <a:spLocks/>
          </p:cNvSpPr>
          <p:nvPr/>
        </p:nvSpPr>
        <p:spPr bwMode="auto">
          <a:xfrm>
            <a:off x="5829300" y="1425576"/>
            <a:ext cx="0" cy="1179513"/>
          </a:xfrm>
          <a:custGeom>
            <a:avLst/>
            <a:gdLst>
              <a:gd name="T0" fmla="*/ 0 w 4"/>
              <a:gd name="T1" fmla="*/ 2147483647 h 720"/>
              <a:gd name="T2" fmla="*/ 2147483647 w 4"/>
              <a:gd name="T3" fmla="*/ 0 h 720"/>
              <a:gd name="T4" fmla="*/ 0 60000 65536"/>
              <a:gd name="T5" fmla="*/ 0 60000 65536"/>
              <a:gd name="T6" fmla="*/ 0 w 4"/>
              <a:gd name="T7" fmla="*/ 0 h 720"/>
              <a:gd name="T8" fmla="*/ 4 w 4"/>
              <a:gd name="T9" fmla="*/ 720 h 7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720">
                <a:moveTo>
                  <a:pt x="0" y="720"/>
                </a:moveTo>
                <a:lnTo>
                  <a:pt x="4" y="0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7724" name="Group 216"/>
          <p:cNvGrpSpPr>
            <a:grpSpLocks/>
          </p:cNvGrpSpPr>
          <p:nvPr/>
        </p:nvGrpSpPr>
        <p:grpSpPr bwMode="auto">
          <a:xfrm rot="5400000">
            <a:off x="6288882" y="3009107"/>
            <a:ext cx="190500" cy="344487"/>
            <a:chOff x="1200" y="3600"/>
            <a:chExt cx="192" cy="240"/>
          </a:xfrm>
        </p:grpSpPr>
        <p:sp>
          <p:nvSpPr>
            <p:cNvPr id="27856" name="Oval 217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57" name="Line 218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7725" name="Text Box 219"/>
          <p:cNvSpPr txBox="1">
            <a:spLocks noChangeArrowheads="1"/>
          </p:cNvSpPr>
          <p:nvPr/>
        </p:nvSpPr>
        <p:spPr bwMode="auto">
          <a:xfrm>
            <a:off x="6183313" y="2830513"/>
            <a:ext cx="614362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PS2A</a:t>
            </a:r>
          </a:p>
        </p:txBody>
      </p:sp>
      <p:sp>
        <p:nvSpPr>
          <p:cNvPr id="27726" name="Text Box 223"/>
          <p:cNvSpPr txBox="1">
            <a:spLocks noChangeArrowheads="1"/>
          </p:cNvSpPr>
          <p:nvPr/>
        </p:nvSpPr>
        <p:spPr bwMode="auto">
          <a:xfrm>
            <a:off x="7132639" y="1181100"/>
            <a:ext cx="936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AV4A</a:t>
            </a:r>
          </a:p>
        </p:txBody>
      </p:sp>
      <p:sp>
        <p:nvSpPr>
          <p:cNvPr id="27727" name="Text Box 224"/>
          <p:cNvSpPr txBox="1">
            <a:spLocks noChangeArrowheads="1"/>
          </p:cNvSpPr>
          <p:nvPr/>
        </p:nvSpPr>
        <p:spPr bwMode="auto">
          <a:xfrm>
            <a:off x="7151688" y="1892300"/>
            <a:ext cx="76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AV5A</a:t>
            </a:r>
          </a:p>
        </p:txBody>
      </p:sp>
      <p:sp>
        <p:nvSpPr>
          <p:cNvPr id="27728" name="Text Box 225"/>
          <p:cNvSpPr txBox="1">
            <a:spLocks noChangeArrowheads="1"/>
          </p:cNvSpPr>
          <p:nvPr/>
        </p:nvSpPr>
        <p:spPr bwMode="auto">
          <a:xfrm>
            <a:off x="8867775" y="1885950"/>
            <a:ext cx="800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AV5B</a:t>
            </a:r>
          </a:p>
        </p:txBody>
      </p:sp>
      <p:sp>
        <p:nvSpPr>
          <p:cNvPr id="27729" name="Text Box 226"/>
          <p:cNvSpPr txBox="1">
            <a:spLocks noChangeArrowheads="1"/>
          </p:cNvSpPr>
          <p:nvPr/>
        </p:nvSpPr>
        <p:spPr bwMode="auto">
          <a:xfrm>
            <a:off x="8172450" y="1187450"/>
            <a:ext cx="882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AV4B</a:t>
            </a:r>
          </a:p>
        </p:txBody>
      </p:sp>
      <p:sp>
        <p:nvSpPr>
          <p:cNvPr id="27730" name="Text Box 227"/>
          <p:cNvSpPr txBox="1">
            <a:spLocks noChangeArrowheads="1"/>
          </p:cNvSpPr>
          <p:nvPr/>
        </p:nvSpPr>
        <p:spPr bwMode="auto">
          <a:xfrm>
            <a:off x="7600950" y="765176"/>
            <a:ext cx="920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>
                <a:solidFill>
                  <a:srgbClr val="081D58"/>
                </a:solidFill>
                <a:latin typeface="細明體" pitchFamily="49" charset="-120"/>
                <a:ea typeface="細明體" pitchFamily="49" charset="-120"/>
              </a:rPr>
              <a:t>P.O.U</a:t>
            </a:r>
          </a:p>
        </p:txBody>
      </p:sp>
      <p:sp>
        <p:nvSpPr>
          <p:cNvPr id="27732" name="Line 233"/>
          <p:cNvSpPr>
            <a:spLocks noChangeShapeType="1"/>
          </p:cNvSpPr>
          <p:nvPr/>
        </p:nvSpPr>
        <p:spPr bwMode="auto">
          <a:xfrm rot="5400000" flipV="1">
            <a:off x="5457032" y="4458495"/>
            <a:ext cx="0" cy="9032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733" name="Line 234"/>
          <p:cNvSpPr>
            <a:spLocks noChangeShapeType="1"/>
          </p:cNvSpPr>
          <p:nvPr/>
        </p:nvSpPr>
        <p:spPr bwMode="auto">
          <a:xfrm rot="5400000" flipV="1">
            <a:off x="4418807" y="4077495"/>
            <a:ext cx="0" cy="16652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734" name="Text Box 236"/>
          <p:cNvSpPr txBox="1">
            <a:spLocks noChangeArrowheads="1"/>
          </p:cNvSpPr>
          <p:nvPr/>
        </p:nvSpPr>
        <p:spPr bwMode="auto">
          <a:xfrm>
            <a:off x="9705976" y="4356100"/>
            <a:ext cx="695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AV3B</a:t>
            </a:r>
            <a:endParaRPr kumimoji="0" lang="zh-TW" altLang="en-US" sz="1400"/>
          </a:p>
        </p:txBody>
      </p:sp>
      <p:sp>
        <p:nvSpPr>
          <p:cNvPr id="27738" name="Line 354"/>
          <p:cNvSpPr>
            <a:spLocks noChangeShapeType="1"/>
          </p:cNvSpPr>
          <p:nvPr/>
        </p:nvSpPr>
        <p:spPr bwMode="auto">
          <a:xfrm>
            <a:off x="3584575" y="4473575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739" name="Freeform 364"/>
          <p:cNvSpPr>
            <a:spLocks/>
          </p:cNvSpPr>
          <p:nvPr/>
        </p:nvSpPr>
        <p:spPr bwMode="auto">
          <a:xfrm rot="-5400000">
            <a:off x="5545138" y="5461001"/>
            <a:ext cx="742950" cy="161925"/>
          </a:xfrm>
          <a:custGeom>
            <a:avLst/>
            <a:gdLst>
              <a:gd name="T0" fmla="*/ 0 w 596"/>
              <a:gd name="T1" fmla="*/ 2147483647 h 102"/>
              <a:gd name="T2" fmla="*/ 2147483647 w 596"/>
              <a:gd name="T3" fmla="*/ 2147483647 h 102"/>
              <a:gd name="T4" fmla="*/ 2147483647 w 596"/>
              <a:gd name="T5" fmla="*/ 2147483647 h 102"/>
              <a:gd name="T6" fmla="*/ 2147483647 w 596"/>
              <a:gd name="T7" fmla="*/ 0 h 102"/>
              <a:gd name="T8" fmla="*/ 2147483647 w 596"/>
              <a:gd name="T9" fmla="*/ 2147483647 h 102"/>
              <a:gd name="T10" fmla="*/ 2147483647 w 596"/>
              <a:gd name="T11" fmla="*/ 2147483647 h 102"/>
              <a:gd name="T12" fmla="*/ 2147483647 w 596"/>
              <a:gd name="T13" fmla="*/ 2147483647 h 102"/>
              <a:gd name="T14" fmla="*/ 2147483647 w 596"/>
              <a:gd name="T15" fmla="*/ 2147483647 h 102"/>
              <a:gd name="T16" fmla="*/ 2147483647 w 596"/>
              <a:gd name="T17" fmla="*/ 2147483647 h 102"/>
              <a:gd name="T18" fmla="*/ 2147483647 w 596"/>
              <a:gd name="T19" fmla="*/ 2147483647 h 102"/>
              <a:gd name="T20" fmla="*/ 2147483647 w 596"/>
              <a:gd name="T21" fmla="*/ 2147483647 h 102"/>
              <a:gd name="T22" fmla="*/ 2147483647 w 596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96"/>
              <a:gd name="T37" fmla="*/ 0 h 102"/>
              <a:gd name="T38" fmla="*/ 596 w 596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96" h="102">
                <a:moveTo>
                  <a:pt x="0" y="52"/>
                </a:moveTo>
                <a:lnTo>
                  <a:pt x="146" y="50"/>
                </a:lnTo>
                <a:lnTo>
                  <a:pt x="167" y="102"/>
                </a:lnTo>
                <a:lnTo>
                  <a:pt x="201" y="0"/>
                </a:lnTo>
                <a:lnTo>
                  <a:pt x="239" y="102"/>
                </a:lnTo>
                <a:lnTo>
                  <a:pt x="286" y="2"/>
                </a:lnTo>
                <a:lnTo>
                  <a:pt x="330" y="102"/>
                </a:lnTo>
                <a:lnTo>
                  <a:pt x="365" y="2"/>
                </a:lnTo>
                <a:lnTo>
                  <a:pt x="415" y="100"/>
                </a:lnTo>
                <a:lnTo>
                  <a:pt x="447" y="6"/>
                </a:lnTo>
                <a:lnTo>
                  <a:pt x="478" y="56"/>
                </a:lnTo>
                <a:lnTo>
                  <a:pt x="596" y="56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27740" name="Freeform 366"/>
          <p:cNvSpPr>
            <a:spLocks/>
          </p:cNvSpPr>
          <p:nvPr/>
        </p:nvSpPr>
        <p:spPr bwMode="auto">
          <a:xfrm>
            <a:off x="5216525" y="5929313"/>
            <a:ext cx="984250" cy="6350"/>
          </a:xfrm>
          <a:custGeom>
            <a:avLst/>
            <a:gdLst>
              <a:gd name="T0" fmla="*/ 0 w 620"/>
              <a:gd name="T1" fmla="*/ 2147483647 h 4"/>
              <a:gd name="T2" fmla="*/ 2147483647 w 620"/>
              <a:gd name="T3" fmla="*/ 0 h 4"/>
              <a:gd name="T4" fmla="*/ 0 60000 65536"/>
              <a:gd name="T5" fmla="*/ 0 60000 65536"/>
              <a:gd name="T6" fmla="*/ 0 w 620"/>
              <a:gd name="T7" fmla="*/ 0 h 4"/>
              <a:gd name="T8" fmla="*/ 620 w 620"/>
              <a:gd name="T9" fmla="*/ 4 h 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20" h="4">
                <a:moveTo>
                  <a:pt x="0" y="4"/>
                </a:moveTo>
                <a:lnTo>
                  <a:pt x="62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741" name="Freeform 367"/>
          <p:cNvSpPr>
            <a:spLocks/>
          </p:cNvSpPr>
          <p:nvPr/>
        </p:nvSpPr>
        <p:spPr bwMode="auto">
          <a:xfrm rot="-5400000">
            <a:off x="5796757" y="5460207"/>
            <a:ext cx="817562" cy="161925"/>
          </a:xfrm>
          <a:custGeom>
            <a:avLst/>
            <a:gdLst>
              <a:gd name="T0" fmla="*/ 0 w 755"/>
              <a:gd name="T1" fmla="*/ 2147483647 h 102"/>
              <a:gd name="T2" fmla="*/ 2147483647 w 755"/>
              <a:gd name="T3" fmla="*/ 2147483647 h 102"/>
              <a:gd name="T4" fmla="*/ 2147483647 w 755"/>
              <a:gd name="T5" fmla="*/ 2147483647 h 102"/>
              <a:gd name="T6" fmla="*/ 2147483647 w 755"/>
              <a:gd name="T7" fmla="*/ 0 h 102"/>
              <a:gd name="T8" fmla="*/ 2147483647 w 755"/>
              <a:gd name="T9" fmla="*/ 2147483647 h 102"/>
              <a:gd name="T10" fmla="*/ 2147483647 w 755"/>
              <a:gd name="T11" fmla="*/ 2147483647 h 102"/>
              <a:gd name="T12" fmla="*/ 2147483647 w 755"/>
              <a:gd name="T13" fmla="*/ 2147483647 h 102"/>
              <a:gd name="T14" fmla="*/ 2147483647 w 755"/>
              <a:gd name="T15" fmla="*/ 2147483647 h 102"/>
              <a:gd name="T16" fmla="*/ 2147483647 w 755"/>
              <a:gd name="T17" fmla="*/ 2147483647 h 102"/>
              <a:gd name="T18" fmla="*/ 2147483647 w 755"/>
              <a:gd name="T19" fmla="*/ 2147483647 h 102"/>
              <a:gd name="T20" fmla="*/ 2147483647 w 755"/>
              <a:gd name="T21" fmla="*/ 2147483647 h 102"/>
              <a:gd name="T22" fmla="*/ 2147483647 w 755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55"/>
              <a:gd name="T37" fmla="*/ 0 h 102"/>
              <a:gd name="T38" fmla="*/ 755 w 755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55" h="102">
                <a:moveTo>
                  <a:pt x="0" y="50"/>
                </a:moveTo>
                <a:lnTo>
                  <a:pt x="214" y="50"/>
                </a:lnTo>
                <a:lnTo>
                  <a:pt x="236" y="102"/>
                </a:lnTo>
                <a:lnTo>
                  <a:pt x="270" y="0"/>
                </a:lnTo>
                <a:lnTo>
                  <a:pt x="308" y="102"/>
                </a:lnTo>
                <a:lnTo>
                  <a:pt x="356" y="2"/>
                </a:lnTo>
                <a:lnTo>
                  <a:pt x="400" y="102"/>
                </a:lnTo>
                <a:lnTo>
                  <a:pt x="436" y="2"/>
                </a:lnTo>
                <a:lnTo>
                  <a:pt x="486" y="100"/>
                </a:lnTo>
                <a:lnTo>
                  <a:pt x="518" y="6"/>
                </a:lnTo>
                <a:lnTo>
                  <a:pt x="550" y="56"/>
                </a:lnTo>
                <a:lnTo>
                  <a:pt x="755" y="55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grpSp>
        <p:nvGrpSpPr>
          <p:cNvPr id="27745" name="Group 40"/>
          <p:cNvGrpSpPr>
            <a:grpSpLocks/>
          </p:cNvGrpSpPr>
          <p:nvPr/>
        </p:nvGrpSpPr>
        <p:grpSpPr bwMode="auto">
          <a:xfrm rot="5400000">
            <a:off x="3532982" y="4114007"/>
            <a:ext cx="334962" cy="384175"/>
            <a:chOff x="2399" y="1822"/>
            <a:chExt cx="119" cy="160"/>
          </a:xfrm>
        </p:grpSpPr>
        <p:sp>
          <p:nvSpPr>
            <p:cNvPr id="27851" name="AutoShape 41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52" name="AutoShape 42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53" name="Line 43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54" name="Rectangle 44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55" name="Line 45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7746" name="Line 378"/>
          <p:cNvSpPr>
            <a:spLocks noChangeShapeType="1"/>
          </p:cNvSpPr>
          <p:nvPr/>
        </p:nvSpPr>
        <p:spPr bwMode="auto">
          <a:xfrm flipV="1">
            <a:off x="5921375" y="4891089"/>
            <a:ext cx="0" cy="295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747" name="Line 379"/>
          <p:cNvSpPr>
            <a:spLocks noChangeShapeType="1"/>
          </p:cNvSpPr>
          <p:nvPr/>
        </p:nvSpPr>
        <p:spPr bwMode="auto">
          <a:xfrm flipV="1">
            <a:off x="6211888" y="4845050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748" name="Line 380"/>
          <p:cNvSpPr>
            <a:spLocks noChangeShapeType="1"/>
          </p:cNvSpPr>
          <p:nvPr/>
        </p:nvSpPr>
        <p:spPr bwMode="auto">
          <a:xfrm>
            <a:off x="6215063" y="4273550"/>
            <a:ext cx="0" cy="222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749" name="Text Box 381"/>
          <p:cNvSpPr txBox="1">
            <a:spLocks noChangeArrowheads="1"/>
          </p:cNvSpPr>
          <p:nvPr/>
        </p:nvSpPr>
        <p:spPr bwMode="auto">
          <a:xfrm>
            <a:off x="5776914" y="2355850"/>
            <a:ext cx="504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/>
              <a:t>VG</a:t>
            </a:r>
          </a:p>
        </p:txBody>
      </p:sp>
      <p:sp>
        <p:nvSpPr>
          <p:cNvPr id="27750" name="Freeform 382"/>
          <p:cNvSpPr>
            <a:spLocks/>
          </p:cNvSpPr>
          <p:nvPr/>
        </p:nvSpPr>
        <p:spPr bwMode="auto">
          <a:xfrm rot="-5400000">
            <a:off x="9002713" y="5461001"/>
            <a:ext cx="742950" cy="161925"/>
          </a:xfrm>
          <a:custGeom>
            <a:avLst/>
            <a:gdLst>
              <a:gd name="T0" fmla="*/ 0 w 596"/>
              <a:gd name="T1" fmla="*/ 2147483647 h 102"/>
              <a:gd name="T2" fmla="*/ 2147483647 w 596"/>
              <a:gd name="T3" fmla="*/ 2147483647 h 102"/>
              <a:gd name="T4" fmla="*/ 2147483647 w 596"/>
              <a:gd name="T5" fmla="*/ 2147483647 h 102"/>
              <a:gd name="T6" fmla="*/ 2147483647 w 596"/>
              <a:gd name="T7" fmla="*/ 0 h 102"/>
              <a:gd name="T8" fmla="*/ 2147483647 w 596"/>
              <a:gd name="T9" fmla="*/ 2147483647 h 102"/>
              <a:gd name="T10" fmla="*/ 2147483647 w 596"/>
              <a:gd name="T11" fmla="*/ 2147483647 h 102"/>
              <a:gd name="T12" fmla="*/ 2147483647 w 596"/>
              <a:gd name="T13" fmla="*/ 2147483647 h 102"/>
              <a:gd name="T14" fmla="*/ 2147483647 w 596"/>
              <a:gd name="T15" fmla="*/ 2147483647 h 102"/>
              <a:gd name="T16" fmla="*/ 2147483647 w 596"/>
              <a:gd name="T17" fmla="*/ 2147483647 h 102"/>
              <a:gd name="T18" fmla="*/ 2147483647 w 596"/>
              <a:gd name="T19" fmla="*/ 2147483647 h 102"/>
              <a:gd name="T20" fmla="*/ 2147483647 w 596"/>
              <a:gd name="T21" fmla="*/ 2147483647 h 102"/>
              <a:gd name="T22" fmla="*/ 2147483647 w 596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96"/>
              <a:gd name="T37" fmla="*/ 0 h 102"/>
              <a:gd name="T38" fmla="*/ 596 w 596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96" h="102">
                <a:moveTo>
                  <a:pt x="0" y="52"/>
                </a:moveTo>
                <a:lnTo>
                  <a:pt x="146" y="50"/>
                </a:lnTo>
                <a:lnTo>
                  <a:pt x="167" y="102"/>
                </a:lnTo>
                <a:lnTo>
                  <a:pt x="201" y="0"/>
                </a:lnTo>
                <a:lnTo>
                  <a:pt x="239" y="102"/>
                </a:lnTo>
                <a:lnTo>
                  <a:pt x="286" y="2"/>
                </a:lnTo>
                <a:lnTo>
                  <a:pt x="330" y="102"/>
                </a:lnTo>
                <a:lnTo>
                  <a:pt x="365" y="2"/>
                </a:lnTo>
                <a:lnTo>
                  <a:pt x="415" y="100"/>
                </a:lnTo>
                <a:lnTo>
                  <a:pt x="447" y="6"/>
                </a:lnTo>
                <a:lnTo>
                  <a:pt x="478" y="56"/>
                </a:lnTo>
                <a:lnTo>
                  <a:pt x="596" y="56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27751" name="Freeform 383"/>
          <p:cNvSpPr>
            <a:spLocks/>
          </p:cNvSpPr>
          <p:nvPr/>
        </p:nvSpPr>
        <p:spPr bwMode="auto">
          <a:xfrm>
            <a:off x="8674100" y="5929313"/>
            <a:ext cx="984250" cy="6350"/>
          </a:xfrm>
          <a:custGeom>
            <a:avLst/>
            <a:gdLst>
              <a:gd name="T0" fmla="*/ 0 w 620"/>
              <a:gd name="T1" fmla="*/ 2147483647 h 4"/>
              <a:gd name="T2" fmla="*/ 2147483647 w 620"/>
              <a:gd name="T3" fmla="*/ 0 h 4"/>
              <a:gd name="T4" fmla="*/ 0 60000 65536"/>
              <a:gd name="T5" fmla="*/ 0 60000 65536"/>
              <a:gd name="T6" fmla="*/ 0 w 620"/>
              <a:gd name="T7" fmla="*/ 0 h 4"/>
              <a:gd name="T8" fmla="*/ 620 w 620"/>
              <a:gd name="T9" fmla="*/ 4 h 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20" h="4">
                <a:moveTo>
                  <a:pt x="0" y="4"/>
                </a:moveTo>
                <a:lnTo>
                  <a:pt x="62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752" name="Freeform 384"/>
          <p:cNvSpPr>
            <a:spLocks/>
          </p:cNvSpPr>
          <p:nvPr/>
        </p:nvSpPr>
        <p:spPr bwMode="auto">
          <a:xfrm rot="-5400000">
            <a:off x="9254332" y="5460207"/>
            <a:ext cx="817562" cy="161925"/>
          </a:xfrm>
          <a:custGeom>
            <a:avLst/>
            <a:gdLst>
              <a:gd name="T0" fmla="*/ 0 w 755"/>
              <a:gd name="T1" fmla="*/ 2147483647 h 102"/>
              <a:gd name="T2" fmla="*/ 2147483647 w 755"/>
              <a:gd name="T3" fmla="*/ 2147483647 h 102"/>
              <a:gd name="T4" fmla="*/ 2147483647 w 755"/>
              <a:gd name="T5" fmla="*/ 2147483647 h 102"/>
              <a:gd name="T6" fmla="*/ 2147483647 w 755"/>
              <a:gd name="T7" fmla="*/ 0 h 102"/>
              <a:gd name="T8" fmla="*/ 2147483647 w 755"/>
              <a:gd name="T9" fmla="*/ 2147483647 h 102"/>
              <a:gd name="T10" fmla="*/ 2147483647 w 755"/>
              <a:gd name="T11" fmla="*/ 2147483647 h 102"/>
              <a:gd name="T12" fmla="*/ 2147483647 w 755"/>
              <a:gd name="T13" fmla="*/ 2147483647 h 102"/>
              <a:gd name="T14" fmla="*/ 2147483647 w 755"/>
              <a:gd name="T15" fmla="*/ 2147483647 h 102"/>
              <a:gd name="T16" fmla="*/ 2147483647 w 755"/>
              <a:gd name="T17" fmla="*/ 2147483647 h 102"/>
              <a:gd name="T18" fmla="*/ 2147483647 w 755"/>
              <a:gd name="T19" fmla="*/ 2147483647 h 102"/>
              <a:gd name="T20" fmla="*/ 2147483647 w 755"/>
              <a:gd name="T21" fmla="*/ 2147483647 h 102"/>
              <a:gd name="T22" fmla="*/ 2147483647 w 755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55"/>
              <a:gd name="T37" fmla="*/ 0 h 102"/>
              <a:gd name="T38" fmla="*/ 755 w 755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55" h="102">
                <a:moveTo>
                  <a:pt x="0" y="50"/>
                </a:moveTo>
                <a:lnTo>
                  <a:pt x="214" y="50"/>
                </a:lnTo>
                <a:lnTo>
                  <a:pt x="236" y="102"/>
                </a:lnTo>
                <a:lnTo>
                  <a:pt x="270" y="0"/>
                </a:lnTo>
                <a:lnTo>
                  <a:pt x="308" y="102"/>
                </a:lnTo>
                <a:lnTo>
                  <a:pt x="356" y="2"/>
                </a:lnTo>
                <a:lnTo>
                  <a:pt x="400" y="102"/>
                </a:lnTo>
                <a:lnTo>
                  <a:pt x="436" y="2"/>
                </a:lnTo>
                <a:lnTo>
                  <a:pt x="486" y="100"/>
                </a:lnTo>
                <a:lnTo>
                  <a:pt x="518" y="6"/>
                </a:lnTo>
                <a:lnTo>
                  <a:pt x="550" y="56"/>
                </a:lnTo>
                <a:lnTo>
                  <a:pt x="755" y="55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27753" name="Line 385"/>
          <p:cNvSpPr>
            <a:spLocks noChangeShapeType="1"/>
          </p:cNvSpPr>
          <p:nvPr/>
        </p:nvSpPr>
        <p:spPr bwMode="auto">
          <a:xfrm flipV="1">
            <a:off x="9383713" y="4891089"/>
            <a:ext cx="0" cy="295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754" name="Line 386"/>
          <p:cNvSpPr>
            <a:spLocks noChangeShapeType="1"/>
          </p:cNvSpPr>
          <p:nvPr/>
        </p:nvSpPr>
        <p:spPr bwMode="auto">
          <a:xfrm>
            <a:off x="7194550" y="4483100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755" name="Line 387"/>
          <p:cNvSpPr>
            <a:spLocks noChangeShapeType="1"/>
          </p:cNvSpPr>
          <p:nvPr/>
        </p:nvSpPr>
        <p:spPr bwMode="auto">
          <a:xfrm>
            <a:off x="8285163" y="4473575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7756" name="Group 388"/>
          <p:cNvGrpSpPr>
            <a:grpSpLocks/>
          </p:cNvGrpSpPr>
          <p:nvPr/>
        </p:nvGrpSpPr>
        <p:grpSpPr bwMode="auto">
          <a:xfrm rot="5400000">
            <a:off x="9736932" y="4999832"/>
            <a:ext cx="176213" cy="285750"/>
            <a:chOff x="1200" y="3600"/>
            <a:chExt cx="192" cy="240"/>
          </a:xfrm>
        </p:grpSpPr>
        <p:sp>
          <p:nvSpPr>
            <p:cNvPr id="27849" name="Oval 389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50" name="Line 390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7757" name="Text Box 391"/>
          <p:cNvSpPr txBox="1">
            <a:spLocks noChangeArrowheads="1"/>
          </p:cNvSpPr>
          <p:nvPr/>
        </p:nvSpPr>
        <p:spPr bwMode="auto">
          <a:xfrm>
            <a:off x="9904413" y="4994276"/>
            <a:ext cx="539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 dirty="0">
                <a:latin typeface="細明體" pitchFamily="49" charset="-120"/>
                <a:ea typeface="細明體" pitchFamily="49" charset="-120"/>
              </a:rPr>
              <a:t>PT0B</a:t>
            </a:r>
          </a:p>
        </p:txBody>
      </p:sp>
      <p:grpSp>
        <p:nvGrpSpPr>
          <p:cNvPr id="27759" name="Group 402"/>
          <p:cNvGrpSpPr>
            <a:grpSpLocks/>
          </p:cNvGrpSpPr>
          <p:nvPr/>
        </p:nvGrpSpPr>
        <p:grpSpPr bwMode="auto">
          <a:xfrm rot="5400000">
            <a:off x="9744869" y="3012281"/>
            <a:ext cx="190500" cy="344488"/>
            <a:chOff x="1200" y="3600"/>
            <a:chExt cx="192" cy="240"/>
          </a:xfrm>
        </p:grpSpPr>
        <p:sp>
          <p:nvSpPr>
            <p:cNvPr id="27839" name="Oval 403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40" name="Line 404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7760" name="Text Box 405"/>
          <p:cNvSpPr txBox="1">
            <a:spLocks noChangeArrowheads="1"/>
          </p:cNvSpPr>
          <p:nvPr/>
        </p:nvSpPr>
        <p:spPr bwMode="auto">
          <a:xfrm>
            <a:off x="9629776" y="2820988"/>
            <a:ext cx="614363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PS2B</a:t>
            </a:r>
          </a:p>
        </p:txBody>
      </p:sp>
      <p:grpSp>
        <p:nvGrpSpPr>
          <p:cNvPr id="27761" name="Group 406"/>
          <p:cNvGrpSpPr>
            <a:grpSpLocks/>
          </p:cNvGrpSpPr>
          <p:nvPr/>
        </p:nvGrpSpPr>
        <p:grpSpPr bwMode="auto">
          <a:xfrm>
            <a:off x="8293101" y="1454150"/>
            <a:ext cx="384175" cy="336550"/>
            <a:chOff x="2399" y="1822"/>
            <a:chExt cx="119" cy="160"/>
          </a:xfrm>
        </p:grpSpPr>
        <p:sp>
          <p:nvSpPr>
            <p:cNvPr id="27834" name="AutoShape 40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7835" name="AutoShape 40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7836" name="Line 40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37" name="Rectangle 41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7838" name="Line 41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7767" name="Text Box 423"/>
          <p:cNvSpPr txBox="1">
            <a:spLocks noChangeArrowheads="1"/>
          </p:cNvSpPr>
          <p:nvPr/>
        </p:nvSpPr>
        <p:spPr bwMode="auto">
          <a:xfrm>
            <a:off x="5448300" y="963613"/>
            <a:ext cx="8207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/>
              <a:t>Acid Exhaust</a:t>
            </a:r>
          </a:p>
        </p:txBody>
      </p:sp>
      <p:grpSp>
        <p:nvGrpSpPr>
          <p:cNvPr id="27789" name="Group 84"/>
          <p:cNvGrpSpPr>
            <a:grpSpLocks/>
          </p:cNvGrpSpPr>
          <p:nvPr/>
        </p:nvGrpSpPr>
        <p:grpSpPr bwMode="auto">
          <a:xfrm rot="5400000">
            <a:off x="8786020" y="2048670"/>
            <a:ext cx="334963" cy="384175"/>
            <a:chOff x="2399" y="1822"/>
            <a:chExt cx="119" cy="160"/>
          </a:xfrm>
        </p:grpSpPr>
        <p:sp>
          <p:nvSpPr>
            <p:cNvPr id="27819" name="AutoShape 8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20" name="AutoShape 8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21" name="Line 8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22" name="Rectangle 8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23" name="Line 8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2" name="Line 294"/>
          <p:cNvSpPr>
            <a:spLocks noChangeShapeType="1"/>
          </p:cNvSpPr>
          <p:nvPr/>
        </p:nvSpPr>
        <p:spPr bwMode="auto">
          <a:xfrm>
            <a:off x="9671050" y="4916488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7807" name="Group 76"/>
          <p:cNvGrpSpPr>
            <a:grpSpLocks/>
          </p:cNvGrpSpPr>
          <p:nvPr/>
        </p:nvGrpSpPr>
        <p:grpSpPr bwMode="auto">
          <a:xfrm rot="5400000">
            <a:off x="8229196" y="4112108"/>
            <a:ext cx="334962" cy="382588"/>
            <a:chOff x="2399" y="1822"/>
            <a:chExt cx="119" cy="160"/>
          </a:xfrm>
        </p:grpSpPr>
        <p:sp>
          <p:nvSpPr>
            <p:cNvPr id="27812" name="AutoShape 7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13" name="AutoShape 7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14" name="Line 7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15" name="Rectangle 8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16" name="Line 8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5137" name="Group 388"/>
          <p:cNvGrpSpPr>
            <a:grpSpLocks/>
          </p:cNvGrpSpPr>
          <p:nvPr/>
        </p:nvGrpSpPr>
        <p:grpSpPr bwMode="auto">
          <a:xfrm rot="5400000">
            <a:off x="9738519" y="5004594"/>
            <a:ext cx="176212" cy="285750"/>
            <a:chOff x="1200" y="3600"/>
            <a:chExt cx="192" cy="240"/>
          </a:xfrm>
        </p:grpSpPr>
        <p:sp>
          <p:nvSpPr>
            <p:cNvPr id="27810" name="Oval 389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solidFill>
              <a:srgbClr val="FF66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11" name="Line 390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7805" name="Line 304"/>
          <p:cNvSpPr>
            <a:spLocks noChangeShapeType="1"/>
          </p:cNvSpPr>
          <p:nvPr/>
        </p:nvSpPr>
        <p:spPr bwMode="auto">
          <a:xfrm>
            <a:off x="8302625" y="4910138"/>
            <a:ext cx="10810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7189789" y="4244975"/>
            <a:ext cx="2555875" cy="1703388"/>
            <a:chOff x="5665788" y="4244975"/>
            <a:chExt cx="2555875" cy="1703388"/>
          </a:xfrm>
        </p:grpSpPr>
        <p:sp>
          <p:nvSpPr>
            <p:cNvPr id="27782" name="Line 385"/>
            <p:cNvSpPr>
              <a:spLocks noChangeShapeType="1"/>
            </p:cNvSpPr>
            <p:nvPr/>
          </p:nvSpPr>
          <p:spPr bwMode="auto">
            <a:xfrm flipV="1">
              <a:off x="7854950" y="4895850"/>
              <a:ext cx="0" cy="29527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2" name="群組 1"/>
            <p:cNvGrpSpPr/>
            <p:nvPr/>
          </p:nvGrpSpPr>
          <p:grpSpPr>
            <a:xfrm>
              <a:off x="5665788" y="4244975"/>
              <a:ext cx="2555875" cy="1703388"/>
              <a:chOff x="5665788" y="4244975"/>
              <a:chExt cx="2555875" cy="1703388"/>
            </a:xfrm>
          </p:grpSpPr>
          <p:sp>
            <p:nvSpPr>
              <p:cNvPr id="27775" name="Line 51"/>
              <p:cNvSpPr>
                <a:spLocks noChangeShapeType="1"/>
              </p:cNvSpPr>
              <p:nvPr/>
            </p:nvSpPr>
            <p:spPr bwMode="auto">
              <a:xfrm flipV="1">
                <a:off x="8145463" y="4244975"/>
                <a:ext cx="0" cy="319088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780" name="Freeform 382"/>
              <p:cNvSpPr>
                <a:spLocks/>
              </p:cNvSpPr>
              <p:nvPr/>
            </p:nvSpPr>
            <p:spPr bwMode="auto">
              <a:xfrm rot="-5400000">
                <a:off x="7480301" y="5459412"/>
                <a:ext cx="742950" cy="161925"/>
              </a:xfrm>
              <a:custGeom>
                <a:avLst/>
                <a:gdLst>
                  <a:gd name="T0" fmla="*/ 0 w 596"/>
                  <a:gd name="T1" fmla="*/ 2147483647 h 102"/>
                  <a:gd name="T2" fmla="*/ 2147483647 w 596"/>
                  <a:gd name="T3" fmla="*/ 2147483647 h 102"/>
                  <a:gd name="T4" fmla="*/ 2147483647 w 596"/>
                  <a:gd name="T5" fmla="*/ 2147483647 h 102"/>
                  <a:gd name="T6" fmla="*/ 2147483647 w 596"/>
                  <a:gd name="T7" fmla="*/ 0 h 102"/>
                  <a:gd name="T8" fmla="*/ 2147483647 w 596"/>
                  <a:gd name="T9" fmla="*/ 2147483647 h 102"/>
                  <a:gd name="T10" fmla="*/ 2147483647 w 596"/>
                  <a:gd name="T11" fmla="*/ 2147483647 h 102"/>
                  <a:gd name="T12" fmla="*/ 2147483647 w 596"/>
                  <a:gd name="T13" fmla="*/ 2147483647 h 102"/>
                  <a:gd name="T14" fmla="*/ 2147483647 w 596"/>
                  <a:gd name="T15" fmla="*/ 2147483647 h 102"/>
                  <a:gd name="T16" fmla="*/ 2147483647 w 596"/>
                  <a:gd name="T17" fmla="*/ 2147483647 h 102"/>
                  <a:gd name="T18" fmla="*/ 2147483647 w 596"/>
                  <a:gd name="T19" fmla="*/ 2147483647 h 102"/>
                  <a:gd name="T20" fmla="*/ 2147483647 w 596"/>
                  <a:gd name="T21" fmla="*/ 2147483647 h 102"/>
                  <a:gd name="T22" fmla="*/ 2147483647 w 596"/>
                  <a:gd name="T23" fmla="*/ 2147483647 h 10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96"/>
                  <a:gd name="T37" fmla="*/ 0 h 102"/>
                  <a:gd name="T38" fmla="*/ 596 w 596"/>
                  <a:gd name="T39" fmla="*/ 102 h 10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96" h="102">
                    <a:moveTo>
                      <a:pt x="0" y="52"/>
                    </a:moveTo>
                    <a:lnTo>
                      <a:pt x="146" y="50"/>
                    </a:lnTo>
                    <a:lnTo>
                      <a:pt x="167" y="102"/>
                    </a:lnTo>
                    <a:lnTo>
                      <a:pt x="201" y="0"/>
                    </a:lnTo>
                    <a:lnTo>
                      <a:pt x="239" y="102"/>
                    </a:lnTo>
                    <a:lnTo>
                      <a:pt x="286" y="2"/>
                    </a:lnTo>
                    <a:lnTo>
                      <a:pt x="330" y="102"/>
                    </a:lnTo>
                    <a:lnTo>
                      <a:pt x="365" y="2"/>
                    </a:lnTo>
                    <a:lnTo>
                      <a:pt x="415" y="100"/>
                    </a:lnTo>
                    <a:lnTo>
                      <a:pt x="447" y="6"/>
                    </a:lnTo>
                    <a:lnTo>
                      <a:pt x="478" y="56"/>
                    </a:lnTo>
                    <a:lnTo>
                      <a:pt x="596" y="56"/>
                    </a:lnTo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zh-TW" altLang="en-US"/>
              </a:p>
            </p:txBody>
          </p:sp>
          <p:sp>
            <p:nvSpPr>
              <p:cNvPr id="27781" name="Freeform 384"/>
              <p:cNvSpPr>
                <a:spLocks/>
              </p:cNvSpPr>
              <p:nvPr/>
            </p:nvSpPr>
            <p:spPr bwMode="auto">
              <a:xfrm rot="-5400000">
                <a:off x="7731919" y="5458619"/>
                <a:ext cx="817563" cy="161925"/>
              </a:xfrm>
              <a:custGeom>
                <a:avLst/>
                <a:gdLst>
                  <a:gd name="T0" fmla="*/ 0 w 755"/>
                  <a:gd name="T1" fmla="*/ 2147483647 h 102"/>
                  <a:gd name="T2" fmla="*/ 2147483647 w 755"/>
                  <a:gd name="T3" fmla="*/ 2147483647 h 102"/>
                  <a:gd name="T4" fmla="*/ 2147483647 w 755"/>
                  <a:gd name="T5" fmla="*/ 2147483647 h 102"/>
                  <a:gd name="T6" fmla="*/ 2147483647 w 755"/>
                  <a:gd name="T7" fmla="*/ 0 h 102"/>
                  <a:gd name="T8" fmla="*/ 2147483647 w 755"/>
                  <a:gd name="T9" fmla="*/ 2147483647 h 102"/>
                  <a:gd name="T10" fmla="*/ 2147483647 w 755"/>
                  <a:gd name="T11" fmla="*/ 2147483647 h 102"/>
                  <a:gd name="T12" fmla="*/ 2147483647 w 755"/>
                  <a:gd name="T13" fmla="*/ 2147483647 h 102"/>
                  <a:gd name="T14" fmla="*/ 2147483647 w 755"/>
                  <a:gd name="T15" fmla="*/ 2147483647 h 102"/>
                  <a:gd name="T16" fmla="*/ 2147483647 w 755"/>
                  <a:gd name="T17" fmla="*/ 2147483647 h 102"/>
                  <a:gd name="T18" fmla="*/ 2147483647 w 755"/>
                  <a:gd name="T19" fmla="*/ 2147483647 h 102"/>
                  <a:gd name="T20" fmla="*/ 2147483647 w 755"/>
                  <a:gd name="T21" fmla="*/ 2147483647 h 102"/>
                  <a:gd name="T22" fmla="*/ 2147483647 w 755"/>
                  <a:gd name="T23" fmla="*/ 2147483647 h 10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55"/>
                  <a:gd name="T37" fmla="*/ 0 h 102"/>
                  <a:gd name="T38" fmla="*/ 755 w 755"/>
                  <a:gd name="T39" fmla="*/ 102 h 10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55" h="102">
                    <a:moveTo>
                      <a:pt x="0" y="50"/>
                    </a:moveTo>
                    <a:lnTo>
                      <a:pt x="214" y="50"/>
                    </a:lnTo>
                    <a:lnTo>
                      <a:pt x="236" y="102"/>
                    </a:lnTo>
                    <a:lnTo>
                      <a:pt x="270" y="0"/>
                    </a:lnTo>
                    <a:lnTo>
                      <a:pt x="308" y="102"/>
                    </a:lnTo>
                    <a:lnTo>
                      <a:pt x="356" y="2"/>
                    </a:lnTo>
                    <a:lnTo>
                      <a:pt x="400" y="102"/>
                    </a:lnTo>
                    <a:lnTo>
                      <a:pt x="436" y="2"/>
                    </a:lnTo>
                    <a:lnTo>
                      <a:pt x="486" y="100"/>
                    </a:lnTo>
                    <a:lnTo>
                      <a:pt x="518" y="6"/>
                    </a:lnTo>
                    <a:lnTo>
                      <a:pt x="550" y="56"/>
                    </a:lnTo>
                    <a:lnTo>
                      <a:pt x="755" y="55"/>
                    </a:lnTo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zh-TW" altLang="en-US"/>
              </a:p>
            </p:txBody>
          </p:sp>
          <p:sp>
            <p:nvSpPr>
              <p:cNvPr id="27783" name="Line 386"/>
              <p:cNvSpPr>
                <a:spLocks noChangeShapeType="1"/>
              </p:cNvSpPr>
              <p:nvPr/>
            </p:nvSpPr>
            <p:spPr bwMode="auto">
              <a:xfrm>
                <a:off x="5665788" y="4481513"/>
                <a:ext cx="0" cy="446087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784" name="Line 387"/>
              <p:cNvSpPr>
                <a:spLocks noChangeShapeType="1"/>
              </p:cNvSpPr>
              <p:nvPr/>
            </p:nvSpPr>
            <p:spPr bwMode="auto">
              <a:xfrm>
                <a:off x="6756400" y="4478338"/>
                <a:ext cx="0" cy="446087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803" name="Line 292"/>
              <p:cNvSpPr>
                <a:spLocks noChangeShapeType="1"/>
              </p:cNvSpPr>
              <p:nvPr/>
            </p:nvSpPr>
            <p:spPr bwMode="auto">
              <a:xfrm>
                <a:off x="7151688" y="5932488"/>
                <a:ext cx="720725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804" name="Line 293"/>
              <p:cNvSpPr>
                <a:spLocks noChangeShapeType="1"/>
              </p:cNvSpPr>
              <p:nvPr/>
            </p:nvSpPr>
            <p:spPr bwMode="auto">
              <a:xfrm>
                <a:off x="7859713" y="5930900"/>
                <a:ext cx="287337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806" name="Line 295"/>
              <p:cNvSpPr>
                <a:spLocks noChangeShapeType="1"/>
              </p:cNvSpPr>
              <p:nvPr/>
            </p:nvSpPr>
            <p:spPr bwMode="auto">
              <a:xfrm>
                <a:off x="8147050" y="4916488"/>
                <a:ext cx="0" cy="21590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950" name="Line 302"/>
              <p:cNvSpPr>
                <a:spLocks noChangeShapeType="1"/>
              </p:cNvSpPr>
              <p:nvPr/>
            </p:nvSpPr>
            <p:spPr bwMode="auto">
              <a:xfrm>
                <a:off x="5670550" y="4910138"/>
                <a:ext cx="108108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953" name="Line 305"/>
              <p:cNvSpPr>
                <a:spLocks noChangeShapeType="1"/>
              </p:cNvSpPr>
              <p:nvPr/>
            </p:nvSpPr>
            <p:spPr bwMode="auto">
              <a:xfrm>
                <a:off x="6775450" y="4906963"/>
                <a:ext cx="108108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9" name="群組 8"/>
          <p:cNvGrpSpPr/>
          <p:nvPr/>
        </p:nvGrpSpPr>
        <p:grpSpPr>
          <a:xfrm>
            <a:off x="8688288" y="1719263"/>
            <a:ext cx="982762" cy="2254250"/>
            <a:chOff x="7164288" y="1719263"/>
            <a:chExt cx="982762" cy="2254250"/>
          </a:xfrm>
        </p:grpSpPr>
        <p:sp>
          <p:nvSpPr>
            <p:cNvPr id="27776" name="Freeform 72"/>
            <p:cNvSpPr>
              <a:spLocks/>
            </p:cNvSpPr>
            <p:nvPr/>
          </p:nvSpPr>
          <p:spPr bwMode="auto">
            <a:xfrm>
              <a:off x="8145463" y="1719263"/>
              <a:ext cx="1587" cy="2254250"/>
            </a:xfrm>
            <a:custGeom>
              <a:avLst/>
              <a:gdLst>
                <a:gd name="T0" fmla="*/ 0 w 1"/>
                <a:gd name="T1" fmla="*/ 2147483647 h 1378"/>
                <a:gd name="T2" fmla="*/ 0 w 1"/>
                <a:gd name="T3" fmla="*/ 0 h 1378"/>
                <a:gd name="T4" fmla="*/ 0 60000 65536"/>
                <a:gd name="T5" fmla="*/ 0 60000 65536"/>
                <a:gd name="T6" fmla="*/ 0 w 1"/>
                <a:gd name="T7" fmla="*/ 0 h 1378"/>
                <a:gd name="T8" fmla="*/ 1 w 1"/>
                <a:gd name="T9" fmla="*/ 1378 h 137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378">
                  <a:moveTo>
                    <a:pt x="0" y="1378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779" name="Freeform 133"/>
            <p:cNvSpPr>
              <a:spLocks/>
            </p:cNvSpPr>
            <p:nvPr/>
          </p:nvSpPr>
          <p:spPr bwMode="auto">
            <a:xfrm>
              <a:off x="7300913" y="1728788"/>
              <a:ext cx="1587" cy="336550"/>
            </a:xfrm>
            <a:custGeom>
              <a:avLst/>
              <a:gdLst>
                <a:gd name="T0" fmla="*/ 0 w 1"/>
                <a:gd name="T1" fmla="*/ 2147483647 h 206"/>
                <a:gd name="T2" fmla="*/ 0 w 1"/>
                <a:gd name="T3" fmla="*/ 0 h 206"/>
                <a:gd name="T4" fmla="*/ 0 60000 65536"/>
                <a:gd name="T5" fmla="*/ 0 60000 65536"/>
                <a:gd name="T6" fmla="*/ 0 w 1"/>
                <a:gd name="T7" fmla="*/ 0 h 206"/>
                <a:gd name="T8" fmla="*/ 1 w 1"/>
                <a:gd name="T9" fmla="*/ 206 h 20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06">
                  <a:moveTo>
                    <a:pt x="0" y="206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954" name="Line 306"/>
            <p:cNvSpPr>
              <a:spLocks noChangeShapeType="1"/>
            </p:cNvSpPr>
            <p:nvPr/>
          </p:nvSpPr>
          <p:spPr bwMode="auto">
            <a:xfrm flipH="1">
              <a:off x="7164288" y="1724025"/>
              <a:ext cx="972000" cy="0"/>
            </a:xfrm>
            <a:prstGeom prst="line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5920358" y="2401889"/>
            <a:ext cx="2918842" cy="388937"/>
            <a:chOff x="4396358" y="2401888"/>
            <a:chExt cx="2918842" cy="388937"/>
          </a:xfrm>
        </p:grpSpPr>
        <p:sp>
          <p:nvSpPr>
            <p:cNvPr id="27786" name="Freeform 146"/>
            <p:cNvSpPr>
              <a:spLocks/>
            </p:cNvSpPr>
            <p:nvPr/>
          </p:nvSpPr>
          <p:spPr bwMode="auto">
            <a:xfrm>
              <a:off x="5595938" y="2401888"/>
              <a:ext cx="1587" cy="369887"/>
            </a:xfrm>
            <a:custGeom>
              <a:avLst/>
              <a:gdLst>
                <a:gd name="T0" fmla="*/ 0 w 1"/>
                <a:gd name="T1" fmla="*/ 2147483647 h 226"/>
                <a:gd name="T2" fmla="*/ 2147483647 w 1"/>
                <a:gd name="T3" fmla="*/ 0 h 226"/>
                <a:gd name="T4" fmla="*/ 0 60000 65536"/>
                <a:gd name="T5" fmla="*/ 0 60000 65536"/>
                <a:gd name="T6" fmla="*/ 0 w 1"/>
                <a:gd name="T7" fmla="*/ 0 h 226"/>
                <a:gd name="T8" fmla="*/ 1 w 1"/>
                <a:gd name="T9" fmla="*/ 226 h 2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26">
                  <a:moveTo>
                    <a:pt x="0" y="226"/>
                  </a:move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787" name="Freeform 147"/>
            <p:cNvSpPr>
              <a:spLocks/>
            </p:cNvSpPr>
            <p:nvPr/>
          </p:nvSpPr>
          <p:spPr bwMode="auto">
            <a:xfrm>
              <a:off x="7305675" y="2408238"/>
              <a:ext cx="1588" cy="382587"/>
            </a:xfrm>
            <a:custGeom>
              <a:avLst/>
              <a:gdLst>
                <a:gd name="T0" fmla="*/ 0 w 1"/>
                <a:gd name="T1" fmla="*/ 2147483647 h 234"/>
                <a:gd name="T2" fmla="*/ 0 w 1"/>
                <a:gd name="T3" fmla="*/ 0 h 234"/>
                <a:gd name="T4" fmla="*/ 0 60000 65536"/>
                <a:gd name="T5" fmla="*/ 0 60000 65536"/>
                <a:gd name="T6" fmla="*/ 0 w 1"/>
                <a:gd name="T7" fmla="*/ 0 h 234"/>
                <a:gd name="T8" fmla="*/ 1 w 1"/>
                <a:gd name="T9" fmla="*/ 234 h 23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34">
                  <a:moveTo>
                    <a:pt x="0" y="234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801" name="Line 290"/>
            <p:cNvSpPr>
              <a:spLocks noChangeShapeType="1"/>
            </p:cNvSpPr>
            <p:nvPr/>
          </p:nvSpPr>
          <p:spPr bwMode="auto">
            <a:xfrm flipH="1">
              <a:off x="5586413" y="2774950"/>
              <a:ext cx="1728787" cy="0"/>
            </a:xfrm>
            <a:prstGeom prst="line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802" name="Line 291"/>
            <p:cNvSpPr>
              <a:spLocks noChangeShapeType="1"/>
            </p:cNvSpPr>
            <p:nvPr/>
          </p:nvSpPr>
          <p:spPr bwMode="auto">
            <a:xfrm>
              <a:off x="4748213" y="2774950"/>
              <a:ext cx="863600" cy="0"/>
            </a:xfrm>
            <a:prstGeom prst="line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785" name="Freeform 50"/>
            <p:cNvSpPr>
              <a:spLocks/>
            </p:cNvSpPr>
            <p:nvPr/>
          </p:nvSpPr>
          <p:spPr bwMode="auto">
            <a:xfrm>
              <a:off x="4396358" y="2774950"/>
              <a:ext cx="247650" cy="1588"/>
            </a:xfrm>
            <a:custGeom>
              <a:avLst/>
              <a:gdLst>
                <a:gd name="T0" fmla="*/ 2147483647 w 156"/>
                <a:gd name="T1" fmla="*/ 0 h 1"/>
                <a:gd name="T2" fmla="*/ 0 w 156"/>
                <a:gd name="T3" fmla="*/ 0 h 1"/>
                <a:gd name="T4" fmla="*/ 0 60000 65536"/>
                <a:gd name="T5" fmla="*/ 0 60000 65536"/>
                <a:gd name="T6" fmla="*/ 0 w 156"/>
                <a:gd name="T7" fmla="*/ 0 h 1"/>
                <a:gd name="T8" fmla="*/ 156 w 15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6" h="1">
                  <a:moveTo>
                    <a:pt x="156" y="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03" name="Rectangle 2"/>
          <p:cNvSpPr txBox="1">
            <a:spLocks noChangeArrowheads="1"/>
          </p:cNvSpPr>
          <p:nvPr/>
        </p:nvSpPr>
        <p:spPr bwMode="auto">
          <a:xfrm>
            <a:off x="516001" y="225427"/>
            <a:ext cx="11160000" cy="611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TW" altLang="en-US" sz="3600" b="1" kern="1200">
                <a:solidFill>
                  <a:srgbClr val="D006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微軟正黑體" pitchFamily="34" charset="-120"/>
              </a:defRPr>
            </a:lvl5pPr>
            <a:lvl6pPr marL="457144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286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43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572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font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階段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：管路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Purge</a:t>
            </a:r>
            <a:endParaRPr kumimoji="0"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59" name="群組 358"/>
          <p:cNvGrpSpPr/>
          <p:nvPr/>
        </p:nvGrpSpPr>
        <p:grpSpPr>
          <a:xfrm>
            <a:off x="3584575" y="1020764"/>
            <a:ext cx="4706938" cy="4929187"/>
            <a:chOff x="2060575" y="1020763"/>
            <a:chExt cx="4706938" cy="4929187"/>
          </a:xfrm>
        </p:grpSpPr>
        <p:sp>
          <p:nvSpPr>
            <p:cNvPr id="360" name="Freeform 28"/>
            <p:cNvSpPr>
              <a:spLocks/>
            </p:cNvSpPr>
            <p:nvPr/>
          </p:nvSpPr>
          <p:spPr bwMode="auto">
            <a:xfrm>
              <a:off x="4689475" y="1714500"/>
              <a:ext cx="1588" cy="2303463"/>
            </a:xfrm>
            <a:custGeom>
              <a:avLst/>
              <a:gdLst>
                <a:gd name="T0" fmla="*/ 2147483647 w 1"/>
                <a:gd name="T1" fmla="*/ 2147483647 h 1408"/>
                <a:gd name="T2" fmla="*/ 0 w 1"/>
                <a:gd name="T3" fmla="*/ 0 h 1408"/>
                <a:gd name="T4" fmla="*/ 0 60000 65536"/>
                <a:gd name="T5" fmla="*/ 0 60000 65536"/>
                <a:gd name="T6" fmla="*/ 0 w 1"/>
                <a:gd name="T7" fmla="*/ 0 h 1408"/>
                <a:gd name="T8" fmla="*/ 1 w 1"/>
                <a:gd name="T9" fmla="*/ 1408 h 140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408">
                  <a:moveTo>
                    <a:pt x="1" y="1408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1" name="Line 31"/>
            <p:cNvSpPr>
              <a:spLocks noChangeShapeType="1"/>
            </p:cNvSpPr>
            <p:nvPr/>
          </p:nvSpPr>
          <p:spPr bwMode="auto">
            <a:xfrm flipV="1">
              <a:off x="3521075" y="4464050"/>
              <a:ext cx="0" cy="4460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2" name="Line 118"/>
            <p:cNvSpPr>
              <a:spLocks noChangeShapeType="1"/>
            </p:cNvSpPr>
            <p:nvPr/>
          </p:nvSpPr>
          <p:spPr bwMode="auto">
            <a:xfrm flipV="1">
              <a:off x="5600700" y="1717675"/>
              <a:ext cx="0" cy="3429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3" name="Freeform 125"/>
            <p:cNvSpPr>
              <a:spLocks/>
            </p:cNvSpPr>
            <p:nvPr/>
          </p:nvSpPr>
          <p:spPr bwMode="auto">
            <a:xfrm>
              <a:off x="4694238" y="1720850"/>
              <a:ext cx="1087437" cy="1588"/>
            </a:xfrm>
            <a:custGeom>
              <a:avLst/>
              <a:gdLst>
                <a:gd name="T0" fmla="*/ 0 w 685"/>
                <a:gd name="T1" fmla="*/ 2147483647 h 1"/>
                <a:gd name="T2" fmla="*/ 2147483647 w 685"/>
                <a:gd name="T3" fmla="*/ 0 h 1"/>
                <a:gd name="T4" fmla="*/ 0 60000 65536"/>
                <a:gd name="T5" fmla="*/ 0 60000 65536"/>
                <a:gd name="T6" fmla="*/ 0 w 685"/>
                <a:gd name="T7" fmla="*/ 0 h 1"/>
                <a:gd name="T8" fmla="*/ 685 w 68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85" h="1">
                  <a:moveTo>
                    <a:pt x="0" y="1"/>
                  </a:moveTo>
                  <a:lnTo>
                    <a:pt x="685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4" name="Freeform 140"/>
            <p:cNvSpPr>
              <a:spLocks/>
            </p:cNvSpPr>
            <p:nvPr/>
          </p:nvSpPr>
          <p:spPr bwMode="auto">
            <a:xfrm>
              <a:off x="6162675" y="1724441"/>
              <a:ext cx="604838" cy="0"/>
            </a:xfrm>
            <a:custGeom>
              <a:avLst/>
              <a:gdLst>
                <a:gd name="T0" fmla="*/ 0 w 381"/>
                <a:gd name="T1" fmla="*/ 0 h 5"/>
                <a:gd name="T2" fmla="*/ 2147483647 w 381"/>
                <a:gd name="T3" fmla="*/ 2147483647 h 5"/>
                <a:gd name="T4" fmla="*/ 0 60000 65536"/>
                <a:gd name="T5" fmla="*/ 0 60000 65536"/>
                <a:gd name="T6" fmla="*/ 0 w 381"/>
                <a:gd name="T7" fmla="*/ 0 h 5"/>
                <a:gd name="T8" fmla="*/ 381 w 381"/>
                <a:gd name="T9" fmla="*/ 5 h 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81" h="5">
                  <a:moveTo>
                    <a:pt x="0" y="0"/>
                  </a:moveTo>
                  <a:lnTo>
                    <a:pt x="381" y="5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5" name="Freeform 141"/>
            <p:cNvSpPr>
              <a:spLocks/>
            </p:cNvSpPr>
            <p:nvPr/>
          </p:nvSpPr>
          <p:spPr bwMode="auto">
            <a:xfrm>
              <a:off x="6530975" y="1020763"/>
              <a:ext cx="0" cy="701675"/>
            </a:xfrm>
            <a:custGeom>
              <a:avLst/>
              <a:gdLst>
                <a:gd name="T0" fmla="*/ 2147483647 w 4"/>
                <a:gd name="T1" fmla="*/ 2147483647 h 429"/>
                <a:gd name="T2" fmla="*/ 0 w 4"/>
                <a:gd name="T3" fmla="*/ 0 h 429"/>
                <a:gd name="T4" fmla="*/ 0 60000 65536"/>
                <a:gd name="T5" fmla="*/ 0 60000 65536"/>
                <a:gd name="T6" fmla="*/ 0 w 4"/>
                <a:gd name="T7" fmla="*/ 0 h 429"/>
                <a:gd name="T8" fmla="*/ 4 w 4"/>
                <a:gd name="T9" fmla="*/ 429 h 42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429">
                  <a:moveTo>
                    <a:pt x="4" y="429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6" name="Line 233"/>
            <p:cNvSpPr>
              <a:spLocks noChangeShapeType="1"/>
            </p:cNvSpPr>
            <p:nvPr/>
          </p:nvSpPr>
          <p:spPr bwMode="auto">
            <a:xfrm rot="5400000" flipV="1">
              <a:off x="3933032" y="4458494"/>
              <a:ext cx="0" cy="90328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7" name="Line 234"/>
            <p:cNvSpPr>
              <a:spLocks noChangeShapeType="1"/>
            </p:cNvSpPr>
            <p:nvPr/>
          </p:nvSpPr>
          <p:spPr bwMode="auto">
            <a:xfrm rot="5400000" flipV="1">
              <a:off x="2894807" y="4077494"/>
              <a:ext cx="0" cy="166528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8" name="Line 354"/>
            <p:cNvSpPr>
              <a:spLocks noChangeShapeType="1"/>
            </p:cNvSpPr>
            <p:nvPr/>
          </p:nvSpPr>
          <p:spPr bwMode="auto">
            <a:xfrm>
              <a:off x="2060575" y="4473575"/>
              <a:ext cx="0" cy="4460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9" name="Freeform 364"/>
            <p:cNvSpPr>
              <a:spLocks/>
            </p:cNvSpPr>
            <p:nvPr/>
          </p:nvSpPr>
          <p:spPr bwMode="auto">
            <a:xfrm rot="-5400000">
              <a:off x="4021138" y="5461000"/>
              <a:ext cx="742950" cy="161925"/>
            </a:xfrm>
            <a:custGeom>
              <a:avLst/>
              <a:gdLst>
                <a:gd name="T0" fmla="*/ 0 w 596"/>
                <a:gd name="T1" fmla="*/ 2147483647 h 102"/>
                <a:gd name="T2" fmla="*/ 2147483647 w 596"/>
                <a:gd name="T3" fmla="*/ 2147483647 h 102"/>
                <a:gd name="T4" fmla="*/ 2147483647 w 596"/>
                <a:gd name="T5" fmla="*/ 2147483647 h 102"/>
                <a:gd name="T6" fmla="*/ 2147483647 w 596"/>
                <a:gd name="T7" fmla="*/ 0 h 102"/>
                <a:gd name="T8" fmla="*/ 2147483647 w 596"/>
                <a:gd name="T9" fmla="*/ 2147483647 h 102"/>
                <a:gd name="T10" fmla="*/ 2147483647 w 596"/>
                <a:gd name="T11" fmla="*/ 2147483647 h 102"/>
                <a:gd name="T12" fmla="*/ 2147483647 w 596"/>
                <a:gd name="T13" fmla="*/ 2147483647 h 102"/>
                <a:gd name="T14" fmla="*/ 2147483647 w 596"/>
                <a:gd name="T15" fmla="*/ 2147483647 h 102"/>
                <a:gd name="T16" fmla="*/ 2147483647 w 596"/>
                <a:gd name="T17" fmla="*/ 2147483647 h 102"/>
                <a:gd name="T18" fmla="*/ 2147483647 w 596"/>
                <a:gd name="T19" fmla="*/ 2147483647 h 102"/>
                <a:gd name="T20" fmla="*/ 2147483647 w 596"/>
                <a:gd name="T21" fmla="*/ 2147483647 h 102"/>
                <a:gd name="T22" fmla="*/ 2147483647 w 596"/>
                <a:gd name="T23" fmla="*/ 2147483647 h 1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96"/>
                <a:gd name="T37" fmla="*/ 0 h 102"/>
                <a:gd name="T38" fmla="*/ 596 w 596"/>
                <a:gd name="T39" fmla="*/ 102 h 10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96" h="102">
                  <a:moveTo>
                    <a:pt x="0" y="52"/>
                  </a:moveTo>
                  <a:lnTo>
                    <a:pt x="146" y="50"/>
                  </a:lnTo>
                  <a:lnTo>
                    <a:pt x="167" y="102"/>
                  </a:lnTo>
                  <a:lnTo>
                    <a:pt x="201" y="0"/>
                  </a:lnTo>
                  <a:lnTo>
                    <a:pt x="239" y="102"/>
                  </a:lnTo>
                  <a:lnTo>
                    <a:pt x="286" y="2"/>
                  </a:lnTo>
                  <a:lnTo>
                    <a:pt x="330" y="102"/>
                  </a:lnTo>
                  <a:lnTo>
                    <a:pt x="365" y="2"/>
                  </a:lnTo>
                  <a:lnTo>
                    <a:pt x="415" y="100"/>
                  </a:lnTo>
                  <a:lnTo>
                    <a:pt x="447" y="6"/>
                  </a:lnTo>
                  <a:lnTo>
                    <a:pt x="478" y="56"/>
                  </a:lnTo>
                  <a:lnTo>
                    <a:pt x="596" y="56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rot="10800000"/>
            <a:lstStyle/>
            <a:p>
              <a:endParaRPr lang="zh-TW" altLang="en-US"/>
            </a:p>
          </p:txBody>
        </p:sp>
        <p:sp>
          <p:nvSpPr>
            <p:cNvPr id="370" name="Freeform 366"/>
            <p:cNvSpPr>
              <a:spLocks/>
            </p:cNvSpPr>
            <p:nvPr/>
          </p:nvSpPr>
          <p:spPr bwMode="auto">
            <a:xfrm>
              <a:off x="3692525" y="5929313"/>
              <a:ext cx="984250" cy="0"/>
            </a:xfrm>
            <a:custGeom>
              <a:avLst/>
              <a:gdLst>
                <a:gd name="T0" fmla="*/ 0 w 620"/>
                <a:gd name="T1" fmla="*/ 2147483647 h 4"/>
                <a:gd name="T2" fmla="*/ 2147483647 w 620"/>
                <a:gd name="T3" fmla="*/ 0 h 4"/>
                <a:gd name="T4" fmla="*/ 0 60000 65536"/>
                <a:gd name="T5" fmla="*/ 0 60000 65536"/>
                <a:gd name="T6" fmla="*/ 0 w 620"/>
                <a:gd name="T7" fmla="*/ 0 h 4"/>
                <a:gd name="T8" fmla="*/ 620 w 620"/>
                <a:gd name="T9" fmla="*/ 4 h 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4">
                  <a:moveTo>
                    <a:pt x="0" y="4"/>
                  </a:moveTo>
                  <a:lnTo>
                    <a:pt x="62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71" name="Group 406"/>
            <p:cNvGrpSpPr>
              <a:grpSpLocks/>
            </p:cNvGrpSpPr>
            <p:nvPr/>
          </p:nvGrpSpPr>
          <p:grpSpPr bwMode="auto">
            <a:xfrm>
              <a:off x="5778662" y="1455738"/>
              <a:ext cx="384175" cy="336550"/>
              <a:chOff x="2399" y="1822"/>
              <a:chExt cx="119" cy="160"/>
            </a:xfrm>
            <a:solidFill>
              <a:srgbClr val="008000"/>
            </a:solidFill>
          </p:grpSpPr>
          <p:sp>
            <p:nvSpPr>
              <p:cNvPr id="403" name="AutoShape 407"/>
              <p:cNvSpPr>
                <a:spLocks noChangeArrowheads="1"/>
              </p:cNvSpPr>
              <p:nvPr/>
            </p:nvSpPr>
            <p:spPr bwMode="auto">
              <a:xfrm rot="-5400000">
                <a:off x="2399" y="1919"/>
                <a:ext cx="63" cy="63"/>
              </a:xfrm>
              <a:prstGeom prst="flowChartMerge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404" name="AutoShape 408"/>
              <p:cNvSpPr>
                <a:spLocks noChangeArrowheads="1"/>
              </p:cNvSpPr>
              <p:nvPr/>
            </p:nvSpPr>
            <p:spPr bwMode="auto">
              <a:xfrm rot="-5400000">
                <a:off x="2455" y="1919"/>
                <a:ext cx="63" cy="63"/>
              </a:xfrm>
              <a:prstGeom prst="flowChartExtract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405" name="Line 409"/>
              <p:cNvSpPr>
                <a:spLocks noChangeShapeType="1"/>
              </p:cNvSpPr>
              <p:nvPr/>
            </p:nvSpPr>
            <p:spPr bwMode="auto">
              <a:xfrm rot="-5400000">
                <a:off x="2408" y="1904"/>
                <a:ext cx="98" cy="0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06" name="Rectangle 410"/>
              <p:cNvSpPr>
                <a:spLocks noChangeArrowheads="1"/>
              </p:cNvSpPr>
              <p:nvPr/>
            </p:nvSpPr>
            <p:spPr bwMode="auto">
              <a:xfrm rot="-5400000">
                <a:off x="2424" y="1825"/>
                <a:ext cx="65" cy="59"/>
              </a:xfrm>
              <a:prstGeom prst="rect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407" name="Line 411"/>
              <p:cNvSpPr>
                <a:spLocks noChangeShapeType="1"/>
              </p:cNvSpPr>
              <p:nvPr/>
            </p:nvSpPr>
            <p:spPr bwMode="auto">
              <a:xfrm rot="-5400000">
                <a:off x="2457" y="1825"/>
                <a:ext cx="0" cy="59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72" name="Group 406"/>
            <p:cNvGrpSpPr>
              <a:grpSpLocks/>
            </p:cNvGrpSpPr>
            <p:nvPr/>
          </p:nvGrpSpPr>
          <p:grpSpPr bwMode="auto">
            <a:xfrm>
              <a:off x="5779019" y="1455738"/>
              <a:ext cx="384175" cy="336550"/>
              <a:chOff x="2399" y="1822"/>
              <a:chExt cx="119" cy="160"/>
            </a:xfrm>
            <a:solidFill>
              <a:srgbClr val="008000"/>
            </a:solidFill>
          </p:grpSpPr>
          <p:sp>
            <p:nvSpPr>
              <p:cNvPr id="398" name="AutoShape 407"/>
              <p:cNvSpPr>
                <a:spLocks noChangeArrowheads="1"/>
              </p:cNvSpPr>
              <p:nvPr/>
            </p:nvSpPr>
            <p:spPr bwMode="auto">
              <a:xfrm rot="-5400000">
                <a:off x="2399" y="1919"/>
                <a:ext cx="63" cy="63"/>
              </a:xfrm>
              <a:prstGeom prst="flowChartMerge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99" name="AutoShape 408"/>
              <p:cNvSpPr>
                <a:spLocks noChangeArrowheads="1"/>
              </p:cNvSpPr>
              <p:nvPr/>
            </p:nvSpPr>
            <p:spPr bwMode="auto">
              <a:xfrm rot="-5400000">
                <a:off x="2455" y="1919"/>
                <a:ext cx="63" cy="63"/>
              </a:xfrm>
              <a:prstGeom prst="flowChartExtract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400" name="Line 409"/>
              <p:cNvSpPr>
                <a:spLocks noChangeShapeType="1"/>
              </p:cNvSpPr>
              <p:nvPr/>
            </p:nvSpPr>
            <p:spPr bwMode="auto">
              <a:xfrm rot="-5400000">
                <a:off x="2408" y="1904"/>
                <a:ext cx="98" cy="0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01" name="Rectangle 410"/>
              <p:cNvSpPr>
                <a:spLocks noChangeArrowheads="1"/>
              </p:cNvSpPr>
              <p:nvPr/>
            </p:nvSpPr>
            <p:spPr bwMode="auto">
              <a:xfrm rot="-5400000">
                <a:off x="2424" y="1825"/>
                <a:ext cx="65" cy="59"/>
              </a:xfrm>
              <a:prstGeom prst="rect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402" name="Line 411"/>
              <p:cNvSpPr>
                <a:spLocks noChangeShapeType="1"/>
              </p:cNvSpPr>
              <p:nvPr/>
            </p:nvSpPr>
            <p:spPr bwMode="auto">
              <a:xfrm rot="-5400000">
                <a:off x="2457" y="1825"/>
                <a:ext cx="0" cy="59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73" name="Group 11"/>
            <p:cNvGrpSpPr>
              <a:grpSpLocks/>
            </p:cNvGrpSpPr>
            <p:nvPr/>
          </p:nvGrpSpPr>
          <p:grpSpPr bwMode="auto">
            <a:xfrm rot="5400000">
              <a:off x="4642644" y="4479131"/>
              <a:ext cx="336550" cy="382588"/>
              <a:chOff x="2399" y="1822"/>
              <a:chExt cx="119" cy="160"/>
            </a:xfrm>
            <a:solidFill>
              <a:srgbClr val="008000"/>
            </a:solidFill>
          </p:grpSpPr>
          <p:sp>
            <p:nvSpPr>
              <p:cNvPr id="393" name="AutoShape 12"/>
              <p:cNvSpPr>
                <a:spLocks noChangeArrowheads="1"/>
              </p:cNvSpPr>
              <p:nvPr/>
            </p:nvSpPr>
            <p:spPr bwMode="auto">
              <a:xfrm rot="-5400000">
                <a:off x="2399" y="1919"/>
                <a:ext cx="63" cy="63"/>
              </a:xfrm>
              <a:prstGeom prst="flowChartMerge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4" name="AutoShape 13"/>
              <p:cNvSpPr>
                <a:spLocks noChangeArrowheads="1"/>
              </p:cNvSpPr>
              <p:nvPr/>
            </p:nvSpPr>
            <p:spPr bwMode="auto">
              <a:xfrm rot="-5400000">
                <a:off x="2455" y="1919"/>
                <a:ext cx="63" cy="63"/>
              </a:xfrm>
              <a:prstGeom prst="flowChartExtract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5" name="Line 14"/>
              <p:cNvSpPr>
                <a:spLocks noChangeShapeType="1"/>
              </p:cNvSpPr>
              <p:nvPr/>
            </p:nvSpPr>
            <p:spPr bwMode="auto">
              <a:xfrm rot="-5400000">
                <a:off x="2408" y="1904"/>
                <a:ext cx="98" cy="0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6" name="Rectangle 15"/>
              <p:cNvSpPr>
                <a:spLocks noChangeArrowheads="1"/>
              </p:cNvSpPr>
              <p:nvPr/>
            </p:nvSpPr>
            <p:spPr bwMode="auto">
              <a:xfrm rot="-5400000">
                <a:off x="2424" y="1825"/>
                <a:ext cx="65" cy="59"/>
              </a:xfrm>
              <a:prstGeom prst="rect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7" name="Line 16"/>
              <p:cNvSpPr>
                <a:spLocks noChangeShapeType="1"/>
              </p:cNvSpPr>
              <p:nvPr/>
            </p:nvSpPr>
            <p:spPr bwMode="auto">
              <a:xfrm rot="-5400000">
                <a:off x="2457" y="1825"/>
                <a:ext cx="0" cy="59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74" name="Group 6"/>
            <p:cNvGrpSpPr>
              <a:grpSpLocks/>
            </p:cNvGrpSpPr>
            <p:nvPr/>
          </p:nvGrpSpPr>
          <p:grpSpPr bwMode="auto">
            <a:xfrm rot="5400000">
              <a:off x="4745831" y="4996657"/>
              <a:ext cx="176213" cy="285750"/>
              <a:chOff x="1200" y="3600"/>
              <a:chExt cx="192" cy="240"/>
            </a:xfrm>
            <a:solidFill>
              <a:srgbClr val="FF6600"/>
            </a:solidFill>
          </p:grpSpPr>
          <p:sp>
            <p:nvSpPr>
              <p:cNvPr id="391" name="Oval 7"/>
              <p:cNvSpPr>
                <a:spLocks noChangeArrowheads="1"/>
              </p:cNvSpPr>
              <p:nvPr/>
            </p:nvSpPr>
            <p:spPr bwMode="auto">
              <a:xfrm>
                <a:off x="1200" y="3600"/>
                <a:ext cx="192" cy="144"/>
              </a:xfrm>
              <a:prstGeom prst="ellipse">
                <a:avLst/>
              </a:prstGeom>
              <a:grp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2" name="Line 8"/>
              <p:cNvSpPr>
                <a:spLocks noChangeShapeType="1"/>
              </p:cNvSpPr>
              <p:nvPr/>
            </p:nvSpPr>
            <p:spPr bwMode="auto">
              <a:xfrm>
                <a:off x="1296" y="3744"/>
                <a:ext cx="0" cy="96"/>
              </a:xfrm>
              <a:prstGeom prst="line">
                <a:avLst/>
              </a:prstGeom>
              <a:grp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75" name="Group 18"/>
            <p:cNvGrpSpPr>
              <a:grpSpLocks/>
            </p:cNvGrpSpPr>
            <p:nvPr/>
          </p:nvGrpSpPr>
          <p:grpSpPr bwMode="auto">
            <a:xfrm rot="10800000" flipH="1">
              <a:off x="4625975" y="4021138"/>
              <a:ext cx="350838" cy="317500"/>
              <a:chOff x="672" y="3264"/>
              <a:chExt cx="240" cy="240"/>
            </a:xfrm>
            <a:solidFill>
              <a:srgbClr val="FF6600"/>
            </a:solidFill>
          </p:grpSpPr>
          <p:grpSp>
            <p:nvGrpSpPr>
              <p:cNvPr id="383" name="Group 19"/>
              <p:cNvGrpSpPr>
                <a:grpSpLocks/>
              </p:cNvGrpSpPr>
              <p:nvPr/>
            </p:nvGrpSpPr>
            <p:grpSpPr bwMode="auto">
              <a:xfrm>
                <a:off x="672" y="3312"/>
                <a:ext cx="141" cy="192"/>
                <a:chOff x="672" y="3264"/>
                <a:chExt cx="141" cy="192"/>
              </a:xfrm>
              <a:grpFill/>
            </p:grpSpPr>
            <p:sp>
              <p:nvSpPr>
                <p:cNvPr id="388" name="AutoShape 20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93" cy="102"/>
                </a:xfrm>
                <a:prstGeom prst="flowChartMerge">
                  <a:avLst/>
                </a:prstGeom>
                <a:grpFill/>
                <a:ln w="9525">
                  <a:solidFill>
                    <a:srgbClr val="0000FF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89" name="AutoShape 21"/>
                <p:cNvSpPr>
                  <a:spLocks noChangeArrowheads="1"/>
                </p:cNvSpPr>
                <p:nvPr/>
              </p:nvSpPr>
              <p:spPr bwMode="auto">
                <a:xfrm>
                  <a:off x="672" y="3354"/>
                  <a:ext cx="93" cy="102"/>
                </a:xfrm>
                <a:prstGeom prst="flowChartExtract">
                  <a:avLst/>
                </a:prstGeom>
                <a:grpFill/>
                <a:ln w="9525">
                  <a:solidFill>
                    <a:srgbClr val="0000FF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90" name="Line 22"/>
                <p:cNvSpPr>
                  <a:spLocks noChangeShapeType="1"/>
                </p:cNvSpPr>
                <p:nvPr/>
              </p:nvSpPr>
              <p:spPr bwMode="auto">
                <a:xfrm>
                  <a:off x="717" y="3360"/>
                  <a:ext cx="96" cy="0"/>
                </a:xfrm>
                <a:prstGeom prst="line">
                  <a:avLst/>
                </a:prstGeom>
                <a:grpFill/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384" name="AutoShape 23"/>
              <p:cNvSpPr>
                <a:spLocks noChangeArrowheads="1"/>
              </p:cNvSpPr>
              <p:nvPr/>
            </p:nvSpPr>
            <p:spPr bwMode="auto">
              <a:xfrm>
                <a:off x="816" y="3360"/>
                <a:ext cx="48" cy="96"/>
              </a:xfrm>
              <a:prstGeom prst="flowChartDelay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85" name="Line 24"/>
              <p:cNvSpPr>
                <a:spLocks noChangeShapeType="1"/>
              </p:cNvSpPr>
              <p:nvPr/>
            </p:nvSpPr>
            <p:spPr bwMode="auto">
              <a:xfrm flipV="1">
                <a:off x="720" y="3264"/>
                <a:ext cx="192" cy="144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86" name="Line 25"/>
              <p:cNvSpPr>
                <a:spLocks noChangeShapeType="1"/>
              </p:cNvSpPr>
              <p:nvPr/>
            </p:nvSpPr>
            <p:spPr bwMode="auto">
              <a:xfrm>
                <a:off x="912" y="3264"/>
                <a:ext cx="0" cy="144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87" name="Line 26"/>
              <p:cNvSpPr>
                <a:spLocks noChangeShapeType="1"/>
              </p:cNvSpPr>
              <p:nvPr/>
            </p:nvSpPr>
            <p:spPr bwMode="auto">
              <a:xfrm flipH="1">
                <a:off x="864" y="3408"/>
                <a:ext cx="48" cy="0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76" name="Group 216"/>
            <p:cNvGrpSpPr>
              <a:grpSpLocks/>
            </p:cNvGrpSpPr>
            <p:nvPr/>
          </p:nvGrpSpPr>
          <p:grpSpPr bwMode="auto">
            <a:xfrm rot="5400000">
              <a:off x="4764882" y="3009106"/>
              <a:ext cx="190500" cy="344487"/>
              <a:chOff x="1200" y="3600"/>
              <a:chExt cx="192" cy="240"/>
            </a:xfrm>
            <a:solidFill>
              <a:srgbClr val="FF6600"/>
            </a:solidFill>
          </p:grpSpPr>
          <p:sp>
            <p:nvSpPr>
              <p:cNvPr id="381" name="Oval 217"/>
              <p:cNvSpPr>
                <a:spLocks noChangeArrowheads="1"/>
              </p:cNvSpPr>
              <p:nvPr/>
            </p:nvSpPr>
            <p:spPr bwMode="auto">
              <a:xfrm>
                <a:off x="1200" y="3600"/>
                <a:ext cx="192" cy="144"/>
              </a:xfrm>
              <a:prstGeom prst="ellipse">
                <a:avLst/>
              </a:prstGeom>
              <a:grp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82" name="Line 218"/>
              <p:cNvSpPr>
                <a:spLocks noChangeShapeType="1"/>
              </p:cNvSpPr>
              <p:nvPr/>
            </p:nvSpPr>
            <p:spPr bwMode="auto">
              <a:xfrm>
                <a:off x="1296" y="3744"/>
                <a:ext cx="0" cy="96"/>
              </a:xfrm>
              <a:prstGeom prst="line">
                <a:avLst/>
              </a:prstGeom>
              <a:grp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77" name="Freeform 367"/>
            <p:cNvSpPr>
              <a:spLocks/>
            </p:cNvSpPr>
            <p:nvPr/>
          </p:nvSpPr>
          <p:spPr bwMode="auto">
            <a:xfrm rot="-5400000">
              <a:off x="4271341" y="5460206"/>
              <a:ext cx="817562" cy="161925"/>
            </a:xfrm>
            <a:custGeom>
              <a:avLst/>
              <a:gdLst>
                <a:gd name="T0" fmla="*/ 0 w 755"/>
                <a:gd name="T1" fmla="*/ 2147483647 h 102"/>
                <a:gd name="T2" fmla="*/ 2147483647 w 755"/>
                <a:gd name="T3" fmla="*/ 2147483647 h 102"/>
                <a:gd name="T4" fmla="*/ 2147483647 w 755"/>
                <a:gd name="T5" fmla="*/ 2147483647 h 102"/>
                <a:gd name="T6" fmla="*/ 2147483647 w 755"/>
                <a:gd name="T7" fmla="*/ 0 h 102"/>
                <a:gd name="T8" fmla="*/ 2147483647 w 755"/>
                <a:gd name="T9" fmla="*/ 2147483647 h 102"/>
                <a:gd name="T10" fmla="*/ 2147483647 w 755"/>
                <a:gd name="T11" fmla="*/ 2147483647 h 102"/>
                <a:gd name="T12" fmla="*/ 2147483647 w 755"/>
                <a:gd name="T13" fmla="*/ 2147483647 h 102"/>
                <a:gd name="T14" fmla="*/ 2147483647 w 755"/>
                <a:gd name="T15" fmla="*/ 2147483647 h 102"/>
                <a:gd name="T16" fmla="*/ 2147483647 w 755"/>
                <a:gd name="T17" fmla="*/ 2147483647 h 102"/>
                <a:gd name="T18" fmla="*/ 2147483647 w 755"/>
                <a:gd name="T19" fmla="*/ 2147483647 h 102"/>
                <a:gd name="T20" fmla="*/ 2147483647 w 755"/>
                <a:gd name="T21" fmla="*/ 2147483647 h 102"/>
                <a:gd name="T22" fmla="*/ 2147483647 w 755"/>
                <a:gd name="T23" fmla="*/ 2147483647 h 1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5"/>
                <a:gd name="T37" fmla="*/ 0 h 102"/>
                <a:gd name="T38" fmla="*/ 755 w 755"/>
                <a:gd name="T39" fmla="*/ 102 h 10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5" h="102">
                  <a:moveTo>
                    <a:pt x="0" y="50"/>
                  </a:moveTo>
                  <a:lnTo>
                    <a:pt x="214" y="50"/>
                  </a:lnTo>
                  <a:lnTo>
                    <a:pt x="236" y="102"/>
                  </a:lnTo>
                  <a:lnTo>
                    <a:pt x="270" y="0"/>
                  </a:lnTo>
                  <a:lnTo>
                    <a:pt x="308" y="102"/>
                  </a:lnTo>
                  <a:lnTo>
                    <a:pt x="356" y="2"/>
                  </a:lnTo>
                  <a:lnTo>
                    <a:pt x="400" y="102"/>
                  </a:lnTo>
                  <a:lnTo>
                    <a:pt x="436" y="2"/>
                  </a:lnTo>
                  <a:lnTo>
                    <a:pt x="486" y="100"/>
                  </a:lnTo>
                  <a:lnTo>
                    <a:pt x="518" y="6"/>
                  </a:lnTo>
                  <a:lnTo>
                    <a:pt x="550" y="56"/>
                  </a:lnTo>
                  <a:lnTo>
                    <a:pt x="755" y="55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rot="10800000"/>
            <a:lstStyle/>
            <a:p>
              <a:endParaRPr lang="zh-TW" altLang="en-US"/>
            </a:p>
          </p:txBody>
        </p:sp>
        <p:sp>
          <p:nvSpPr>
            <p:cNvPr id="378" name="Line 378"/>
            <p:cNvSpPr>
              <a:spLocks noChangeShapeType="1"/>
            </p:cNvSpPr>
            <p:nvPr/>
          </p:nvSpPr>
          <p:spPr bwMode="auto">
            <a:xfrm flipV="1">
              <a:off x="4397375" y="4891088"/>
              <a:ext cx="0" cy="29527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" name="Line 379"/>
            <p:cNvSpPr>
              <a:spLocks noChangeShapeType="1"/>
            </p:cNvSpPr>
            <p:nvPr/>
          </p:nvSpPr>
          <p:spPr bwMode="auto">
            <a:xfrm flipV="1">
              <a:off x="4687888" y="4845050"/>
              <a:ext cx="0" cy="4460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" name="Line 380"/>
            <p:cNvSpPr>
              <a:spLocks noChangeShapeType="1"/>
            </p:cNvSpPr>
            <p:nvPr/>
          </p:nvSpPr>
          <p:spPr bwMode="auto">
            <a:xfrm>
              <a:off x="4691063" y="4273550"/>
              <a:ext cx="0" cy="22225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08" name="Freeform 47"/>
          <p:cNvSpPr>
            <a:spLocks/>
          </p:cNvSpPr>
          <p:nvPr/>
        </p:nvSpPr>
        <p:spPr bwMode="auto">
          <a:xfrm>
            <a:off x="3570289" y="3722689"/>
            <a:ext cx="1385887" cy="1587"/>
          </a:xfrm>
          <a:custGeom>
            <a:avLst/>
            <a:gdLst>
              <a:gd name="T0" fmla="*/ 0 w 873"/>
              <a:gd name="T1" fmla="*/ 0 h 1"/>
              <a:gd name="T2" fmla="*/ 2147483647 w 873"/>
              <a:gd name="T3" fmla="*/ 2147483647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3" y="1"/>
                </a:ln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09" name="Line 91"/>
          <p:cNvSpPr>
            <a:spLocks noChangeShapeType="1"/>
          </p:cNvSpPr>
          <p:nvPr/>
        </p:nvSpPr>
        <p:spPr bwMode="auto">
          <a:xfrm rot="5400000" flipV="1">
            <a:off x="6749257" y="3261520"/>
            <a:ext cx="0" cy="92233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0" name="Freeform 92"/>
          <p:cNvSpPr>
            <a:spLocks/>
          </p:cNvSpPr>
          <p:nvPr/>
        </p:nvSpPr>
        <p:spPr bwMode="auto">
          <a:xfrm>
            <a:off x="7197725" y="3722688"/>
            <a:ext cx="0" cy="423862"/>
          </a:xfrm>
          <a:custGeom>
            <a:avLst/>
            <a:gdLst>
              <a:gd name="T0" fmla="*/ 0 w 3"/>
              <a:gd name="T1" fmla="*/ 2147483647 h 259"/>
              <a:gd name="T2" fmla="*/ 2147483647 w 3"/>
              <a:gd name="T3" fmla="*/ 0 h 259"/>
              <a:gd name="T4" fmla="*/ 0 60000 65536"/>
              <a:gd name="T5" fmla="*/ 0 60000 65536"/>
              <a:gd name="T6" fmla="*/ 0 w 3"/>
              <a:gd name="T7" fmla="*/ 0 h 259"/>
              <a:gd name="T8" fmla="*/ 3 w 3"/>
              <a:gd name="T9" fmla="*/ 259 h 25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259">
                <a:moveTo>
                  <a:pt x="0" y="259"/>
                </a:moveTo>
                <a:lnTo>
                  <a:pt x="3" y="0"/>
                </a:ln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1" name="Line 155"/>
          <p:cNvSpPr>
            <a:spLocks noChangeShapeType="1"/>
          </p:cNvSpPr>
          <p:nvPr/>
        </p:nvSpPr>
        <p:spPr bwMode="auto">
          <a:xfrm rot="-5400000">
            <a:off x="5615782" y="3223420"/>
            <a:ext cx="0" cy="99853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2" name="Line 180"/>
          <p:cNvSpPr>
            <a:spLocks noChangeShapeType="1"/>
          </p:cNvSpPr>
          <p:nvPr/>
        </p:nvSpPr>
        <p:spPr bwMode="auto">
          <a:xfrm>
            <a:off x="2743200" y="1866900"/>
            <a:ext cx="850900" cy="1588"/>
          </a:xfrm>
          <a:custGeom>
            <a:avLst/>
            <a:gdLst>
              <a:gd name="T0" fmla="*/ 0 w 536"/>
              <a:gd name="T1" fmla="*/ 0 h 1"/>
              <a:gd name="T2" fmla="*/ 2147483647 w 536"/>
              <a:gd name="T3" fmla="*/ 2147483647 h 1"/>
              <a:gd name="T4" fmla="*/ 0 60000 65536"/>
              <a:gd name="T5" fmla="*/ 0 60000 65536"/>
              <a:gd name="T6" fmla="*/ 0 w 536"/>
              <a:gd name="T7" fmla="*/ 0 h 1"/>
              <a:gd name="T8" fmla="*/ 536 w 53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36" h="1">
                <a:moveTo>
                  <a:pt x="0" y="0"/>
                </a:moveTo>
                <a:lnTo>
                  <a:pt x="536" y="1"/>
                </a:ln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13" name="Group 181"/>
          <p:cNvGrpSpPr>
            <a:grpSpLocks/>
          </p:cNvGrpSpPr>
          <p:nvPr/>
        </p:nvGrpSpPr>
        <p:grpSpPr bwMode="auto">
          <a:xfrm rot="5400000">
            <a:off x="2700338" y="4094163"/>
            <a:ext cx="334963" cy="382588"/>
            <a:chOff x="2399" y="1822"/>
            <a:chExt cx="119" cy="160"/>
          </a:xfrm>
        </p:grpSpPr>
        <p:sp>
          <p:nvSpPr>
            <p:cNvPr id="414" name="AutoShape 18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5" name="AutoShape 18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6" name="Line 18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7" name="Rectangle 18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8" name="Line 18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19" name="Text Box 187"/>
          <p:cNvSpPr txBox="1">
            <a:spLocks noChangeArrowheads="1"/>
          </p:cNvSpPr>
          <p:nvPr/>
        </p:nvSpPr>
        <p:spPr bwMode="auto">
          <a:xfrm>
            <a:off x="2689226" y="3859213"/>
            <a:ext cx="7604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MV2N</a:t>
            </a:r>
          </a:p>
        </p:txBody>
      </p:sp>
      <p:sp>
        <p:nvSpPr>
          <p:cNvPr id="420" name="Line 188"/>
          <p:cNvSpPr>
            <a:spLocks noChangeShapeType="1"/>
          </p:cNvSpPr>
          <p:nvPr/>
        </p:nvSpPr>
        <p:spPr bwMode="auto">
          <a:xfrm flipV="1">
            <a:off x="2740025" y="1866900"/>
            <a:ext cx="0" cy="224155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21" name="Line 189"/>
          <p:cNvSpPr>
            <a:spLocks noChangeShapeType="1"/>
          </p:cNvSpPr>
          <p:nvPr/>
        </p:nvSpPr>
        <p:spPr bwMode="auto">
          <a:xfrm flipV="1">
            <a:off x="2738438" y="4452939"/>
            <a:ext cx="0" cy="4714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22" name="Line 190"/>
          <p:cNvSpPr>
            <a:spLocks noChangeShapeType="1"/>
          </p:cNvSpPr>
          <p:nvPr/>
        </p:nvSpPr>
        <p:spPr bwMode="auto">
          <a:xfrm rot="-5400000">
            <a:off x="2445545" y="4633120"/>
            <a:ext cx="1587" cy="55562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23" name="Group 191"/>
          <p:cNvGrpSpPr>
            <a:grpSpLocks/>
          </p:cNvGrpSpPr>
          <p:nvPr/>
        </p:nvGrpSpPr>
        <p:grpSpPr bwMode="auto">
          <a:xfrm rot="5400000">
            <a:off x="2131220" y="3393282"/>
            <a:ext cx="334962" cy="384175"/>
            <a:chOff x="2399" y="1822"/>
            <a:chExt cx="119" cy="160"/>
          </a:xfrm>
        </p:grpSpPr>
        <p:sp>
          <p:nvSpPr>
            <p:cNvPr id="424" name="AutoShape 19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5" name="AutoShape 19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6" name="Line 19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7" name="Rectangle 19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8" name="Line 19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29" name="Text Box 197"/>
          <p:cNvSpPr txBox="1">
            <a:spLocks noChangeArrowheads="1"/>
          </p:cNvSpPr>
          <p:nvPr/>
        </p:nvSpPr>
        <p:spPr bwMode="auto">
          <a:xfrm>
            <a:off x="2132014" y="3143250"/>
            <a:ext cx="790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MV3N</a:t>
            </a:r>
          </a:p>
        </p:txBody>
      </p:sp>
      <p:sp>
        <p:nvSpPr>
          <p:cNvPr id="430" name="Freeform 198"/>
          <p:cNvSpPr>
            <a:spLocks/>
          </p:cNvSpPr>
          <p:nvPr/>
        </p:nvSpPr>
        <p:spPr bwMode="auto">
          <a:xfrm>
            <a:off x="2165350" y="3752850"/>
            <a:ext cx="0" cy="1423988"/>
          </a:xfrm>
          <a:custGeom>
            <a:avLst/>
            <a:gdLst>
              <a:gd name="T0" fmla="*/ 0 w 2"/>
              <a:gd name="T1" fmla="*/ 2147483647 h 870"/>
              <a:gd name="T2" fmla="*/ 2147483647 w 2"/>
              <a:gd name="T3" fmla="*/ 0 h 870"/>
              <a:gd name="T4" fmla="*/ 0 60000 65536"/>
              <a:gd name="T5" fmla="*/ 0 60000 65536"/>
              <a:gd name="T6" fmla="*/ 0 w 2"/>
              <a:gd name="T7" fmla="*/ 0 h 870"/>
              <a:gd name="T8" fmla="*/ 2 w 2"/>
              <a:gd name="T9" fmla="*/ 870 h 8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" h="870">
                <a:moveTo>
                  <a:pt x="0" y="870"/>
                </a:moveTo>
                <a:lnTo>
                  <a:pt x="2" y="0"/>
                </a:ln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31" name="Text Box 206"/>
          <p:cNvSpPr txBox="1">
            <a:spLocks noChangeArrowheads="1"/>
          </p:cNvSpPr>
          <p:nvPr/>
        </p:nvSpPr>
        <p:spPr bwMode="auto">
          <a:xfrm>
            <a:off x="2130425" y="4924425"/>
            <a:ext cx="895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MV1N</a:t>
            </a:r>
          </a:p>
        </p:txBody>
      </p:sp>
      <p:sp>
        <p:nvSpPr>
          <p:cNvPr id="432" name="Freeform 207"/>
          <p:cNvSpPr>
            <a:spLocks/>
          </p:cNvSpPr>
          <p:nvPr/>
        </p:nvSpPr>
        <p:spPr bwMode="auto">
          <a:xfrm>
            <a:off x="2155825" y="5510214"/>
            <a:ext cx="0" cy="409575"/>
          </a:xfrm>
          <a:custGeom>
            <a:avLst/>
            <a:gdLst>
              <a:gd name="T0" fmla="*/ 2147483647 w 5"/>
              <a:gd name="T1" fmla="*/ 2147483647 h 250"/>
              <a:gd name="T2" fmla="*/ 0 w 5"/>
              <a:gd name="T3" fmla="*/ 0 h 250"/>
              <a:gd name="T4" fmla="*/ 0 60000 65536"/>
              <a:gd name="T5" fmla="*/ 0 60000 65536"/>
              <a:gd name="T6" fmla="*/ 0 w 5"/>
              <a:gd name="T7" fmla="*/ 0 h 250"/>
              <a:gd name="T8" fmla="*/ 5 w 5"/>
              <a:gd name="T9" fmla="*/ 250 h 2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" h="250">
                <a:moveTo>
                  <a:pt x="5" y="25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33" name="Freeform 347"/>
          <p:cNvSpPr>
            <a:spLocks/>
          </p:cNvSpPr>
          <p:nvPr/>
        </p:nvSpPr>
        <p:spPr bwMode="auto">
          <a:xfrm>
            <a:off x="2143126" y="5922964"/>
            <a:ext cx="155575" cy="1587"/>
          </a:xfrm>
          <a:custGeom>
            <a:avLst/>
            <a:gdLst>
              <a:gd name="T0" fmla="*/ 2147483647 w 98"/>
              <a:gd name="T1" fmla="*/ 0 h 1"/>
              <a:gd name="T2" fmla="*/ 0 w 98"/>
              <a:gd name="T3" fmla="*/ 2147483647 h 1"/>
              <a:gd name="T4" fmla="*/ 0 60000 65536"/>
              <a:gd name="T5" fmla="*/ 0 60000 65536"/>
              <a:gd name="T6" fmla="*/ 0 w 98"/>
              <a:gd name="T7" fmla="*/ 0 h 1"/>
              <a:gd name="T8" fmla="*/ 98 w 9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8" h="1">
                <a:moveTo>
                  <a:pt x="98" y="0"/>
                </a:moveTo>
                <a:lnTo>
                  <a:pt x="0" y="1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34" name="Line 353"/>
          <p:cNvSpPr>
            <a:spLocks noChangeShapeType="1"/>
          </p:cNvSpPr>
          <p:nvPr/>
        </p:nvSpPr>
        <p:spPr bwMode="auto">
          <a:xfrm>
            <a:off x="3584575" y="1846264"/>
            <a:ext cx="0" cy="230187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35" name="Line 248"/>
          <p:cNvSpPr>
            <a:spLocks noChangeShapeType="1"/>
          </p:cNvSpPr>
          <p:nvPr/>
        </p:nvSpPr>
        <p:spPr bwMode="auto">
          <a:xfrm>
            <a:off x="3346450" y="1052514"/>
            <a:ext cx="12700" cy="5578475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36" name="Text Box 231"/>
          <p:cNvSpPr txBox="1">
            <a:spLocks noChangeArrowheads="1"/>
          </p:cNvSpPr>
          <p:nvPr/>
        </p:nvSpPr>
        <p:spPr bwMode="auto">
          <a:xfrm>
            <a:off x="1818085" y="669919"/>
            <a:ext cx="729457" cy="738664"/>
          </a:xfrm>
          <a:prstGeom prst="rect">
            <a:avLst/>
          </a:prstGeom>
          <a:noFill/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zh-TW" sz="1400" dirty="0"/>
              <a:t>Test </a:t>
            </a:r>
            <a:r>
              <a:rPr lang="en-US" altLang="zh-TW" sz="1400" dirty="0" err="1"/>
              <a:t>Ar</a:t>
            </a:r>
            <a:r>
              <a:rPr lang="en-US" altLang="zh-TW" sz="1400" dirty="0"/>
              <a:t> </a:t>
            </a:r>
          </a:p>
          <a:p>
            <a:pPr algn="ctr">
              <a:spcBef>
                <a:spcPts val="0"/>
              </a:spcBef>
            </a:pPr>
            <a:r>
              <a:rPr lang="en-US" altLang="zh-TW" sz="1400" dirty="0"/>
              <a:t>or </a:t>
            </a:r>
          </a:p>
          <a:p>
            <a:pPr algn="ctr">
              <a:spcBef>
                <a:spcPts val="0"/>
              </a:spcBef>
            </a:pPr>
            <a:r>
              <a:rPr lang="en-US" altLang="zh-TW" sz="1400" dirty="0"/>
              <a:t>Test N2</a:t>
            </a:r>
            <a:endParaRPr kumimoji="0" lang="en-US" altLang="zh-TW" sz="1400" b="1" dirty="0">
              <a:latin typeface="細明體" pitchFamily="49" charset="-120"/>
              <a:ea typeface="細明體" pitchFamily="49" charset="-120"/>
            </a:endParaRPr>
          </a:p>
        </p:txBody>
      </p:sp>
      <p:sp>
        <p:nvSpPr>
          <p:cNvPr id="437" name="矩形 436"/>
          <p:cNvSpPr/>
          <p:nvPr/>
        </p:nvSpPr>
        <p:spPr>
          <a:xfrm>
            <a:off x="2164130" y="5700385"/>
            <a:ext cx="26481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]</a:t>
            </a:r>
            <a:endParaRPr lang="zh-TW" altLang="en-US" sz="2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438" name="Line 199"/>
          <p:cNvSpPr>
            <a:spLocks noChangeShapeType="1"/>
          </p:cNvSpPr>
          <p:nvPr/>
        </p:nvSpPr>
        <p:spPr bwMode="auto">
          <a:xfrm>
            <a:off x="2182814" y="1425575"/>
            <a:ext cx="1587" cy="1989138"/>
          </a:xfrm>
          <a:custGeom>
            <a:avLst/>
            <a:gdLst>
              <a:gd name="T0" fmla="*/ 0 w 1"/>
              <a:gd name="T1" fmla="*/ 2147483647 h 1215"/>
              <a:gd name="T2" fmla="*/ 2147483647 w 1"/>
              <a:gd name="T3" fmla="*/ 0 h 1215"/>
              <a:gd name="T4" fmla="*/ 0 60000 65536"/>
              <a:gd name="T5" fmla="*/ 0 60000 65536"/>
              <a:gd name="T6" fmla="*/ 0 w 1"/>
              <a:gd name="T7" fmla="*/ 0 h 1215"/>
              <a:gd name="T8" fmla="*/ 1 w 1"/>
              <a:gd name="T9" fmla="*/ 1215 h 12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215">
                <a:moveTo>
                  <a:pt x="0" y="1215"/>
                </a:moveTo>
                <a:lnTo>
                  <a:pt x="1" y="0"/>
                </a:ln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  <a:round/>
            <a:headEnd type="stealth"/>
            <a:tailEnd type="none" w="lg" len="lg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39" name="Group 191"/>
          <p:cNvGrpSpPr>
            <a:grpSpLocks/>
          </p:cNvGrpSpPr>
          <p:nvPr/>
        </p:nvGrpSpPr>
        <p:grpSpPr bwMode="auto">
          <a:xfrm rot="5400000">
            <a:off x="2112170" y="5161268"/>
            <a:ext cx="334962" cy="384175"/>
            <a:chOff x="2399" y="1822"/>
            <a:chExt cx="119" cy="160"/>
          </a:xfrm>
        </p:grpSpPr>
        <p:sp>
          <p:nvSpPr>
            <p:cNvPr id="440" name="AutoShape 19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1" name="AutoShape 19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2" name="Line 19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3" name="Rectangle 19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4" name="Line 19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45" name="Group 181"/>
          <p:cNvGrpSpPr>
            <a:grpSpLocks/>
          </p:cNvGrpSpPr>
          <p:nvPr/>
        </p:nvGrpSpPr>
        <p:grpSpPr bwMode="auto">
          <a:xfrm rot="5400000">
            <a:off x="2129210" y="3390461"/>
            <a:ext cx="334963" cy="382588"/>
            <a:chOff x="2399" y="1822"/>
            <a:chExt cx="119" cy="160"/>
          </a:xfrm>
        </p:grpSpPr>
        <p:sp>
          <p:nvSpPr>
            <p:cNvPr id="446" name="AutoShape 18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7" name="AutoShape 18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8" name="Line 18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9" name="Rectangle 18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" name="Line 18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7758" name="Group 392"/>
          <p:cNvGrpSpPr>
            <a:grpSpLocks/>
          </p:cNvGrpSpPr>
          <p:nvPr/>
        </p:nvGrpSpPr>
        <p:grpSpPr bwMode="auto">
          <a:xfrm rot="10800000" flipH="1">
            <a:off x="9599614" y="3963989"/>
            <a:ext cx="369887" cy="357187"/>
            <a:chOff x="672" y="3264"/>
            <a:chExt cx="240" cy="240"/>
          </a:xfrm>
          <a:solidFill>
            <a:srgbClr val="FF6600"/>
          </a:solidFill>
        </p:grpSpPr>
        <p:grpSp>
          <p:nvGrpSpPr>
            <p:cNvPr id="27841" name="Group 393"/>
            <p:cNvGrpSpPr>
              <a:grpSpLocks/>
            </p:cNvGrpSpPr>
            <p:nvPr/>
          </p:nvGrpSpPr>
          <p:grpSpPr bwMode="auto">
            <a:xfrm>
              <a:off x="672" y="3312"/>
              <a:ext cx="141" cy="192"/>
              <a:chOff x="672" y="3264"/>
              <a:chExt cx="141" cy="192"/>
            </a:xfrm>
            <a:grpFill/>
          </p:grpSpPr>
          <p:sp>
            <p:nvSpPr>
              <p:cNvPr id="27846" name="AutoShape 394"/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93" cy="102"/>
              </a:xfrm>
              <a:prstGeom prst="flowChartMerge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27847" name="AutoShape 395"/>
              <p:cNvSpPr>
                <a:spLocks noChangeArrowheads="1"/>
              </p:cNvSpPr>
              <p:nvPr/>
            </p:nvSpPr>
            <p:spPr bwMode="auto">
              <a:xfrm>
                <a:off x="672" y="3354"/>
                <a:ext cx="93" cy="102"/>
              </a:xfrm>
              <a:prstGeom prst="flowChartExtra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27848" name="Line 396"/>
              <p:cNvSpPr>
                <a:spLocks noChangeShapeType="1"/>
              </p:cNvSpPr>
              <p:nvPr/>
            </p:nvSpPr>
            <p:spPr bwMode="auto">
              <a:xfrm>
                <a:off x="717" y="3360"/>
                <a:ext cx="9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27842" name="AutoShape 397"/>
            <p:cNvSpPr>
              <a:spLocks noChangeArrowheads="1"/>
            </p:cNvSpPr>
            <p:nvPr/>
          </p:nvSpPr>
          <p:spPr bwMode="auto">
            <a:xfrm>
              <a:off x="816" y="3360"/>
              <a:ext cx="48" cy="96"/>
            </a:xfrm>
            <a:prstGeom prst="flowChartDelay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27843" name="Line 398"/>
            <p:cNvSpPr>
              <a:spLocks noChangeShapeType="1"/>
            </p:cNvSpPr>
            <p:nvPr/>
          </p:nvSpPr>
          <p:spPr bwMode="auto">
            <a:xfrm flipV="1">
              <a:off x="720" y="3264"/>
              <a:ext cx="192" cy="14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44" name="Line 399"/>
            <p:cNvSpPr>
              <a:spLocks noChangeShapeType="1"/>
            </p:cNvSpPr>
            <p:nvPr/>
          </p:nvSpPr>
          <p:spPr bwMode="auto">
            <a:xfrm>
              <a:off x="912" y="3264"/>
              <a:ext cx="0" cy="14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45" name="Line 400"/>
            <p:cNvSpPr>
              <a:spLocks noChangeShapeType="1"/>
            </p:cNvSpPr>
            <p:nvPr/>
          </p:nvSpPr>
          <p:spPr bwMode="auto">
            <a:xfrm flipH="1">
              <a:off x="864" y="3408"/>
              <a:ext cx="4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7673" name="Group 84"/>
          <p:cNvGrpSpPr>
            <a:grpSpLocks/>
          </p:cNvGrpSpPr>
          <p:nvPr/>
        </p:nvGrpSpPr>
        <p:grpSpPr bwMode="auto">
          <a:xfrm rot="5400000">
            <a:off x="7147720" y="4118770"/>
            <a:ext cx="334963" cy="384175"/>
            <a:chOff x="2399" y="1822"/>
            <a:chExt cx="119" cy="160"/>
          </a:xfrm>
        </p:grpSpPr>
        <p:sp>
          <p:nvSpPr>
            <p:cNvPr id="27898" name="AutoShape 8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99" name="AutoShape 8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900" name="Line 8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901" name="Rectangle 8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902" name="Line 8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3541714" y="1155701"/>
            <a:ext cx="4757737" cy="2981325"/>
            <a:chOff x="2017713" y="1155700"/>
            <a:chExt cx="4757737" cy="2981325"/>
          </a:xfrm>
        </p:grpSpPr>
        <p:sp>
          <p:nvSpPr>
            <p:cNvPr id="27677" name="Freeform 93"/>
            <p:cNvSpPr>
              <a:spLocks/>
            </p:cNvSpPr>
            <p:nvPr/>
          </p:nvSpPr>
          <p:spPr bwMode="auto">
            <a:xfrm>
              <a:off x="6759575" y="3487738"/>
              <a:ext cx="1588" cy="649287"/>
            </a:xfrm>
            <a:custGeom>
              <a:avLst/>
              <a:gdLst>
                <a:gd name="T0" fmla="*/ 0 w 1"/>
                <a:gd name="T1" fmla="*/ 2147483647 h 396"/>
                <a:gd name="T2" fmla="*/ 0 w 1"/>
                <a:gd name="T3" fmla="*/ 0 h 396"/>
                <a:gd name="T4" fmla="*/ 0 60000 65536"/>
                <a:gd name="T5" fmla="*/ 0 60000 65536"/>
                <a:gd name="T6" fmla="*/ 0 w 1"/>
                <a:gd name="T7" fmla="*/ 0 h 396"/>
                <a:gd name="T8" fmla="*/ 1 w 1"/>
                <a:gd name="T9" fmla="*/ 396 h 3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96">
                  <a:moveTo>
                    <a:pt x="0" y="396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chemeClr val="accent6"/>
                </a:solidFill>
              </a:endParaRPr>
            </a:p>
          </p:txBody>
        </p:sp>
        <p:sp>
          <p:nvSpPr>
            <p:cNvPr id="27678" name="Line 94"/>
            <p:cNvSpPr>
              <a:spLocks noChangeShapeType="1"/>
            </p:cNvSpPr>
            <p:nvPr/>
          </p:nvSpPr>
          <p:spPr bwMode="auto">
            <a:xfrm rot="5400000" flipV="1">
              <a:off x="5776913" y="2502470"/>
              <a:ext cx="0" cy="1997075"/>
            </a:xfrm>
            <a:prstGeom prst="line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chemeClr val="accent6"/>
                </a:solidFill>
              </a:endParaRPr>
            </a:p>
          </p:txBody>
        </p:sp>
        <p:sp>
          <p:nvSpPr>
            <p:cNvPr id="27679" name="Line 95"/>
            <p:cNvSpPr>
              <a:spLocks noChangeShapeType="1"/>
            </p:cNvSpPr>
            <p:nvPr/>
          </p:nvSpPr>
          <p:spPr bwMode="auto">
            <a:xfrm rot="-5400000">
              <a:off x="4060825" y="2961257"/>
              <a:ext cx="0" cy="1079500"/>
            </a:xfrm>
            <a:prstGeom prst="line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chemeClr val="accent6"/>
                </a:solidFill>
              </a:endParaRPr>
            </a:p>
          </p:txBody>
        </p:sp>
        <p:sp>
          <p:nvSpPr>
            <p:cNvPr id="27697" name="Freeform 156"/>
            <p:cNvSpPr>
              <a:spLocks/>
            </p:cNvSpPr>
            <p:nvPr/>
          </p:nvSpPr>
          <p:spPr bwMode="auto">
            <a:xfrm>
              <a:off x="3606022" y="3049588"/>
              <a:ext cx="722312" cy="4763"/>
            </a:xfrm>
            <a:custGeom>
              <a:avLst/>
              <a:gdLst>
                <a:gd name="T0" fmla="*/ 0 w 455"/>
                <a:gd name="T1" fmla="*/ 0 h 3"/>
                <a:gd name="T2" fmla="*/ 2147483647 w 455"/>
                <a:gd name="T3" fmla="*/ 2147483647 h 3"/>
                <a:gd name="T4" fmla="*/ 0 60000 65536"/>
                <a:gd name="T5" fmla="*/ 0 60000 65536"/>
                <a:gd name="T6" fmla="*/ 0 w 455"/>
                <a:gd name="T7" fmla="*/ 0 h 3"/>
                <a:gd name="T8" fmla="*/ 455 w 455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55" h="3">
                  <a:moveTo>
                    <a:pt x="0" y="0"/>
                  </a:moveTo>
                  <a:lnTo>
                    <a:pt x="455" y="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chemeClr val="accent6"/>
                </a:solidFill>
              </a:endParaRPr>
            </a:p>
          </p:txBody>
        </p:sp>
        <p:sp>
          <p:nvSpPr>
            <p:cNvPr id="27698" name="Rectangle 159"/>
            <p:cNvSpPr>
              <a:spLocks noChangeArrowheads="1"/>
            </p:cNvSpPr>
            <p:nvPr/>
          </p:nvSpPr>
          <p:spPr bwMode="auto">
            <a:xfrm rot="10800000">
              <a:off x="3394075" y="2185988"/>
              <a:ext cx="266700" cy="307975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solidFill>
                  <a:schemeClr val="accent6"/>
                </a:solidFill>
              </a:endParaRPr>
            </a:p>
          </p:txBody>
        </p:sp>
        <p:sp>
          <p:nvSpPr>
            <p:cNvPr id="27699" name="Line 160"/>
            <p:cNvSpPr>
              <a:spLocks noChangeShapeType="1"/>
            </p:cNvSpPr>
            <p:nvPr/>
          </p:nvSpPr>
          <p:spPr bwMode="auto">
            <a:xfrm rot="10800000" flipV="1">
              <a:off x="3525838" y="2185988"/>
              <a:ext cx="0" cy="3079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zh-TW" altLang="en-US">
                <a:solidFill>
                  <a:schemeClr val="accent6"/>
                </a:solidFill>
              </a:endParaRPr>
            </a:p>
          </p:txBody>
        </p:sp>
        <p:sp>
          <p:nvSpPr>
            <p:cNvPr id="27700" name="Freeform 161"/>
            <p:cNvSpPr>
              <a:spLocks/>
            </p:cNvSpPr>
            <p:nvPr/>
          </p:nvSpPr>
          <p:spPr bwMode="auto">
            <a:xfrm>
              <a:off x="2943225" y="2527300"/>
              <a:ext cx="0" cy="534988"/>
            </a:xfrm>
            <a:custGeom>
              <a:avLst/>
              <a:gdLst>
                <a:gd name="T0" fmla="*/ 0 w 2"/>
                <a:gd name="T1" fmla="*/ 2147483647 h 327"/>
                <a:gd name="T2" fmla="*/ 2147483647 w 2"/>
                <a:gd name="T3" fmla="*/ 0 h 327"/>
                <a:gd name="T4" fmla="*/ 0 60000 65536"/>
                <a:gd name="T5" fmla="*/ 0 60000 65536"/>
                <a:gd name="T6" fmla="*/ 0 w 2"/>
                <a:gd name="T7" fmla="*/ 0 h 327"/>
                <a:gd name="T8" fmla="*/ 2 w 2"/>
                <a:gd name="T9" fmla="*/ 327 h 32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327">
                  <a:moveTo>
                    <a:pt x="0" y="327"/>
                  </a:move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chemeClr val="accent6"/>
                </a:solidFill>
              </a:endParaRPr>
            </a:p>
          </p:txBody>
        </p:sp>
        <p:sp>
          <p:nvSpPr>
            <p:cNvPr id="27701" name="Rectangle 164"/>
            <p:cNvSpPr>
              <a:spLocks noChangeArrowheads="1"/>
            </p:cNvSpPr>
            <p:nvPr/>
          </p:nvSpPr>
          <p:spPr bwMode="auto">
            <a:xfrm rot="10800000">
              <a:off x="2493963" y="2182813"/>
              <a:ext cx="266700" cy="30638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solidFill>
                  <a:schemeClr val="accent6"/>
                </a:solidFill>
              </a:endParaRPr>
            </a:p>
          </p:txBody>
        </p:sp>
        <p:sp>
          <p:nvSpPr>
            <p:cNvPr id="27702" name="Line 165"/>
            <p:cNvSpPr>
              <a:spLocks noChangeShapeType="1"/>
            </p:cNvSpPr>
            <p:nvPr/>
          </p:nvSpPr>
          <p:spPr bwMode="auto">
            <a:xfrm rot="10800000" flipV="1">
              <a:off x="2625725" y="2182813"/>
              <a:ext cx="0" cy="3063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zh-TW" altLang="en-US">
                <a:solidFill>
                  <a:schemeClr val="accent6"/>
                </a:solidFill>
              </a:endParaRPr>
            </a:p>
          </p:txBody>
        </p:sp>
        <p:grpSp>
          <p:nvGrpSpPr>
            <p:cNvPr id="27703" name="Group 166"/>
            <p:cNvGrpSpPr>
              <a:grpSpLocks/>
            </p:cNvGrpSpPr>
            <p:nvPr/>
          </p:nvGrpSpPr>
          <p:grpSpPr bwMode="auto">
            <a:xfrm rot="5400000">
              <a:off x="2896395" y="2167731"/>
              <a:ext cx="334962" cy="384175"/>
              <a:chOff x="2399" y="1822"/>
              <a:chExt cx="119" cy="160"/>
            </a:xfrm>
          </p:grpSpPr>
          <p:sp>
            <p:nvSpPr>
              <p:cNvPr id="27873" name="AutoShape 167"/>
              <p:cNvSpPr>
                <a:spLocks noChangeArrowheads="1"/>
              </p:cNvSpPr>
              <p:nvPr/>
            </p:nvSpPr>
            <p:spPr bwMode="auto">
              <a:xfrm rot="-5400000">
                <a:off x="2399" y="1919"/>
                <a:ext cx="63" cy="63"/>
              </a:xfrm>
              <a:prstGeom prst="flowChartMerg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7874" name="AutoShape 168"/>
              <p:cNvSpPr>
                <a:spLocks noChangeArrowheads="1"/>
              </p:cNvSpPr>
              <p:nvPr/>
            </p:nvSpPr>
            <p:spPr bwMode="auto">
              <a:xfrm rot="-5400000">
                <a:off x="2455" y="1919"/>
                <a:ext cx="63" cy="6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7875" name="Line 169"/>
              <p:cNvSpPr>
                <a:spLocks noChangeShapeType="1"/>
              </p:cNvSpPr>
              <p:nvPr/>
            </p:nvSpPr>
            <p:spPr bwMode="auto">
              <a:xfrm rot="-5400000">
                <a:off x="2408" y="1904"/>
                <a:ext cx="9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7876" name="Rectangle 170"/>
              <p:cNvSpPr>
                <a:spLocks noChangeArrowheads="1"/>
              </p:cNvSpPr>
              <p:nvPr/>
            </p:nvSpPr>
            <p:spPr bwMode="auto">
              <a:xfrm rot="-5400000">
                <a:off x="2424" y="1825"/>
                <a:ext cx="65" cy="5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7877" name="Line 171"/>
              <p:cNvSpPr>
                <a:spLocks noChangeShapeType="1"/>
              </p:cNvSpPr>
              <p:nvPr/>
            </p:nvSpPr>
            <p:spPr bwMode="auto">
              <a:xfrm rot="-5400000">
                <a:off x="2457" y="1825"/>
                <a:ext cx="0" cy="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27704" name="Text Box 172"/>
            <p:cNvSpPr txBox="1">
              <a:spLocks noChangeArrowheads="1"/>
            </p:cNvSpPr>
            <p:nvPr/>
          </p:nvSpPr>
          <p:spPr bwMode="auto">
            <a:xfrm>
              <a:off x="2819400" y="1924050"/>
              <a:ext cx="695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400">
                  <a:solidFill>
                    <a:schemeClr val="accent6"/>
                  </a:solidFill>
                </a:rPr>
                <a:t>AV1</a:t>
              </a:r>
            </a:p>
          </p:txBody>
        </p:sp>
        <p:sp>
          <p:nvSpPr>
            <p:cNvPr id="27705" name="Freeform 173"/>
            <p:cNvSpPr>
              <a:spLocks/>
            </p:cNvSpPr>
            <p:nvPr/>
          </p:nvSpPr>
          <p:spPr bwMode="auto">
            <a:xfrm>
              <a:off x="2624138" y="2462213"/>
              <a:ext cx="0" cy="587375"/>
            </a:xfrm>
            <a:custGeom>
              <a:avLst/>
              <a:gdLst>
                <a:gd name="T0" fmla="*/ 2147483647 w 5"/>
                <a:gd name="T1" fmla="*/ 2147483647 h 359"/>
                <a:gd name="T2" fmla="*/ 0 w 5"/>
                <a:gd name="T3" fmla="*/ 0 h 359"/>
                <a:gd name="T4" fmla="*/ 0 60000 65536"/>
                <a:gd name="T5" fmla="*/ 0 60000 65536"/>
                <a:gd name="T6" fmla="*/ 0 w 5"/>
                <a:gd name="T7" fmla="*/ 0 h 359"/>
                <a:gd name="T8" fmla="*/ 5 w 5"/>
                <a:gd name="T9" fmla="*/ 359 h 35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" h="359">
                  <a:moveTo>
                    <a:pt x="5" y="359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chemeClr val="accent6"/>
                </a:solidFill>
              </a:endParaRPr>
            </a:p>
          </p:txBody>
        </p:sp>
        <p:sp>
          <p:nvSpPr>
            <p:cNvPr id="27706" name="Line 174"/>
            <p:cNvSpPr>
              <a:spLocks noChangeShapeType="1"/>
            </p:cNvSpPr>
            <p:nvPr/>
          </p:nvSpPr>
          <p:spPr bwMode="auto">
            <a:xfrm flipV="1">
              <a:off x="2620963" y="1939925"/>
              <a:ext cx="1587" cy="268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chemeClr val="accent6"/>
                </a:solidFill>
              </a:endParaRPr>
            </a:p>
          </p:txBody>
        </p:sp>
        <p:sp>
          <p:nvSpPr>
            <p:cNvPr id="27707" name="Freeform 176"/>
            <p:cNvSpPr>
              <a:spLocks/>
            </p:cNvSpPr>
            <p:nvPr/>
          </p:nvSpPr>
          <p:spPr bwMode="auto">
            <a:xfrm>
              <a:off x="2944813" y="1597025"/>
              <a:ext cx="0" cy="595313"/>
            </a:xfrm>
            <a:custGeom>
              <a:avLst/>
              <a:gdLst>
                <a:gd name="T0" fmla="*/ 0 w 3"/>
                <a:gd name="T1" fmla="*/ 2147483647 h 364"/>
                <a:gd name="T2" fmla="*/ 2147483647 w 3"/>
                <a:gd name="T3" fmla="*/ 0 h 364"/>
                <a:gd name="T4" fmla="*/ 0 60000 65536"/>
                <a:gd name="T5" fmla="*/ 0 60000 65536"/>
                <a:gd name="T6" fmla="*/ 0 w 3"/>
                <a:gd name="T7" fmla="*/ 0 h 364"/>
                <a:gd name="T8" fmla="*/ 3 w 3"/>
                <a:gd name="T9" fmla="*/ 364 h 3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" h="364">
                  <a:moveTo>
                    <a:pt x="0" y="364"/>
                  </a:moveTo>
                  <a:lnTo>
                    <a:pt x="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chemeClr val="accent6"/>
                </a:solidFill>
              </a:endParaRPr>
            </a:p>
          </p:txBody>
        </p:sp>
        <p:sp>
          <p:nvSpPr>
            <p:cNvPr id="27708" name="Text Box 177"/>
            <p:cNvSpPr txBox="1">
              <a:spLocks noChangeArrowheads="1"/>
            </p:cNvSpPr>
            <p:nvPr/>
          </p:nvSpPr>
          <p:spPr bwMode="auto">
            <a:xfrm>
              <a:off x="3613150" y="2152650"/>
              <a:ext cx="55086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en-US" altLang="zh-TW" sz="1400">
                  <a:solidFill>
                    <a:schemeClr val="accent6"/>
                  </a:solidFill>
                </a:rPr>
                <a:t>FMS</a:t>
              </a:r>
            </a:p>
          </p:txBody>
        </p:sp>
        <p:sp>
          <p:nvSpPr>
            <p:cNvPr id="27709" name="Text Box 179"/>
            <p:cNvSpPr txBox="1">
              <a:spLocks noChangeArrowheads="1"/>
            </p:cNvSpPr>
            <p:nvPr/>
          </p:nvSpPr>
          <p:spPr bwMode="auto">
            <a:xfrm>
              <a:off x="2017713" y="2165350"/>
              <a:ext cx="549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en-US" altLang="zh-TW" sz="1400">
                  <a:solidFill>
                    <a:schemeClr val="accent6"/>
                  </a:solidFill>
                </a:rPr>
                <a:t>FMS</a:t>
              </a:r>
            </a:p>
          </p:txBody>
        </p:sp>
        <p:sp>
          <p:nvSpPr>
            <p:cNvPr id="27736" name="Line 352"/>
            <p:cNvSpPr>
              <a:spLocks noChangeShapeType="1"/>
            </p:cNvSpPr>
            <p:nvPr/>
          </p:nvSpPr>
          <p:spPr bwMode="auto">
            <a:xfrm>
              <a:off x="2603500" y="1949450"/>
              <a:ext cx="3603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chemeClr val="accent6"/>
                </a:solidFill>
              </a:endParaRPr>
            </a:p>
          </p:txBody>
        </p:sp>
        <p:sp>
          <p:nvSpPr>
            <p:cNvPr id="27742" name="Freeform 374"/>
            <p:cNvSpPr>
              <a:spLocks/>
            </p:cNvSpPr>
            <p:nvPr/>
          </p:nvSpPr>
          <p:spPr bwMode="auto">
            <a:xfrm>
              <a:off x="3521075" y="2487613"/>
              <a:ext cx="0" cy="1641475"/>
            </a:xfrm>
            <a:custGeom>
              <a:avLst/>
              <a:gdLst>
                <a:gd name="T0" fmla="*/ 2147483647 w 4"/>
                <a:gd name="T1" fmla="*/ 0 h 1003"/>
                <a:gd name="T2" fmla="*/ 0 w 4"/>
                <a:gd name="T3" fmla="*/ 2147483647 h 1003"/>
                <a:gd name="T4" fmla="*/ 0 60000 65536"/>
                <a:gd name="T5" fmla="*/ 0 60000 65536"/>
                <a:gd name="T6" fmla="*/ 0 w 4"/>
                <a:gd name="T7" fmla="*/ 0 h 1003"/>
                <a:gd name="T8" fmla="*/ 4 w 4"/>
                <a:gd name="T9" fmla="*/ 1003 h 100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1003">
                  <a:moveTo>
                    <a:pt x="4" y="0"/>
                  </a:moveTo>
                  <a:lnTo>
                    <a:pt x="0" y="1003"/>
                  </a:lnTo>
                </a:path>
              </a:pathLst>
            </a:custGeom>
            <a:noFill/>
            <a:ln w="381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chemeClr val="accent6"/>
                </a:solidFill>
              </a:endParaRPr>
            </a:p>
          </p:txBody>
        </p:sp>
        <p:sp>
          <p:nvSpPr>
            <p:cNvPr id="27743" name="Line 375"/>
            <p:cNvSpPr>
              <a:spLocks noChangeShapeType="1"/>
            </p:cNvSpPr>
            <p:nvPr/>
          </p:nvSpPr>
          <p:spPr bwMode="auto">
            <a:xfrm flipV="1">
              <a:off x="3524250" y="1644650"/>
              <a:ext cx="0" cy="536575"/>
            </a:xfrm>
            <a:prstGeom prst="line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chemeClr val="accent6"/>
                </a:solidFill>
              </a:endParaRPr>
            </a:p>
          </p:txBody>
        </p:sp>
        <p:sp>
          <p:nvSpPr>
            <p:cNvPr id="27744" name="Freeform 376"/>
            <p:cNvSpPr>
              <a:spLocks/>
            </p:cNvSpPr>
            <p:nvPr/>
          </p:nvSpPr>
          <p:spPr bwMode="auto">
            <a:xfrm>
              <a:off x="2616200" y="3051175"/>
              <a:ext cx="822325" cy="0"/>
            </a:xfrm>
            <a:custGeom>
              <a:avLst/>
              <a:gdLst>
                <a:gd name="T0" fmla="*/ 0 w 518"/>
                <a:gd name="T1" fmla="*/ 0 h 3"/>
                <a:gd name="T2" fmla="*/ 2147483647 w 518"/>
                <a:gd name="T3" fmla="*/ 2147483647 h 3"/>
                <a:gd name="T4" fmla="*/ 0 60000 65536"/>
                <a:gd name="T5" fmla="*/ 0 60000 65536"/>
                <a:gd name="T6" fmla="*/ 0 w 518"/>
                <a:gd name="T7" fmla="*/ 0 h 3"/>
                <a:gd name="T8" fmla="*/ 518 w 518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8" h="3">
                  <a:moveTo>
                    <a:pt x="0" y="0"/>
                  </a:moveTo>
                  <a:lnTo>
                    <a:pt x="518" y="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chemeClr val="accent6"/>
                </a:solidFill>
              </a:endParaRPr>
            </a:p>
          </p:txBody>
        </p:sp>
        <p:sp>
          <p:nvSpPr>
            <p:cNvPr id="27763" name="Freeform 419"/>
            <p:cNvSpPr>
              <a:spLocks/>
            </p:cNvSpPr>
            <p:nvPr/>
          </p:nvSpPr>
          <p:spPr bwMode="auto">
            <a:xfrm>
              <a:off x="3521075" y="1400175"/>
              <a:ext cx="3175" cy="273050"/>
            </a:xfrm>
            <a:custGeom>
              <a:avLst/>
              <a:gdLst>
                <a:gd name="T0" fmla="*/ 0 w 2"/>
                <a:gd name="T1" fmla="*/ 0 h 167"/>
                <a:gd name="T2" fmla="*/ 2147483647 w 2"/>
                <a:gd name="T3" fmla="*/ 2147483647 h 167"/>
                <a:gd name="T4" fmla="*/ 0 60000 65536"/>
                <a:gd name="T5" fmla="*/ 0 60000 65536"/>
                <a:gd name="T6" fmla="*/ 0 w 2"/>
                <a:gd name="T7" fmla="*/ 0 h 167"/>
                <a:gd name="T8" fmla="*/ 2 w 2"/>
                <a:gd name="T9" fmla="*/ 167 h 1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167">
                  <a:moveTo>
                    <a:pt x="0" y="0"/>
                  </a:moveTo>
                  <a:lnTo>
                    <a:pt x="2" y="167"/>
                  </a:lnTo>
                </a:path>
              </a:pathLst>
            </a:custGeom>
            <a:noFill/>
            <a:ln w="38100">
              <a:solidFill>
                <a:schemeClr val="accent6">
                  <a:lumMod val="75000"/>
                </a:schemeClr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TW" altLang="en-US">
                <a:solidFill>
                  <a:schemeClr val="accent6"/>
                </a:solidFill>
              </a:endParaRPr>
            </a:p>
          </p:txBody>
        </p:sp>
        <p:sp>
          <p:nvSpPr>
            <p:cNvPr id="27764" name="Freeform 420"/>
            <p:cNvSpPr>
              <a:spLocks/>
            </p:cNvSpPr>
            <p:nvPr/>
          </p:nvSpPr>
          <p:spPr bwMode="auto">
            <a:xfrm>
              <a:off x="2944813" y="1397000"/>
              <a:ext cx="0" cy="273050"/>
            </a:xfrm>
            <a:custGeom>
              <a:avLst/>
              <a:gdLst>
                <a:gd name="T0" fmla="*/ 0 w 2"/>
                <a:gd name="T1" fmla="*/ 0 h 167"/>
                <a:gd name="T2" fmla="*/ 2147483647 w 2"/>
                <a:gd name="T3" fmla="*/ 2147483647 h 167"/>
                <a:gd name="T4" fmla="*/ 0 60000 65536"/>
                <a:gd name="T5" fmla="*/ 0 60000 65536"/>
                <a:gd name="T6" fmla="*/ 0 w 2"/>
                <a:gd name="T7" fmla="*/ 0 h 167"/>
                <a:gd name="T8" fmla="*/ 2 w 2"/>
                <a:gd name="T9" fmla="*/ 167 h 1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167">
                  <a:moveTo>
                    <a:pt x="0" y="0"/>
                  </a:moveTo>
                  <a:lnTo>
                    <a:pt x="2" y="16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TW" altLang="en-US">
                <a:solidFill>
                  <a:schemeClr val="accent6"/>
                </a:solidFill>
              </a:endParaRPr>
            </a:p>
          </p:txBody>
        </p:sp>
        <p:sp>
          <p:nvSpPr>
            <p:cNvPr id="27765" name="Text Box 421"/>
            <p:cNvSpPr txBox="1">
              <a:spLocks noChangeArrowheads="1"/>
            </p:cNvSpPr>
            <p:nvPr/>
          </p:nvSpPr>
          <p:spPr bwMode="auto">
            <a:xfrm>
              <a:off x="2552700" y="1155700"/>
              <a:ext cx="79216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dirty="0">
                  <a:solidFill>
                    <a:schemeClr val="accent6"/>
                  </a:solidFill>
                </a:rPr>
                <a:t>Line N2</a:t>
              </a:r>
            </a:p>
          </p:txBody>
        </p:sp>
        <p:sp>
          <p:nvSpPr>
            <p:cNvPr id="27768" name="Line 424"/>
            <p:cNvSpPr>
              <a:spLocks noChangeShapeType="1"/>
            </p:cNvSpPr>
            <p:nvPr/>
          </p:nvSpPr>
          <p:spPr bwMode="auto">
            <a:xfrm flipV="1">
              <a:off x="4311650" y="2932113"/>
              <a:ext cx="0" cy="108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chemeClr val="accent6"/>
                </a:solidFill>
              </a:endParaRPr>
            </a:p>
          </p:txBody>
        </p:sp>
        <p:sp>
          <p:nvSpPr>
            <p:cNvPr id="503" name="Text Box 422"/>
            <p:cNvSpPr txBox="1">
              <a:spLocks noChangeArrowheads="1"/>
            </p:cNvSpPr>
            <p:nvPr/>
          </p:nvSpPr>
          <p:spPr bwMode="auto">
            <a:xfrm>
              <a:off x="3198813" y="1162050"/>
              <a:ext cx="85698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dirty="0">
                  <a:solidFill>
                    <a:schemeClr val="accent6"/>
                  </a:solidFill>
                </a:rPr>
                <a:t>Purge N2</a:t>
              </a:r>
            </a:p>
          </p:txBody>
        </p:sp>
      </p:grpSp>
      <p:grpSp>
        <p:nvGrpSpPr>
          <p:cNvPr id="507" name="Group 402"/>
          <p:cNvGrpSpPr>
            <a:grpSpLocks/>
          </p:cNvGrpSpPr>
          <p:nvPr/>
        </p:nvGrpSpPr>
        <p:grpSpPr bwMode="auto">
          <a:xfrm rot="5400000">
            <a:off x="9743281" y="3011191"/>
            <a:ext cx="190500" cy="344488"/>
            <a:chOff x="1200" y="3600"/>
            <a:chExt cx="192" cy="240"/>
          </a:xfrm>
          <a:solidFill>
            <a:srgbClr val="FF6600"/>
          </a:solidFill>
        </p:grpSpPr>
        <p:sp>
          <p:nvSpPr>
            <p:cNvPr id="508" name="Oval 403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09" name="Line 404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37" name="群組 636"/>
          <p:cNvGrpSpPr/>
          <p:nvPr/>
        </p:nvGrpSpPr>
        <p:grpSpPr>
          <a:xfrm>
            <a:off x="7187955" y="4243388"/>
            <a:ext cx="2555875" cy="1703388"/>
            <a:chOff x="5665788" y="4244975"/>
            <a:chExt cx="2555875" cy="1703388"/>
          </a:xfrm>
        </p:grpSpPr>
        <p:sp>
          <p:nvSpPr>
            <p:cNvPr id="638" name="Line 385"/>
            <p:cNvSpPr>
              <a:spLocks noChangeShapeType="1"/>
            </p:cNvSpPr>
            <p:nvPr/>
          </p:nvSpPr>
          <p:spPr bwMode="auto">
            <a:xfrm flipV="1">
              <a:off x="7854950" y="4895850"/>
              <a:ext cx="0" cy="295275"/>
            </a:xfrm>
            <a:prstGeom prst="line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639" name="群組 638"/>
            <p:cNvGrpSpPr/>
            <p:nvPr/>
          </p:nvGrpSpPr>
          <p:grpSpPr>
            <a:xfrm>
              <a:off x="5665788" y="4244975"/>
              <a:ext cx="2555875" cy="1703388"/>
              <a:chOff x="5665788" y="4244975"/>
              <a:chExt cx="2555875" cy="1703388"/>
            </a:xfrm>
          </p:grpSpPr>
          <p:sp>
            <p:nvSpPr>
              <p:cNvPr id="647" name="Line 295"/>
              <p:cNvSpPr>
                <a:spLocks noChangeShapeType="1"/>
              </p:cNvSpPr>
              <p:nvPr/>
            </p:nvSpPr>
            <p:spPr bwMode="auto">
              <a:xfrm>
                <a:off x="8153566" y="4892675"/>
                <a:ext cx="0" cy="215900"/>
              </a:xfrm>
              <a:prstGeom prst="lin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40" name="Line 51"/>
              <p:cNvSpPr>
                <a:spLocks noChangeShapeType="1"/>
              </p:cNvSpPr>
              <p:nvPr/>
            </p:nvSpPr>
            <p:spPr bwMode="auto">
              <a:xfrm flipV="1">
                <a:off x="8145463" y="4244975"/>
                <a:ext cx="0" cy="319088"/>
              </a:xfrm>
              <a:prstGeom prst="lin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41" name="Freeform 382"/>
              <p:cNvSpPr>
                <a:spLocks/>
              </p:cNvSpPr>
              <p:nvPr/>
            </p:nvSpPr>
            <p:spPr bwMode="auto">
              <a:xfrm rot="-5400000">
                <a:off x="7480301" y="5459412"/>
                <a:ext cx="742950" cy="161925"/>
              </a:xfrm>
              <a:custGeom>
                <a:avLst/>
                <a:gdLst>
                  <a:gd name="T0" fmla="*/ 0 w 596"/>
                  <a:gd name="T1" fmla="*/ 2147483647 h 102"/>
                  <a:gd name="T2" fmla="*/ 2147483647 w 596"/>
                  <a:gd name="T3" fmla="*/ 2147483647 h 102"/>
                  <a:gd name="T4" fmla="*/ 2147483647 w 596"/>
                  <a:gd name="T5" fmla="*/ 2147483647 h 102"/>
                  <a:gd name="T6" fmla="*/ 2147483647 w 596"/>
                  <a:gd name="T7" fmla="*/ 0 h 102"/>
                  <a:gd name="T8" fmla="*/ 2147483647 w 596"/>
                  <a:gd name="T9" fmla="*/ 2147483647 h 102"/>
                  <a:gd name="T10" fmla="*/ 2147483647 w 596"/>
                  <a:gd name="T11" fmla="*/ 2147483647 h 102"/>
                  <a:gd name="T12" fmla="*/ 2147483647 w 596"/>
                  <a:gd name="T13" fmla="*/ 2147483647 h 102"/>
                  <a:gd name="T14" fmla="*/ 2147483647 w 596"/>
                  <a:gd name="T15" fmla="*/ 2147483647 h 102"/>
                  <a:gd name="T16" fmla="*/ 2147483647 w 596"/>
                  <a:gd name="T17" fmla="*/ 2147483647 h 102"/>
                  <a:gd name="T18" fmla="*/ 2147483647 w 596"/>
                  <a:gd name="T19" fmla="*/ 2147483647 h 102"/>
                  <a:gd name="T20" fmla="*/ 2147483647 w 596"/>
                  <a:gd name="T21" fmla="*/ 2147483647 h 102"/>
                  <a:gd name="T22" fmla="*/ 2147483647 w 596"/>
                  <a:gd name="T23" fmla="*/ 2147483647 h 10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96"/>
                  <a:gd name="T37" fmla="*/ 0 h 102"/>
                  <a:gd name="T38" fmla="*/ 596 w 596"/>
                  <a:gd name="T39" fmla="*/ 102 h 10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96" h="102">
                    <a:moveTo>
                      <a:pt x="0" y="52"/>
                    </a:moveTo>
                    <a:lnTo>
                      <a:pt x="146" y="50"/>
                    </a:lnTo>
                    <a:lnTo>
                      <a:pt x="167" y="102"/>
                    </a:lnTo>
                    <a:lnTo>
                      <a:pt x="201" y="0"/>
                    </a:lnTo>
                    <a:lnTo>
                      <a:pt x="239" y="102"/>
                    </a:lnTo>
                    <a:lnTo>
                      <a:pt x="286" y="2"/>
                    </a:lnTo>
                    <a:lnTo>
                      <a:pt x="330" y="102"/>
                    </a:lnTo>
                    <a:lnTo>
                      <a:pt x="365" y="2"/>
                    </a:lnTo>
                    <a:lnTo>
                      <a:pt x="415" y="100"/>
                    </a:lnTo>
                    <a:lnTo>
                      <a:pt x="447" y="6"/>
                    </a:lnTo>
                    <a:lnTo>
                      <a:pt x="478" y="56"/>
                    </a:lnTo>
                    <a:lnTo>
                      <a:pt x="596" y="56"/>
                    </a:ln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zh-TW" altLang="en-US"/>
              </a:p>
            </p:txBody>
          </p:sp>
          <p:sp>
            <p:nvSpPr>
              <p:cNvPr id="642" name="Freeform 384"/>
              <p:cNvSpPr>
                <a:spLocks/>
              </p:cNvSpPr>
              <p:nvPr/>
            </p:nvSpPr>
            <p:spPr bwMode="auto">
              <a:xfrm rot="-5400000">
                <a:off x="7731919" y="5458619"/>
                <a:ext cx="817563" cy="161925"/>
              </a:xfrm>
              <a:custGeom>
                <a:avLst/>
                <a:gdLst>
                  <a:gd name="T0" fmla="*/ 0 w 755"/>
                  <a:gd name="T1" fmla="*/ 2147483647 h 102"/>
                  <a:gd name="T2" fmla="*/ 2147483647 w 755"/>
                  <a:gd name="T3" fmla="*/ 2147483647 h 102"/>
                  <a:gd name="T4" fmla="*/ 2147483647 w 755"/>
                  <a:gd name="T5" fmla="*/ 2147483647 h 102"/>
                  <a:gd name="T6" fmla="*/ 2147483647 w 755"/>
                  <a:gd name="T7" fmla="*/ 0 h 102"/>
                  <a:gd name="T8" fmla="*/ 2147483647 w 755"/>
                  <a:gd name="T9" fmla="*/ 2147483647 h 102"/>
                  <a:gd name="T10" fmla="*/ 2147483647 w 755"/>
                  <a:gd name="T11" fmla="*/ 2147483647 h 102"/>
                  <a:gd name="T12" fmla="*/ 2147483647 w 755"/>
                  <a:gd name="T13" fmla="*/ 2147483647 h 102"/>
                  <a:gd name="T14" fmla="*/ 2147483647 w 755"/>
                  <a:gd name="T15" fmla="*/ 2147483647 h 102"/>
                  <a:gd name="T16" fmla="*/ 2147483647 w 755"/>
                  <a:gd name="T17" fmla="*/ 2147483647 h 102"/>
                  <a:gd name="T18" fmla="*/ 2147483647 w 755"/>
                  <a:gd name="T19" fmla="*/ 2147483647 h 102"/>
                  <a:gd name="T20" fmla="*/ 2147483647 w 755"/>
                  <a:gd name="T21" fmla="*/ 2147483647 h 102"/>
                  <a:gd name="T22" fmla="*/ 2147483647 w 755"/>
                  <a:gd name="T23" fmla="*/ 2147483647 h 10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55"/>
                  <a:gd name="T37" fmla="*/ 0 h 102"/>
                  <a:gd name="T38" fmla="*/ 755 w 755"/>
                  <a:gd name="T39" fmla="*/ 102 h 10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55" h="102">
                    <a:moveTo>
                      <a:pt x="0" y="50"/>
                    </a:moveTo>
                    <a:lnTo>
                      <a:pt x="214" y="50"/>
                    </a:lnTo>
                    <a:lnTo>
                      <a:pt x="236" y="102"/>
                    </a:lnTo>
                    <a:lnTo>
                      <a:pt x="270" y="0"/>
                    </a:lnTo>
                    <a:lnTo>
                      <a:pt x="308" y="102"/>
                    </a:lnTo>
                    <a:lnTo>
                      <a:pt x="356" y="2"/>
                    </a:lnTo>
                    <a:lnTo>
                      <a:pt x="400" y="102"/>
                    </a:lnTo>
                    <a:lnTo>
                      <a:pt x="436" y="2"/>
                    </a:lnTo>
                    <a:lnTo>
                      <a:pt x="486" y="100"/>
                    </a:lnTo>
                    <a:lnTo>
                      <a:pt x="518" y="6"/>
                    </a:lnTo>
                    <a:lnTo>
                      <a:pt x="550" y="56"/>
                    </a:lnTo>
                    <a:lnTo>
                      <a:pt x="755" y="55"/>
                    </a:ln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zh-TW" altLang="en-US"/>
              </a:p>
            </p:txBody>
          </p:sp>
          <p:sp>
            <p:nvSpPr>
              <p:cNvPr id="643" name="Line 386"/>
              <p:cNvSpPr>
                <a:spLocks noChangeShapeType="1"/>
              </p:cNvSpPr>
              <p:nvPr/>
            </p:nvSpPr>
            <p:spPr bwMode="auto">
              <a:xfrm>
                <a:off x="5665788" y="4481513"/>
                <a:ext cx="0" cy="446087"/>
              </a:xfrm>
              <a:prstGeom prst="lin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44" name="Line 387"/>
              <p:cNvSpPr>
                <a:spLocks noChangeShapeType="1"/>
              </p:cNvSpPr>
              <p:nvPr/>
            </p:nvSpPr>
            <p:spPr bwMode="auto">
              <a:xfrm>
                <a:off x="6756400" y="4478338"/>
                <a:ext cx="0" cy="446087"/>
              </a:xfrm>
              <a:prstGeom prst="lin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45" name="Line 292"/>
              <p:cNvSpPr>
                <a:spLocks noChangeShapeType="1"/>
              </p:cNvSpPr>
              <p:nvPr/>
            </p:nvSpPr>
            <p:spPr bwMode="auto">
              <a:xfrm>
                <a:off x="7151688" y="5932488"/>
                <a:ext cx="720725" cy="0"/>
              </a:xfrm>
              <a:prstGeom prst="lin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46" name="Line 293"/>
              <p:cNvSpPr>
                <a:spLocks noChangeShapeType="1"/>
              </p:cNvSpPr>
              <p:nvPr/>
            </p:nvSpPr>
            <p:spPr bwMode="auto">
              <a:xfrm>
                <a:off x="7859713" y="5930900"/>
                <a:ext cx="287337" cy="0"/>
              </a:xfrm>
              <a:prstGeom prst="lin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48" name="Line 302"/>
              <p:cNvSpPr>
                <a:spLocks noChangeShapeType="1"/>
              </p:cNvSpPr>
              <p:nvPr/>
            </p:nvSpPr>
            <p:spPr bwMode="auto">
              <a:xfrm>
                <a:off x="5670550" y="4910138"/>
                <a:ext cx="1081088" cy="0"/>
              </a:xfrm>
              <a:prstGeom prst="lin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49" name="Line 305"/>
              <p:cNvSpPr>
                <a:spLocks noChangeShapeType="1"/>
              </p:cNvSpPr>
              <p:nvPr/>
            </p:nvSpPr>
            <p:spPr bwMode="auto">
              <a:xfrm>
                <a:off x="6775450" y="4906963"/>
                <a:ext cx="1081088" cy="0"/>
              </a:xfrm>
              <a:prstGeom prst="lin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670" name="文字方塊 669"/>
          <p:cNvSpPr txBox="1"/>
          <p:nvPr/>
        </p:nvSpPr>
        <p:spPr>
          <a:xfrm>
            <a:off x="9753996" y="2140061"/>
            <a:ext cx="34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A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grpSp>
        <p:nvGrpSpPr>
          <p:cNvPr id="673" name="Group 181"/>
          <p:cNvGrpSpPr>
            <a:grpSpLocks/>
          </p:cNvGrpSpPr>
          <p:nvPr/>
        </p:nvGrpSpPr>
        <p:grpSpPr bwMode="auto">
          <a:xfrm rot="5400000">
            <a:off x="4419033" y="2162894"/>
            <a:ext cx="334963" cy="382588"/>
            <a:chOff x="2399" y="1822"/>
            <a:chExt cx="119" cy="160"/>
          </a:xfrm>
        </p:grpSpPr>
        <p:sp>
          <p:nvSpPr>
            <p:cNvPr id="674" name="AutoShape 18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5" name="AutoShape 18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" name="Line 18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7" name="Rectangle 18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8" name="Line 18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80" name="矩形圖說文字 679"/>
          <p:cNvSpPr/>
          <p:nvPr/>
        </p:nvSpPr>
        <p:spPr>
          <a:xfrm>
            <a:off x="7659800" y="2027636"/>
            <a:ext cx="1019398" cy="309734"/>
          </a:xfrm>
          <a:prstGeom prst="wedgeRectCallout">
            <a:avLst>
              <a:gd name="adj1" fmla="val 60256"/>
              <a:gd name="adj2" fmla="val -489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</a:rPr>
              <a:t>5</a:t>
            </a:r>
            <a:r>
              <a:rPr lang="zh-TW" altLang="en-US" sz="1400" dirty="0">
                <a:solidFill>
                  <a:srgbClr val="FF0000"/>
                </a:solidFill>
              </a:rPr>
              <a:t>號閥開啟</a:t>
            </a:r>
          </a:p>
        </p:txBody>
      </p:sp>
      <p:sp>
        <p:nvSpPr>
          <p:cNvPr id="681" name="矩形圖說文字 680"/>
          <p:cNvSpPr/>
          <p:nvPr/>
        </p:nvSpPr>
        <p:spPr>
          <a:xfrm>
            <a:off x="8356378" y="4505032"/>
            <a:ext cx="1019398" cy="309734"/>
          </a:xfrm>
          <a:prstGeom prst="wedgeRectCallout">
            <a:avLst>
              <a:gd name="adj1" fmla="val 71176"/>
              <a:gd name="adj2" fmla="val -1003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</a:rPr>
              <a:t>3</a:t>
            </a:r>
            <a:r>
              <a:rPr lang="zh-TW" altLang="en-US" sz="1400" dirty="0">
                <a:solidFill>
                  <a:srgbClr val="FF0000"/>
                </a:solidFill>
              </a:rPr>
              <a:t>號閥開啟</a:t>
            </a:r>
          </a:p>
        </p:txBody>
      </p:sp>
      <p:sp>
        <p:nvSpPr>
          <p:cNvPr id="682" name="矩形圖說文字 681"/>
          <p:cNvSpPr/>
          <p:nvPr/>
        </p:nvSpPr>
        <p:spPr>
          <a:xfrm>
            <a:off x="8461152" y="3594369"/>
            <a:ext cx="1019398" cy="309734"/>
          </a:xfrm>
          <a:prstGeom prst="wedgeRectCallout">
            <a:avLst>
              <a:gd name="adj1" fmla="val -33344"/>
              <a:gd name="adj2" fmla="val 8752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</a:rPr>
              <a:t>2</a:t>
            </a:r>
            <a:r>
              <a:rPr lang="zh-TW" altLang="en-US" sz="1400" dirty="0">
                <a:solidFill>
                  <a:srgbClr val="FF0000"/>
                </a:solidFill>
              </a:rPr>
              <a:t>號閥開啟</a:t>
            </a:r>
          </a:p>
        </p:txBody>
      </p:sp>
      <p:grpSp>
        <p:nvGrpSpPr>
          <p:cNvPr id="27762" name="Group 412"/>
          <p:cNvGrpSpPr>
            <a:grpSpLocks/>
          </p:cNvGrpSpPr>
          <p:nvPr/>
        </p:nvGrpSpPr>
        <p:grpSpPr bwMode="auto">
          <a:xfrm rot="5400000">
            <a:off x="9623426" y="4541839"/>
            <a:ext cx="334963" cy="382587"/>
            <a:chOff x="2399" y="1822"/>
            <a:chExt cx="119" cy="160"/>
          </a:xfrm>
        </p:grpSpPr>
        <p:sp>
          <p:nvSpPr>
            <p:cNvPr id="27829" name="AutoShape 4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30" name="AutoShape 4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31" name="Line 4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32" name="Rectangle 4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33" name="Line 4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7788" name="Group 84"/>
          <p:cNvGrpSpPr>
            <a:grpSpLocks/>
          </p:cNvGrpSpPr>
          <p:nvPr/>
        </p:nvGrpSpPr>
        <p:grpSpPr bwMode="auto">
          <a:xfrm rot="5400000">
            <a:off x="9624219" y="4538927"/>
            <a:ext cx="334963" cy="384175"/>
            <a:chOff x="2399" y="1822"/>
            <a:chExt cx="119" cy="160"/>
          </a:xfrm>
        </p:grpSpPr>
        <p:sp>
          <p:nvSpPr>
            <p:cNvPr id="27824" name="AutoShape 8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25" name="AutoShape 8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26" name="Line 8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27" name="Rectangle 8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28" name="Line 8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95" name="群組 494"/>
          <p:cNvGrpSpPr/>
          <p:nvPr/>
        </p:nvGrpSpPr>
        <p:grpSpPr>
          <a:xfrm>
            <a:off x="1630736" y="6340308"/>
            <a:ext cx="1669750" cy="483960"/>
            <a:chOff x="106735" y="6340308"/>
            <a:chExt cx="1669750" cy="483960"/>
          </a:xfrm>
          <a:solidFill>
            <a:schemeClr val="tx1"/>
          </a:solidFill>
        </p:grpSpPr>
        <p:grpSp>
          <p:nvGrpSpPr>
            <p:cNvPr id="496" name="群組 495"/>
            <p:cNvGrpSpPr/>
            <p:nvPr/>
          </p:nvGrpSpPr>
          <p:grpSpPr>
            <a:xfrm>
              <a:off x="106735" y="6340308"/>
              <a:ext cx="1669750" cy="276999"/>
              <a:chOff x="7409534" y="5899729"/>
              <a:chExt cx="1669750" cy="276999"/>
            </a:xfrm>
            <a:grpFill/>
          </p:grpSpPr>
          <p:sp>
            <p:nvSpPr>
              <p:cNvPr id="504" name="Text Box 202"/>
              <p:cNvSpPr txBox="1">
                <a:spLocks noChangeArrowheads="1"/>
              </p:cNvSpPr>
              <p:nvPr/>
            </p:nvSpPr>
            <p:spPr bwMode="auto">
              <a:xfrm>
                <a:off x="7999711" y="5899729"/>
                <a:ext cx="1079573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TW" sz="12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Purge N2</a:t>
                </a:r>
                <a:r>
                  <a:rPr lang="zh-TW" altLang="en-US" sz="1200" b="1" dirty="0">
                    <a:solidFill>
                      <a:schemeClr val="accent6">
                        <a:lumMod val="75000"/>
                      </a:schemeClr>
                    </a:solidFill>
                  </a:rPr>
                  <a:t>氣體 </a:t>
                </a:r>
              </a:p>
            </p:txBody>
          </p:sp>
          <p:sp>
            <p:nvSpPr>
              <p:cNvPr id="505" name="Line 201"/>
              <p:cNvSpPr>
                <a:spLocks noChangeShapeType="1"/>
              </p:cNvSpPr>
              <p:nvPr/>
            </p:nvSpPr>
            <p:spPr bwMode="auto">
              <a:xfrm>
                <a:off x="7409534" y="6021288"/>
                <a:ext cx="504825" cy="0"/>
              </a:xfrm>
              <a:prstGeom prst="line">
                <a:avLst/>
              </a:prstGeom>
              <a:grp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498" name="群組 497"/>
            <p:cNvGrpSpPr/>
            <p:nvPr/>
          </p:nvGrpSpPr>
          <p:grpSpPr>
            <a:xfrm>
              <a:off x="106735" y="6547269"/>
              <a:ext cx="1414311" cy="276999"/>
              <a:chOff x="7409534" y="6106690"/>
              <a:chExt cx="1414311" cy="276999"/>
            </a:xfrm>
            <a:grpFill/>
          </p:grpSpPr>
          <p:sp>
            <p:nvSpPr>
              <p:cNvPr id="499" name="Line 198"/>
              <p:cNvSpPr>
                <a:spLocks noChangeShapeType="1"/>
              </p:cNvSpPr>
              <p:nvPr/>
            </p:nvSpPr>
            <p:spPr bwMode="auto">
              <a:xfrm>
                <a:off x="7409534" y="6237312"/>
                <a:ext cx="504825" cy="0"/>
              </a:xfrm>
              <a:prstGeom prst="line">
                <a:avLst/>
              </a:prstGeom>
              <a:grp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0" name="Text Box 200"/>
              <p:cNvSpPr txBox="1">
                <a:spLocks noChangeArrowheads="1"/>
              </p:cNvSpPr>
              <p:nvPr/>
            </p:nvSpPr>
            <p:spPr bwMode="auto">
              <a:xfrm>
                <a:off x="7961612" y="6106690"/>
                <a:ext cx="862233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TW" altLang="en-US" sz="1200" b="1" dirty="0" smtClean="0">
                    <a:solidFill>
                      <a:srgbClr val="0000FF"/>
                    </a:solidFill>
                  </a:rPr>
                  <a:t>供應氣體</a:t>
                </a:r>
                <a:endParaRPr lang="zh-TW" altLang="en-US" sz="1200" b="1" dirty="0">
                  <a:solidFill>
                    <a:srgbClr val="0000FF"/>
                  </a:solidFill>
                </a:endParaRPr>
              </a:p>
            </p:txBody>
          </p:sp>
        </p:grpSp>
      </p:grpSp>
      <p:grpSp>
        <p:nvGrpSpPr>
          <p:cNvPr id="27694" name="Group 149"/>
          <p:cNvGrpSpPr>
            <a:grpSpLocks/>
          </p:cNvGrpSpPr>
          <p:nvPr/>
        </p:nvGrpSpPr>
        <p:grpSpPr bwMode="auto">
          <a:xfrm rot="5400000">
            <a:off x="5661026" y="2574926"/>
            <a:ext cx="336550" cy="384175"/>
            <a:chOff x="1248" y="768"/>
            <a:chExt cx="191" cy="147"/>
          </a:xfrm>
        </p:grpSpPr>
        <p:sp>
          <p:nvSpPr>
            <p:cNvPr id="27878" name="Rectangle 150"/>
            <p:cNvSpPr>
              <a:spLocks noChangeArrowheads="1"/>
            </p:cNvSpPr>
            <p:nvPr/>
          </p:nvSpPr>
          <p:spPr bwMode="auto">
            <a:xfrm>
              <a:off x="1248" y="810"/>
              <a:ext cx="191" cy="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79" name="Arc 151"/>
            <p:cNvSpPr>
              <a:spLocks/>
            </p:cNvSpPr>
            <p:nvPr/>
          </p:nvSpPr>
          <p:spPr bwMode="auto">
            <a:xfrm>
              <a:off x="1248" y="851"/>
              <a:ext cx="183" cy="64"/>
            </a:xfrm>
            <a:custGeom>
              <a:avLst/>
              <a:gdLst>
                <a:gd name="T0" fmla="*/ 0 w 33204"/>
                <a:gd name="T1" fmla="*/ 0 h 21600"/>
                <a:gd name="T2" fmla="*/ 0 w 33204"/>
                <a:gd name="T3" fmla="*/ 0 h 21600"/>
                <a:gd name="T4" fmla="*/ 0 w 33204"/>
                <a:gd name="T5" fmla="*/ 0 h 21600"/>
                <a:gd name="T6" fmla="*/ 0 60000 65536"/>
                <a:gd name="T7" fmla="*/ 0 60000 65536"/>
                <a:gd name="T8" fmla="*/ 0 60000 65536"/>
                <a:gd name="T9" fmla="*/ 0 w 33204"/>
                <a:gd name="T10" fmla="*/ 0 h 21600"/>
                <a:gd name="T11" fmla="*/ 33204 w 332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204" h="21600" fill="none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</a:path>
                <a:path w="33204" h="21600" stroke="0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  <a:lnTo>
                    <a:pt x="16575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880" name="Arc 152"/>
            <p:cNvSpPr>
              <a:spLocks/>
            </p:cNvSpPr>
            <p:nvPr/>
          </p:nvSpPr>
          <p:spPr bwMode="auto">
            <a:xfrm rot="10800000">
              <a:off x="1248" y="768"/>
              <a:ext cx="183" cy="64"/>
            </a:xfrm>
            <a:custGeom>
              <a:avLst/>
              <a:gdLst>
                <a:gd name="T0" fmla="*/ 0 w 33204"/>
                <a:gd name="T1" fmla="*/ 0 h 21600"/>
                <a:gd name="T2" fmla="*/ 0 w 33204"/>
                <a:gd name="T3" fmla="*/ 0 h 21600"/>
                <a:gd name="T4" fmla="*/ 0 w 33204"/>
                <a:gd name="T5" fmla="*/ 0 h 21600"/>
                <a:gd name="T6" fmla="*/ 0 60000 65536"/>
                <a:gd name="T7" fmla="*/ 0 60000 65536"/>
                <a:gd name="T8" fmla="*/ 0 60000 65536"/>
                <a:gd name="T9" fmla="*/ 0 w 33204"/>
                <a:gd name="T10" fmla="*/ 0 h 21600"/>
                <a:gd name="T11" fmla="*/ 33204 w 332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204" h="21600" fill="none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</a:path>
                <a:path w="33204" h="21600" stroke="0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  <a:lnTo>
                    <a:pt x="16575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FE191F-F42E-41F0-83EE-3CE7EE7D6B8F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1630736" y="6115730"/>
            <a:ext cx="1602431" cy="276999"/>
            <a:chOff x="1630736" y="6115730"/>
            <a:chExt cx="1602431" cy="276999"/>
          </a:xfrm>
        </p:grpSpPr>
        <p:sp>
          <p:nvSpPr>
            <p:cNvPr id="451" name="Text Box 202"/>
            <p:cNvSpPr txBox="1">
              <a:spLocks noChangeArrowheads="1"/>
            </p:cNvSpPr>
            <p:nvPr/>
          </p:nvSpPr>
          <p:spPr bwMode="auto">
            <a:xfrm>
              <a:off x="2215134" y="6115730"/>
              <a:ext cx="101803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200" b="1" dirty="0" smtClean="0">
                  <a:solidFill>
                    <a:srgbClr val="FF99FF"/>
                  </a:solidFill>
                </a:rPr>
                <a:t>Line N2</a:t>
              </a:r>
              <a:r>
                <a:rPr lang="zh-TW" altLang="en-US" sz="1200" b="1" dirty="0">
                  <a:solidFill>
                    <a:srgbClr val="FF99FF"/>
                  </a:solidFill>
                </a:rPr>
                <a:t>氣體 </a:t>
              </a:r>
            </a:p>
          </p:txBody>
        </p:sp>
        <p:sp>
          <p:nvSpPr>
            <p:cNvPr id="452" name="Line 201"/>
            <p:cNvSpPr>
              <a:spLocks noChangeShapeType="1"/>
            </p:cNvSpPr>
            <p:nvPr/>
          </p:nvSpPr>
          <p:spPr bwMode="auto">
            <a:xfrm>
              <a:off x="1630736" y="6259622"/>
              <a:ext cx="504825" cy="0"/>
            </a:xfrm>
            <a:prstGeom prst="line">
              <a:avLst/>
            </a:prstGeom>
            <a:solidFill>
              <a:schemeClr val="tx1"/>
            </a:solidFill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99FF"/>
                </a:solidFill>
              </a:endParaRPr>
            </a:p>
          </p:txBody>
        </p:sp>
      </p:grpSp>
      <p:grpSp>
        <p:nvGrpSpPr>
          <p:cNvPr id="453" name="群組 452"/>
          <p:cNvGrpSpPr/>
          <p:nvPr/>
        </p:nvGrpSpPr>
        <p:grpSpPr>
          <a:xfrm>
            <a:off x="4143565" y="1387836"/>
            <a:ext cx="1697038" cy="1681164"/>
            <a:chOff x="4140201" y="1397000"/>
            <a:chExt cx="1697038" cy="1681164"/>
          </a:xfrm>
        </p:grpSpPr>
        <p:sp>
          <p:nvSpPr>
            <p:cNvPr id="454" name="Freeform 161"/>
            <p:cNvSpPr>
              <a:spLocks/>
            </p:cNvSpPr>
            <p:nvPr/>
          </p:nvSpPr>
          <p:spPr bwMode="auto">
            <a:xfrm>
              <a:off x="4467225" y="2527300"/>
              <a:ext cx="0" cy="534988"/>
            </a:xfrm>
            <a:custGeom>
              <a:avLst/>
              <a:gdLst>
                <a:gd name="T0" fmla="*/ 0 w 2"/>
                <a:gd name="T1" fmla="*/ 2147483647 h 327"/>
                <a:gd name="T2" fmla="*/ 2147483647 w 2"/>
                <a:gd name="T3" fmla="*/ 0 h 327"/>
                <a:gd name="T4" fmla="*/ 0 60000 65536"/>
                <a:gd name="T5" fmla="*/ 0 60000 65536"/>
                <a:gd name="T6" fmla="*/ 0 w 2"/>
                <a:gd name="T7" fmla="*/ 0 h 327"/>
                <a:gd name="T8" fmla="*/ 2 w 2"/>
                <a:gd name="T9" fmla="*/ 327 h 32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327">
                  <a:moveTo>
                    <a:pt x="0" y="327"/>
                  </a:moveTo>
                  <a:lnTo>
                    <a:pt x="2" y="0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n>
                  <a:solidFill>
                    <a:srgbClr val="0000FF"/>
                  </a:solidFill>
                </a:ln>
              </a:endParaRPr>
            </a:p>
          </p:txBody>
        </p:sp>
        <p:sp>
          <p:nvSpPr>
            <p:cNvPr id="455" name="Freeform 173"/>
            <p:cNvSpPr>
              <a:spLocks/>
            </p:cNvSpPr>
            <p:nvPr/>
          </p:nvSpPr>
          <p:spPr bwMode="auto">
            <a:xfrm>
              <a:off x="4148138" y="2462214"/>
              <a:ext cx="0" cy="587375"/>
            </a:xfrm>
            <a:custGeom>
              <a:avLst/>
              <a:gdLst>
                <a:gd name="T0" fmla="*/ 2147483647 w 5"/>
                <a:gd name="T1" fmla="*/ 2147483647 h 359"/>
                <a:gd name="T2" fmla="*/ 0 w 5"/>
                <a:gd name="T3" fmla="*/ 0 h 359"/>
                <a:gd name="T4" fmla="*/ 0 60000 65536"/>
                <a:gd name="T5" fmla="*/ 0 60000 65536"/>
                <a:gd name="T6" fmla="*/ 0 w 5"/>
                <a:gd name="T7" fmla="*/ 0 h 359"/>
                <a:gd name="T8" fmla="*/ 5 w 5"/>
                <a:gd name="T9" fmla="*/ 359 h 35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" h="359">
                  <a:moveTo>
                    <a:pt x="5" y="359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n>
                  <a:solidFill>
                    <a:srgbClr val="0000FF"/>
                  </a:solidFill>
                </a:ln>
              </a:endParaRPr>
            </a:p>
          </p:txBody>
        </p:sp>
        <p:sp>
          <p:nvSpPr>
            <p:cNvPr id="456" name="Line 174"/>
            <p:cNvSpPr>
              <a:spLocks noChangeShapeType="1"/>
            </p:cNvSpPr>
            <p:nvPr/>
          </p:nvSpPr>
          <p:spPr bwMode="auto">
            <a:xfrm flipV="1">
              <a:off x="4144093" y="1928812"/>
              <a:ext cx="1587" cy="268288"/>
            </a:xfrm>
            <a:prstGeom prst="line">
              <a:avLst/>
            </a:pr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7" name="Freeform 176"/>
            <p:cNvSpPr>
              <a:spLocks/>
            </p:cNvSpPr>
            <p:nvPr/>
          </p:nvSpPr>
          <p:spPr bwMode="auto">
            <a:xfrm>
              <a:off x="4468813" y="1597026"/>
              <a:ext cx="0" cy="595313"/>
            </a:xfrm>
            <a:custGeom>
              <a:avLst/>
              <a:gdLst>
                <a:gd name="T0" fmla="*/ 0 w 3"/>
                <a:gd name="T1" fmla="*/ 2147483647 h 364"/>
                <a:gd name="T2" fmla="*/ 2147483647 w 3"/>
                <a:gd name="T3" fmla="*/ 0 h 364"/>
                <a:gd name="T4" fmla="*/ 0 60000 65536"/>
                <a:gd name="T5" fmla="*/ 0 60000 65536"/>
                <a:gd name="T6" fmla="*/ 0 w 3"/>
                <a:gd name="T7" fmla="*/ 0 h 364"/>
                <a:gd name="T8" fmla="*/ 3 w 3"/>
                <a:gd name="T9" fmla="*/ 364 h 3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" h="364">
                  <a:moveTo>
                    <a:pt x="0" y="364"/>
                  </a:moveTo>
                  <a:lnTo>
                    <a:pt x="3" y="0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8" name="Line 352"/>
            <p:cNvSpPr>
              <a:spLocks noChangeShapeType="1"/>
            </p:cNvSpPr>
            <p:nvPr/>
          </p:nvSpPr>
          <p:spPr bwMode="auto">
            <a:xfrm>
              <a:off x="4151461" y="1949450"/>
              <a:ext cx="324000" cy="0"/>
            </a:xfrm>
            <a:prstGeom prst="line">
              <a:avLst/>
            </a:pr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9" name="Freeform 376"/>
            <p:cNvSpPr>
              <a:spLocks/>
            </p:cNvSpPr>
            <p:nvPr/>
          </p:nvSpPr>
          <p:spPr bwMode="auto">
            <a:xfrm>
              <a:off x="4140201" y="3051176"/>
              <a:ext cx="822325" cy="4763"/>
            </a:xfrm>
            <a:custGeom>
              <a:avLst/>
              <a:gdLst>
                <a:gd name="T0" fmla="*/ 0 w 518"/>
                <a:gd name="T1" fmla="*/ 0 h 3"/>
                <a:gd name="T2" fmla="*/ 2147483647 w 518"/>
                <a:gd name="T3" fmla="*/ 2147483647 h 3"/>
                <a:gd name="T4" fmla="*/ 0 60000 65536"/>
                <a:gd name="T5" fmla="*/ 0 60000 65536"/>
                <a:gd name="T6" fmla="*/ 0 w 518"/>
                <a:gd name="T7" fmla="*/ 0 h 3"/>
                <a:gd name="T8" fmla="*/ 518 w 518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8" h="3">
                  <a:moveTo>
                    <a:pt x="0" y="0"/>
                  </a:moveTo>
                  <a:lnTo>
                    <a:pt x="518" y="3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n>
                  <a:solidFill>
                    <a:srgbClr val="0000FF"/>
                  </a:solidFill>
                </a:ln>
              </a:endParaRPr>
            </a:p>
          </p:txBody>
        </p:sp>
        <p:sp>
          <p:nvSpPr>
            <p:cNvPr id="460" name="Freeform 420"/>
            <p:cNvSpPr>
              <a:spLocks/>
            </p:cNvSpPr>
            <p:nvPr/>
          </p:nvSpPr>
          <p:spPr bwMode="auto">
            <a:xfrm>
              <a:off x="4468813" y="1397000"/>
              <a:ext cx="0" cy="273050"/>
            </a:xfrm>
            <a:custGeom>
              <a:avLst/>
              <a:gdLst>
                <a:gd name="T0" fmla="*/ 0 w 2"/>
                <a:gd name="T1" fmla="*/ 0 h 167"/>
                <a:gd name="T2" fmla="*/ 2147483647 w 2"/>
                <a:gd name="T3" fmla="*/ 2147483647 h 167"/>
                <a:gd name="T4" fmla="*/ 0 60000 65536"/>
                <a:gd name="T5" fmla="*/ 0 60000 65536"/>
                <a:gd name="T6" fmla="*/ 0 w 2"/>
                <a:gd name="T7" fmla="*/ 0 h 167"/>
                <a:gd name="T8" fmla="*/ 2 w 2"/>
                <a:gd name="T9" fmla="*/ 167 h 1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167">
                  <a:moveTo>
                    <a:pt x="0" y="0"/>
                  </a:moveTo>
                  <a:lnTo>
                    <a:pt x="2" y="167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61" name="Freeform 156"/>
            <p:cNvSpPr>
              <a:spLocks/>
            </p:cNvSpPr>
            <p:nvPr/>
          </p:nvSpPr>
          <p:spPr bwMode="auto">
            <a:xfrm>
              <a:off x="5114926" y="3054350"/>
              <a:ext cx="722313" cy="0"/>
            </a:xfrm>
            <a:custGeom>
              <a:avLst/>
              <a:gdLst>
                <a:gd name="T0" fmla="*/ 0 w 455"/>
                <a:gd name="T1" fmla="*/ 0 h 3"/>
                <a:gd name="T2" fmla="*/ 2147483647 w 455"/>
                <a:gd name="T3" fmla="*/ 2147483647 h 3"/>
                <a:gd name="T4" fmla="*/ 0 60000 65536"/>
                <a:gd name="T5" fmla="*/ 0 60000 65536"/>
                <a:gd name="T6" fmla="*/ 0 w 455"/>
                <a:gd name="T7" fmla="*/ 0 h 3"/>
                <a:gd name="T8" fmla="*/ 455 w 455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55" h="3">
                  <a:moveTo>
                    <a:pt x="0" y="0"/>
                  </a:moveTo>
                  <a:lnTo>
                    <a:pt x="455" y="3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62" name="Line 424"/>
            <p:cNvSpPr>
              <a:spLocks noChangeShapeType="1"/>
            </p:cNvSpPr>
            <p:nvPr/>
          </p:nvSpPr>
          <p:spPr bwMode="auto">
            <a:xfrm flipV="1">
              <a:off x="5834063" y="2928939"/>
              <a:ext cx="0" cy="149225"/>
            </a:xfrm>
            <a:prstGeom prst="line">
              <a:avLst/>
            </a:pr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833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22" presetClass="exit" presetSubtype="4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1000"/>
                                        <p:tgtEl>
                                          <p:spTgt spid="276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96" grpId="0" animBg="1"/>
      <p:bldP spid="680" grpId="0" animBg="1"/>
      <p:bldP spid="681" grpId="0" animBg="1"/>
      <p:bldP spid="682" grpId="0" animBg="1"/>
      <p:bldP spid="68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54" name="Group 388"/>
          <p:cNvGrpSpPr>
            <a:grpSpLocks/>
          </p:cNvGrpSpPr>
          <p:nvPr/>
        </p:nvGrpSpPr>
        <p:grpSpPr bwMode="auto">
          <a:xfrm rot="5400000">
            <a:off x="9738519" y="5004594"/>
            <a:ext cx="176212" cy="285750"/>
            <a:chOff x="1200" y="3600"/>
            <a:chExt cx="192" cy="240"/>
          </a:xfrm>
        </p:grpSpPr>
        <p:sp>
          <p:nvSpPr>
            <p:cNvPr id="31955" name="Oval 389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solidFill>
              <a:srgbClr val="FF66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56" name="Line 390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9868" name="Group 142"/>
          <p:cNvGrpSpPr>
            <a:grpSpLocks/>
          </p:cNvGrpSpPr>
          <p:nvPr/>
        </p:nvGrpSpPr>
        <p:grpSpPr bwMode="auto">
          <a:xfrm>
            <a:off x="6350000" y="2433639"/>
            <a:ext cx="230188" cy="338137"/>
            <a:chOff x="1200" y="3600"/>
            <a:chExt cx="192" cy="240"/>
          </a:xfrm>
        </p:grpSpPr>
        <p:sp>
          <p:nvSpPr>
            <p:cNvPr id="31938" name="Oval 143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solidFill>
              <a:srgbClr val="FF66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39" name="Line 144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8360587" y="5660990"/>
            <a:ext cx="484153" cy="1198157"/>
            <a:chOff x="5807604" y="5421867"/>
            <a:chExt cx="484153" cy="1198157"/>
          </a:xfrm>
        </p:grpSpPr>
        <p:grpSp>
          <p:nvGrpSpPr>
            <p:cNvPr id="463" name="群組 462"/>
            <p:cNvGrpSpPr/>
            <p:nvPr/>
          </p:nvGrpSpPr>
          <p:grpSpPr>
            <a:xfrm>
              <a:off x="5817732" y="5421867"/>
              <a:ext cx="424494" cy="1198157"/>
              <a:chOff x="6844572" y="5658947"/>
              <a:chExt cx="424494" cy="1198157"/>
            </a:xfrm>
          </p:grpSpPr>
          <p:grpSp>
            <p:nvGrpSpPr>
              <p:cNvPr id="464" name="群組 463"/>
              <p:cNvGrpSpPr/>
              <p:nvPr/>
            </p:nvGrpSpPr>
            <p:grpSpPr>
              <a:xfrm>
                <a:off x="6917214" y="5658947"/>
                <a:ext cx="247074" cy="351001"/>
                <a:chOff x="9504600" y="2185864"/>
                <a:chExt cx="247074" cy="351001"/>
              </a:xfrm>
            </p:grpSpPr>
            <p:sp>
              <p:nvSpPr>
                <p:cNvPr id="466" name="圓角矩形 465"/>
                <p:cNvSpPr/>
                <p:nvPr/>
              </p:nvSpPr>
              <p:spPr>
                <a:xfrm>
                  <a:off x="9586168" y="2378115"/>
                  <a:ext cx="83938" cy="15875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67" name="圓角矩形 466"/>
                <p:cNvSpPr/>
                <p:nvPr/>
              </p:nvSpPr>
              <p:spPr>
                <a:xfrm>
                  <a:off x="9656019" y="2411350"/>
                  <a:ext cx="75622" cy="9694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68" name="匾額 467"/>
                <p:cNvSpPr/>
                <p:nvPr/>
              </p:nvSpPr>
              <p:spPr>
                <a:xfrm>
                  <a:off x="9504600" y="2185864"/>
                  <a:ext cx="247074" cy="216024"/>
                </a:xfrm>
                <a:prstGeom prst="plaque">
                  <a:avLst>
                    <a:gd name="adj" fmla="val 34304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scene3d>
                  <a:camera prst="orthographicFront">
                    <a:rot lat="16800000" lon="0" rev="0"/>
                  </a:camera>
                  <a:lightRig rig="threePt" dir="t"/>
                </a:scene3d>
                <a:sp3d>
                  <a:bevelT w="139700" h="38100" prst="cross"/>
                  <a:bevelB w="0" h="571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465" name="圖片 464"/>
              <p:cNvPicPr>
                <a:picLocks noChangeAspect="1"/>
              </p:cNvPicPr>
              <p:nvPr/>
            </p:nvPicPr>
            <p:blipFill rotWithShape="1">
              <a:blip r:embed="rId2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44572" y="5955421"/>
                <a:ext cx="424494" cy="901683"/>
              </a:xfrm>
              <a:prstGeom prst="rect">
                <a:avLst/>
              </a:prstGeom>
            </p:spPr>
          </p:pic>
        </p:grpSp>
        <p:sp>
          <p:nvSpPr>
            <p:cNvPr id="469" name="文字方塊 468"/>
            <p:cNvSpPr txBox="1"/>
            <p:nvPr/>
          </p:nvSpPr>
          <p:spPr>
            <a:xfrm>
              <a:off x="5807604" y="6094165"/>
              <a:ext cx="4841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New</a:t>
              </a:r>
              <a:endParaRPr lang="zh-TW" altLang="en-US" sz="1200" dirty="0"/>
            </a:p>
          </p:txBody>
        </p:sp>
      </p:grpSp>
      <p:grpSp>
        <p:nvGrpSpPr>
          <p:cNvPr id="378" name="群組 377"/>
          <p:cNvGrpSpPr/>
          <p:nvPr/>
        </p:nvGrpSpPr>
        <p:grpSpPr>
          <a:xfrm>
            <a:off x="4830477" y="5669946"/>
            <a:ext cx="598387" cy="1198157"/>
            <a:chOff x="3306476" y="5669945"/>
            <a:chExt cx="598387" cy="1198157"/>
          </a:xfrm>
        </p:grpSpPr>
        <p:grpSp>
          <p:nvGrpSpPr>
            <p:cNvPr id="379" name="群組 378"/>
            <p:cNvGrpSpPr/>
            <p:nvPr/>
          </p:nvGrpSpPr>
          <p:grpSpPr>
            <a:xfrm>
              <a:off x="3399907" y="5669945"/>
              <a:ext cx="424494" cy="1198157"/>
              <a:chOff x="6844572" y="5658947"/>
              <a:chExt cx="424494" cy="1198157"/>
            </a:xfrm>
          </p:grpSpPr>
          <p:grpSp>
            <p:nvGrpSpPr>
              <p:cNvPr id="381" name="群組 380"/>
              <p:cNvGrpSpPr/>
              <p:nvPr/>
            </p:nvGrpSpPr>
            <p:grpSpPr>
              <a:xfrm>
                <a:off x="6917214" y="5658947"/>
                <a:ext cx="247074" cy="351001"/>
                <a:chOff x="9504600" y="2185864"/>
                <a:chExt cx="247074" cy="351001"/>
              </a:xfrm>
            </p:grpSpPr>
            <p:sp>
              <p:nvSpPr>
                <p:cNvPr id="383" name="圓角矩形 382"/>
                <p:cNvSpPr/>
                <p:nvPr/>
              </p:nvSpPr>
              <p:spPr>
                <a:xfrm>
                  <a:off x="9586168" y="2378115"/>
                  <a:ext cx="83938" cy="15875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4" name="圓角矩形 383"/>
                <p:cNvSpPr/>
                <p:nvPr/>
              </p:nvSpPr>
              <p:spPr>
                <a:xfrm>
                  <a:off x="9656019" y="2411350"/>
                  <a:ext cx="75622" cy="9694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5" name="匾額 384"/>
                <p:cNvSpPr/>
                <p:nvPr/>
              </p:nvSpPr>
              <p:spPr>
                <a:xfrm>
                  <a:off x="9504600" y="2185864"/>
                  <a:ext cx="247074" cy="216024"/>
                </a:xfrm>
                <a:prstGeom prst="plaque">
                  <a:avLst>
                    <a:gd name="adj" fmla="val 34304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scene3d>
                  <a:camera prst="orthographicFront">
                    <a:rot lat="16800000" lon="0" rev="0"/>
                  </a:camera>
                  <a:lightRig rig="threePt" dir="t"/>
                </a:scene3d>
                <a:sp3d>
                  <a:bevelT w="139700" h="38100" prst="cross"/>
                  <a:bevelB w="0" h="571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382" name="圖片 381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44572" y="5955421"/>
                <a:ext cx="424494" cy="901683"/>
              </a:xfrm>
              <a:prstGeom prst="rect">
                <a:avLst/>
              </a:prstGeom>
            </p:spPr>
          </p:pic>
        </p:grpSp>
        <p:sp>
          <p:nvSpPr>
            <p:cNvPr id="380" name="文字方塊 379"/>
            <p:cNvSpPr txBox="1"/>
            <p:nvPr/>
          </p:nvSpPr>
          <p:spPr>
            <a:xfrm>
              <a:off x="3306476" y="6331247"/>
              <a:ext cx="5983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Supply</a:t>
              </a:r>
              <a:endParaRPr lang="zh-TW" altLang="en-US" sz="1200" dirty="0"/>
            </a:p>
          </p:txBody>
        </p:sp>
      </p:grpSp>
      <p:grpSp>
        <p:nvGrpSpPr>
          <p:cNvPr id="386" name="群組 385"/>
          <p:cNvGrpSpPr/>
          <p:nvPr/>
        </p:nvGrpSpPr>
        <p:grpSpPr>
          <a:xfrm>
            <a:off x="8300028" y="5658948"/>
            <a:ext cx="616406" cy="1198157"/>
            <a:chOff x="6776028" y="5658947"/>
            <a:chExt cx="616406" cy="1198157"/>
          </a:xfrm>
        </p:grpSpPr>
        <p:grpSp>
          <p:nvGrpSpPr>
            <p:cNvPr id="387" name="群組 386"/>
            <p:cNvGrpSpPr/>
            <p:nvPr/>
          </p:nvGrpSpPr>
          <p:grpSpPr>
            <a:xfrm>
              <a:off x="6844572" y="5658947"/>
              <a:ext cx="424494" cy="1198157"/>
              <a:chOff x="6844572" y="5658947"/>
              <a:chExt cx="424494" cy="1198157"/>
            </a:xfrm>
          </p:grpSpPr>
          <p:grpSp>
            <p:nvGrpSpPr>
              <p:cNvPr id="389" name="群組 388"/>
              <p:cNvGrpSpPr/>
              <p:nvPr/>
            </p:nvGrpSpPr>
            <p:grpSpPr>
              <a:xfrm>
                <a:off x="6917214" y="5658947"/>
                <a:ext cx="247074" cy="351001"/>
                <a:chOff x="9504600" y="2185864"/>
                <a:chExt cx="247074" cy="351001"/>
              </a:xfrm>
            </p:grpSpPr>
            <p:sp>
              <p:nvSpPr>
                <p:cNvPr id="391" name="圓角矩形 390"/>
                <p:cNvSpPr/>
                <p:nvPr/>
              </p:nvSpPr>
              <p:spPr>
                <a:xfrm>
                  <a:off x="9586168" y="2378115"/>
                  <a:ext cx="83938" cy="15875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92" name="圓角矩形 391"/>
                <p:cNvSpPr/>
                <p:nvPr/>
              </p:nvSpPr>
              <p:spPr>
                <a:xfrm>
                  <a:off x="9656019" y="2411350"/>
                  <a:ext cx="75622" cy="9694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93" name="匾額 392"/>
                <p:cNvSpPr/>
                <p:nvPr/>
              </p:nvSpPr>
              <p:spPr>
                <a:xfrm>
                  <a:off x="9504600" y="2185864"/>
                  <a:ext cx="247074" cy="216024"/>
                </a:xfrm>
                <a:prstGeom prst="plaque">
                  <a:avLst>
                    <a:gd name="adj" fmla="val 34304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scene3d>
                  <a:camera prst="orthographicFront">
                    <a:rot lat="16800000" lon="0" rev="0"/>
                  </a:camera>
                  <a:lightRig rig="threePt" dir="t"/>
                </a:scene3d>
                <a:sp3d>
                  <a:bevelT w="139700" h="38100" prst="cross"/>
                  <a:bevelB w="0" h="571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390" name="圖片 389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44572" y="5955421"/>
                <a:ext cx="424494" cy="901683"/>
              </a:xfrm>
              <a:prstGeom prst="rect">
                <a:avLst/>
              </a:prstGeom>
            </p:spPr>
          </p:pic>
        </p:grpSp>
        <p:sp>
          <p:nvSpPr>
            <p:cNvPr id="388" name="文字方塊 387"/>
            <p:cNvSpPr txBox="1"/>
            <p:nvPr/>
          </p:nvSpPr>
          <p:spPr>
            <a:xfrm>
              <a:off x="6776028" y="6331246"/>
              <a:ext cx="6164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Empty</a:t>
              </a:r>
              <a:endParaRPr lang="zh-TW" altLang="en-US" sz="1200" dirty="0"/>
            </a:p>
          </p:txBody>
        </p:sp>
      </p:grpSp>
      <p:sp>
        <p:nvSpPr>
          <p:cNvPr id="31749" name="Text Box 401"/>
          <p:cNvSpPr txBox="1">
            <a:spLocks noChangeArrowheads="1"/>
          </p:cNvSpPr>
          <p:nvPr/>
        </p:nvSpPr>
        <p:spPr bwMode="auto">
          <a:xfrm>
            <a:off x="9691688" y="3773488"/>
            <a:ext cx="825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PRV1B</a:t>
            </a:r>
          </a:p>
        </p:txBody>
      </p:sp>
      <p:grpSp>
        <p:nvGrpSpPr>
          <p:cNvPr id="31750" name="Group 6"/>
          <p:cNvGrpSpPr>
            <a:grpSpLocks/>
          </p:cNvGrpSpPr>
          <p:nvPr/>
        </p:nvGrpSpPr>
        <p:grpSpPr bwMode="auto">
          <a:xfrm rot="5400000">
            <a:off x="6269832" y="4996657"/>
            <a:ext cx="176213" cy="285750"/>
            <a:chOff x="1200" y="3600"/>
            <a:chExt cx="192" cy="240"/>
          </a:xfrm>
          <a:solidFill>
            <a:srgbClr val="FF6600"/>
          </a:solidFill>
        </p:grpSpPr>
        <p:sp>
          <p:nvSpPr>
            <p:cNvPr id="32063" name="Oval 7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64" name="Line 8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51" name="Text Box 10"/>
          <p:cNvSpPr txBox="1">
            <a:spLocks noChangeArrowheads="1"/>
          </p:cNvSpPr>
          <p:nvPr/>
        </p:nvSpPr>
        <p:spPr bwMode="auto">
          <a:xfrm>
            <a:off x="6437313" y="4991101"/>
            <a:ext cx="539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 dirty="0">
                <a:latin typeface="細明體" pitchFamily="49" charset="-120"/>
                <a:ea typeface="細明體" pitchFamily="49" charset="-120"/>
              </a:rPr>
              <a:t>PT0A</a:t>
            </a:r>
          </a:p>
        </p:txBody>
      </p:sp>
      <p:grpSp>
        <p:nvGrpSpPr>
          <p:cNvPr id="31752" name="Group 11"/>
          <p:cNvGrpSpPr>
            <a:grpSpLocks/>
          </p:cNvGrpSpPr>
          <p:nvPr/>
        </p:nvGrpSpPr>
        <p:grpSpPr bwMode="auto">
          <a:xfrm rot="5400000">
            <a:off x="6166644" y="4479131"/>
            <a:ext cx="336550" cy="382588"/>
            <a:chOff x="2399" y="1822"/>
            <a:chExt cx="119" cy="160"/>
          </a:xfrm>
          <a:solidFill>
            <a:srgbClr val="008000"/>
          </a:solidFill>
        </p:grpSpPr>
        <p:sp>
          <p:nvSpPr>
            <p:cNvPr id="32058" name="AutoShape 1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9" name="AutoShape 1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60" name="Line 1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61" name="Rectangle 1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62" name="Line 1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53" name="Text Box 17"/>
          <p:cNvSpPr txBox="1">
            <a:spLocks noChangeArrowheads="1"/>
          </p:cNvSpPr>
          <p:nvPr/>
        </p:nvSpPr>
        <p:spPr bwMode="auto">
          <a:xfrm>
            <a:off x="6269038" y="4316413"/>
            <a:ext cx="749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AV3A</a:t>
            </a:r>
          </a:p>
        </p:txBody>
      </p:sp>
      <p:grpSp>
        <p:nvGrpSpPr>
          <p:cNvPr id="31754" name="Group 18"/>
          <p:cNvGrpSpPr>
            <a:grpSpLocks/>
          </p:cNvGrpSpPr>
          <p:nvPr/>
        </p:nvGrpSpPr>
        <p:grpSpPr bwMode="auto">
          <a:xfrm rot="10800000" flipH="1">
            <a:off x="6149975" y="4021138"/>
            <a:ext cx="350838" cy="317500"/>
            <a:chOff x="672" y="3264"/>
            <a:chExt cx="240" cy="240"/>
          </a:xfrm>
          <a:solidFill>
            <a:srgbClr val="FF6600"/>
          </a:solidFill>
        </p:grpSpPr>
        <p:grpSp>
          <p:nvGrpSpPr>
            <p:cNvPr id="32050" name="Group 19"/>
            <p:cNvGrpSpPr>
              <a:grpSpLocks/>
            </p:cNvGrpSpPr>
            <p:nvPr/>
          </p:nvGrpSpPr>
          <p:grpSpPr bwMode="auto">
            <a:xfrm>
              <a:off x="672" y="3312"/>
              <a:ext cx="141" cy="192"/>
              <a:chOff x="672" y="3264"/>
              <a:chExt cx="141" cy="192"/>
            </a:xfrm>
            <a:grpFill/>
          </p:grpSpPr>
          <p:sp>
            <p:nvSpPr>
              <p:cNvPr id="32055" name="AutoShape 20"/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93" cy="102"/>
              </a:xfrm>
              <a:prstGeom prst="flowChartMerge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2056" name="AutoShape 21"/>
              <p:cNvSpPr>
                <a:spLocks noChangeArrowheads="1"/>
              </p:cNvSpPr>
              <p:nvPr/>
            </p:nvSpPr>
            <p:spPr bwMode="auto">
              <a:xfrm>
                <a:off x="672" y="3354"/>
                <a:ext cx="93" cy="102"/>
              </a:xfrm>
              <a:prstGeom prst="flowChartExtra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2057" name="Line 22"/>
              <p:cNvSpPr>
                <a:spLocks noChangeShapeType="1"/>
              </p:cNvSpPr>
              <p:nvPr/>
            </p:nvSpPr>
            <p:spPr bwMode="auto">
              <a:xfrm>
                <a:off x="717" y="3360"/>
                <a:ext cx="9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2051" name="AutoShape 23"/>
            <p:cNvSpPr>
              <a:spLocks noChangeArrowheads="1"/>
            </p:cNvSpPr>
            <p:nvPr/>
          </p:nvSpPr>
          <p:spPr bwMode="auto">
            <a:xfrm>
              <a:off x="816" y="3360"/>
              <a:ext cx="48" cy="96"/>
            </a:xfrm>
            <a:prstGeom prst="flowChartDelay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2052" name="Line 24"/>
            <p:cNvSpPr>
              <a:spLocks noChangeShapeType="1"/>
            </p:cNvSpPr>
            <p:nvPr/>
          </p:nvSpPr>
          <p:spPr bwMode="auto">
            <a:xfrm flipV="1">
              <a:off x="720" y="3264"/>
              <a:ext cx="192" cy="14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3" name="Line 25"/>
            <p:cNvSpPr>
              <a:spLocks noChangeShapeType="1"/>
            </p:cNvSpPr>
            <p:nvPr/>
          </p:nvSpPr>
          <p:spPr bwMode="auto">
            <a:xfrm>
              <a:off x="912" y="3264"/>
              <a:ext cx="0" cy="14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4" name="Line 26"/>
            <p:cNvSpPr>
              <a:spLocks noChangeShapeType="1"/>
            </p:cNvSpPr>
            <p:nvPr/>
          </p:nvSpPr>
          <p:spPr bwMode="auto">
            <a:xfrm flipH="1">
              <a:off x="864" y="3408"/>
              <a:ext cx="4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55" name="Text Box 27"/>
          <p:cNvSpPr txBox="1">
            <a:spLocks noChangeArrowheads="1"/>
          </p:cNvSpPr>
          <p:nvPr/>
        </p:nvSpPr>
        <p:spPr bwMode="auto">
          <a:xfrm>
            <a:off x="6249988" y="3802063"/>
            <a:ext cx="825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PRV1A</a:t>
            </a:r>
          </a:p>
        </p:txBody>
      </p:sp>
      <p:sp>
        <p:nvSpPr>
          <p:cNvPr id="31756" name="Freeform 28"/>
          <p:cNvSpPr>
            <a:spLocks/>
          </p:cNvSpPr>
          <p:nvPr/>
        </p:nvSpPr>
        <p:spPr bwMode="auto">
          <a:xfrm>
            <a:off x="6213475" y="1714501"/>
            <a:ext cx="1588" cy="2303463"/>
          </a:xfrm>
          <a:custGeom>
            <a:avLst/>
            <a:gdLst>
              <a:gd name="T0" fmla="*/ 2147483647 w 1"/>
              <a:gd name="T1" fmla="*/ 2147483647 h 1408"/>
              <a:gd name="T2" fmla="*/ 0 w 1"/>
              <a:gd name="T3" fmla="*/ 0 h 1408"/>
              <a:gd name="T4" fmla="*/ 0 60000 65536"/>
              <a:gd name="T5" fmla="*/ 0 60000 65536"/>
              <a:gd name="T6" fmla="*/ 0 w 1"/>
              <a:gd name="T7" fmla="*/ 0 h 1408"/>
              <a:gd name="T8" fmla="*/ 1 w 1"/>
              <a:gd name="T9" fmla="*/ 1408 h 14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408">
                <a:moveTo>
                  <a:pt x="1" y="140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57" name="Line 30"/>
          <p:cNvSpPr>
            <a:spLocks noChangeShapeType="1"/>
          </p:cNvSpPr>
          <p:nvPr/>
        </p:nvSpPr>
        <p:spPr bwMode="auto">
          <a:xfrm rot="5400000" flipV="1">
            <a:off x="7744619" y="4344194"/>
            <a:ext cx="0" cy="11318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58" name="Line 31"/>
          <p:cNvSpPr>
            <a:spLocks noChangeShapeType="1"/>
          </p:cNvSpPr>
          <p:nvPr/>
        </p:nvSpPr>
        <p:spPr bwMode="auto">
          <a:xfrm flipV="1">
            <a:off x="5045075" y="4464050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59" name="Group 32"/>
          <p:cNvGrpSpPr>
            <a:grpSpLocks/>
          </p:cNvGrpSpPr>
          <p:nvPr/>
        </p:nvGrpSpPr>
        <p:grpSpPr bwMode="auto">
          <a:xfrm rot="5400000">
            <a:off x="5002213" y="4110038"/>
            <a:ext cx="336550" cy="384175"/>
            <a:chOff x="2399" y="1822"/>
            <a:chExt cx="119" cy="160"/>
          </a:xfrm>
        </p:grpSpPr>
        <p:sp>
          <p:nvSpPr>
            <p:cNvPr id="32045" name="AutoShape 3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6" name="AutoShape 3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7" name="Line 3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8" name="Rectangle 3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9" name="Line 3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60" name="Text Box 38"/>
          <p:cNvSpPr txBox="1">
            <a:spLocks noChangeArrowheads="1"/>
          </p:cNvSpPr>
          <p:nvPr/>
        </p:nvSpPr>
        <p:spPr bwMode="auto">
          <a:xfrm>
            <a:off x="5099051" y="3944938"/>
            <a:ext cx="6651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AV2A</a:t>
            </a:r>
          </a:p>
        </p:txBody>
      </p:sp>
      <p:sp>
        <p:nvSpPr>
          <p:cNvPr id="31761" name="Text Box 46"/>
          <p:cNvSpPr txBox="1">
            <a:spLocks noChangeArrowheads="1"/>
          </p:cNvSpPr>
          <p:nvPr/>
        </p:nvSpPr>
        <p:spPr bwMode="auto">
          <a:xfrm>
            <a:off x="3622675" y="3949700"/>
            <a:ext cx="687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AV1A</a:t>
            </a:r>
          </a:p>
        </p:txBody>
      </p:sp>
      <p:sp>
        <p:nvSpPr>
          <p:cNvPr id="31762" name="Freeform 47"/>
          <p:cNvSpPr>
            <a:spLocks/>
          </p:cNvSpPr>
          <p:nvPr/>
        </p:nvSpPr>
        <p:spPr bwMode="auto">
          <a:xfrm>
            <a:off x="3570289" y="3722689"/>
            <a:ext cx="1385887" cy="1587"/>
          </a:xfrm>
          <a:custGeom>
            <a:avLst/>
            <a:gdLst>
              <a:gd name="T0" fmla="*/ 0 w 873"/>
              <a:gd name="T1" fmla="*/ 0 h 1"/>
              <a:gd name="T2" fmla="*/ 2147483647 w 873"/>
              <a:gd name="T3" fmla="*/ 2147483647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3" y="1"/>
                </a:ln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63" name="Freeform 50"/>
          <p:cNvSpPr>
            <a:spLocks/>
          </p:cNvSpPr>
          <p:nvPr/>
        </p:nvSpPr>
        <p:spPr bwMode="auto">
          <a:xfrm>
            <a:off x="5908675" y="2774950"/>
            <a:ext cx="247650" cy="1588"/>
          </a:xfrm>
          <a:custGeom>
            <a:avLst/>
            <a:gdLst>
              <a:gd name="T0" fmla="*/ 2147483647 w 156"/>
              <a:gd name="T1" fmla="*/ 0 h 1"/>
              <a:gd name="T2" fmla="*/ 0 w 156"/>
              <a:gd name="T3" fmla="*/ 0 h 1"/>
              <a:gd name="T4" fmla="*/ 0 60000 65536"/>
              <a:gd name="T5" fmla="*/ 0 60000 65536"/>
              <a:gd name="T6" fmla="*/ 0 w 156"/>
              <a:gd name="T7" fmla="*/ 0 h 1"/>
              <a:gd name="T8" fmla="*/ 156 w 15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6" h="1">
                <a:moveTo>
                  <a:pt x="156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64" name="Line 51"/>
          <p:cNvSpPr>
            <a:spLocks noChangeShapeType="1"/>
          </p:cNvSpPr>
          <p:nvPr/>
        </p:nvSpPr>
        <p:spPr bwMode="auto">
          <a:xfrm flipV="1">
            <a:off x="9674225" y="4240214"/>
            <a:ext cx="0" cy="319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65" name="Freeform 72"/>
          <p:cNvSpPr>
            <a:spLocks/>
          </p:cNvSpPr>
          <p:nvPr/>
        </p:nvSpPr>
        <p:spPr bwMode="auto">
          <a:xfrm>
            <a:off x="9674225" y="1714500"/>
            <a:ext cx="1588" cy="2254250"/>
          </a:xfrm>
          <a:custGeom>
            <a:avLst/>
            <a:gdLst>
              <a:gd name="T0" fmla="*/ 0 w 1"/>
              <a:gd name="T1" fmla="*/ 2147483647 h 1378"/>
              <a:gd name="T2" fmla="*/ 0 w 1"/>
              <a:gd name="T3" fmla="*/ 0 h 1378"/>
              <a:gd name="T4" fmla="*/ 0 60000 65536"/>
              <a:gd name="T5" fmla="*/ 0 60000 65536"/>
              <a:gd name="T6" fmla="*/ 0 w 1"/>
              <a:gd name="T7" fmla="*/ 0 h 1378"/>
              <a:gd name="T8" fmla="*/ 1 w 1"/>
              <a:gd name="T9" fmla="*/ 1378 h 137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378">
                <a:moveTo>
                  <a:pt x="0" y="137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66" name="Group 76"/>
          <p:cNvGrpSpPr>
            <a:grpSpLocks/>
          </p:cNvGrpSpPr>
          <p:nvPr/>
        </p:nvGrpSpPr>
        <p:grpSpPr bwMode="auto">
          <a:xfrm rot="5400000">
            <a:off x="8232776" y="4119564"/>
            <a:ext cx="334963" cy="382587"/>
            <a:chOff x="2399" y="1822"/>
            <a:chExt cx="119" cy="160"/>
          </a:xfrm>
        </p:grpSpPr>
        <p:sp>
          <p:nvSpPr>
            <p:cNvPr id="32040" name="AutoShape 7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1" name="AutoShape 7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2" name="Line 7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3" name="Rectangle 8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4" name="Line 8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67" name="Text Box 82"/>
          <p:cNvSpPr txBox="1">
            <a:spLocks noChangeArrowheads="1"/>
          </p:cNvSpPr>
          <p:nvPr/>
        </p:nvSpPr>
        <p:spPr bwMode="auto">
          <a:xfrm>
            <a:off x="8304214" y="3944938"/>
            <a:ext cx="6810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AV2B</a:t>
            </a:r>
          </a:p>
        </p:txBody>
      </p:sp>
      <p:grpSp>
        <p:nvGrpSpPr>
          <p:cNvPr id="31768" name="Group 84"/>
          <p:cNvGrpSpPr>
            <a:grpSpLocks/>
          </p:cNvGrpSpPr>
          <p:nvPr/>
        </p:nvGrpSpPr>
        <p:grpSpPr bwMode="auto">
          <a:xfrm rot="5400000">
            <a:off x="7147720" y="4118770"/>
            <a:ext cx="334963" cy="384175"/>
            <a:chOff x="2399" y="1822"/>
            <a:chExt cx="119" cy="160"/>
          </a:xfrm>
        </p:grpSpPr>
        <p:sp>
          <p:nvSpPr>
            <p:cNvPr id="32035" name="AutoShape 8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6" name="AutoShape 8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7" name="Line 8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8" name="Rectangle 8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9" name="Line 8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69" name="Text Box 90"/>
          <p:cNvSpPr txBox="1">
            <a:spLocks noChangeArrowheads="1"/>
          </p:cNvSpPr>
          <p:nvPr/>
        </p:nvSpPr>
        <p:spPr bwMode="auto">
          <a:xfrm>
            <a:off x="7239000" y="3935413"/>
            <a:ext cx="674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AV1B</a:t>
            </a:r>
          </a:p>
        </p:txBody>
      </p:sp>
      <p:sp>
        <p:nvSpPr>
          <p:cNvPr id="31770" name="Line 91"/>
          <p:cNvSpPr>
            <a:spLocks noChangeShapeType="1"/>
          </p:cNvSpPr>
          <p:nvPr/>
        </p:nvSpPr>
        <p:spPr bwMode="auto">
          <a:xfrm rot="5400000" flipV="1">
            <a:off x="6749257" y="3261520"/>
            <a:ext cx="0" cy="92233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71" name="Freeform 92"/>
          <p:cNvSpPr>
            <a:spLocks/>
          </p:cNvSpPr>
          <p:nvPr/>
        </p:nvSpPr>
        <p:spPr bwMode="auto">
          <a:xfrm>
            <a:off x="7201358" y="3752057"/>
            <a:ext cx="0" cy="423862"/>
          </a:xfrm>
          <a:custGeom>
            <a:avLst/>
            <a:gdLst>
              <a:gd name="T0" fmla="*/ 0 w 3"/>
              <a:gd name="T1" fmla="*/ 2147483647 h 259"/>
              <a:gd name="T2" fmla="*/ 2147483647 w 3"/>
              <a:gd name="T3" fmla="*/ 0 h 259"/>
              <a:gd name="T4" fmla="*/ 0 60000 65536"/>
              <a:gd name="T5" fmla="*/ 0 60000 65536"/>
              <a:gd name="T6" fmla="*/ 0 w 3"/>
              <a:gd name="T7" fmla="*/ 0 h 259"/>
              <a:gd name="T8" fmla="*/ 3 w 3"/>
              <a:gd name="T9" fmla="*/ 259 h 25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259">
                <a:moveTo>
                  <a:pt x="0" y="259"/>
                </a:moveTo>
                <a:lnTo>
                  <a:pt x="3" y="0"/>
                </a:ln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72" name="Freeform 93"/>
          <p:cNvSpPr>
            <a:spLocks/>
          </p:cNvSpPr>
          <p:nvPr/>
        </p:nvSpPr>
        <p:spPr bwMode="auto">
          <a:xfrm>
            <a:off x="8283575" y="3487739"/>
            <a:ext cx="1588" cy="649287"/>
          </a:xfrm>
          <a:custGeom>
            <a:avLst/>
            <a:gdLst>
              <a:gd name="T0" fmla="*/ 0 w 1"/>
              <a:gd name="T1" fmla="*/ 2147483647 h 396"/>
              <a:gd name="T2" fmla="*/ 0 w 1"/>
              <a:gd name="T3" fmla="*/ 0 h 396"/>
              <a:gd name="T4" fmla="*/ 0 60000 65536"/>
              <a:gd name="T5" fmla="*/ 0 60000 65536"/>
              <a:gd name="T6" fmla="*/ 0 w 1"/>
              <a:gd name="T7" fmla="*/ 0 h 396"/>
              <a:gd name="T8" fmla="*/ 1 w 1"/>
              <a:gd name="T9" fmla="*/ 396 h 39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396">
                <a:moveTo>
                  <a:pt x="0" y="39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73" name="Line 94"/>
          <p:cNvSpPr>
            <a:spLocks noChangeShapeType="1"/>
          </p:cNvSpPr>
          <p:nvPr/>
        </p:nvSpPr>
        <p:spPr bwMode="auto">
          <a:xfrm rot="5400000" flipV="1">
            <a:off x="7300913" y="2486026"/>
            <a:ext cx="0" cy="1997075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74" name="Line 95"/>
          <p:cNvSpPr>
            <a:spLocks noChangeShapeType="1"/>
          </p:cNvSpPr>
          <p:nvPr/>
        </p:nvSpPr>
        <p:spPr bwMode="auto">
          <a:xfrm rot="-5400000">
            <a:off x="5584825" y="2960688"/>
            <a:ext cx="0" cy="1079500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75" name="Group 112"/>
          <p:cNvGrpSpPr>
            <a:grpSpLocks/>
          </p:cNvGrpSpPr>
          <p:nvPr/>
        </p:nvGrpSpPr>
        <p:grpSpPr bwMode="auto">
          <a:xfrm>
            <a:off x="7302501" y="1452563"/>
            <a:ext cx="384175" cy="336550"/>
            <a:chOff x="2399" y="1822"/>
            <a:chExt cx="119" cy="160"/>
          </a:xfrm>
          <a:solidFill>
            <a:srgbClr val="008000"/>
          </a:solidFill>
        </p:grpSpPr>
        <p:sp>
          <p:nvSpPr>
            <p:cNvPr id="32030" name="AutoShape 1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2031" name="AutoShape 1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2032" name="Line 1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3" name="Rectangle 1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2034" name="Line 1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76" name="Line 118"/>
          <p:cNvSpPr>
            <a:spLocks noChangeShapeType="1"/>
          </p:cNvSpPr>
          <p:nvPr/>
        </p:nvSpPr>
        <p:spPr bwMode="auto">
          <a:xfrm flipV="1">
            <a:off x="7124700" y="1717675"/>
            <a:ext cx="7938" cy="342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77" name="Group 119"/>
          <p:cNvGrpSpPr>
            <a:grpSpLocks/>
          </p:cNvGrpSpPr>
          <p:nvPr/>
        </p:nvGrpSpPr>
        <p:grpSpPr bwMode="auto">
          <a:xfrm rot="5400000">
            <a:off x="7074695" y="2043907"/>
            <a:ext cx="334962" cy="384175"/>
            <a:chOff x="2399" y="1822"/>
            <a:chExt cx="119" cy="160"/>
          </a:xfrm>
        </p:grpSpPr>
        <p:sp>
          <p:nvSpPr>
            <p:cNvPr id="32025" name="AutoShape 120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6" name="AutoShape 121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7" name="Line 122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8" name="Rectangle 123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9" name="Line 124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78" name="Freeform 125"/>
          <p:cNvSpPr>
            <a:spLocks/>
          </p:cNvSpPr>
          <p:nvPr/>
        </p:nvSpPr>
        <p:spPr bwMode="auto">
          <a:xfrm>
            <a:off x="6218239" y="1720850"/>
            <a:ext cx="1087437" cy="1588"/>
          </a:xfrm>
          <a:custGeom>
            <a:avLst/>
            <a:gdLst>
              <a:gd name="T0" fmla="*/ 0 w 685"/>
              <a:gd name="T1" fmla="*/ 2147483647 h 1"/>
              <a:gd name="T2" fmla="*/ 2147483647 w 685"/>
              <a:gd name="T3" fmla="*/ 0 h 1"/>
              <a:gd name="T4" fmla="*/ 0 60000 65536"/>
              <a:gd name="T5" fmla="*/ 0 60000 65536"/>
              <a:gd name="T6" fmla="*/ 0 w 685"/>
              <a:gd name="T7" fmla="*/ 0 h 1"/>
              <a:gd name="T8" fmla="*/ 685 w 685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85" h="1">
                <a:moveTo>
                  <a:pt x="0" y="1"/>
                </a:moveTo>
                <a:lnTo>
                  <a:pt x="685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79" name="Freeform 132"/>
          <p:cNvSpPr>
            <a:spLocks/>
          </p:cNvSpPr>
          <p:nvPr/>
        </p:nvSpPr>
        <p:spPr bwMode="auto">
          <a:xfrm>
            <a:off x="8675689" y="1720850"/>
            <a:ext cx="1004887" cy="1588"/>
          </a:xfrm>
          <a:custGeom>
            <a:avLst/>
            <a:gdLst>
              <a:gd name="T0" fmla="*/ 0 w 633"/>
              <a:gd name="T1" fmla="*/ 2147483647 h 1"/>
              <a:gd name="T2" fmla="*/ 2147483647 w 633"/>
              <a:gd name="T3" fmla="*/ 0 h 1"/>
              <a:gd name="T4" fmla="*/ 0 60000 65536"/>
              <a:gd name="T5" fmla="*/ 0 60000 65536"/>
              <a:gd name="T6" fmla="*/ 0 w 633"/>
              <a:gd name="T7" fmla="*/ 0 h 1"/>
              <a:gd name="T8" fmla="*/ 633 w 63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33" h="1">
                <a:moveTo>
                  <a:pt x="0" y="1"/>
                </a:moveTo>
                <a:lnTo>
                  <a:pt x="633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80" name="Freeform 133"/>
          <p:cNvSpPr>
            <a:spLocks/>
          </p:cNvSpPr>
          <p:nvPr/>
        </p:nvSpPr>
        <p:spPr bwMode="auto">
          <a:xfrm>
            <a:off x="8829675" y="1724025"/>
            <a:ext cx="1588" cy="336550"/>
          </a:xfrm>
          <a:custGeom>
            <a:avLst/>
            <a:gdLst>
              <a:gd name="T0" fmla="*/ 0 w 1"/>
              <a:gd name="T1" fmla="*/ 2147483647 h 206"/>
              <a:gd name="T2" fmla="*/ 0 w 1"/>
              <a:gd name="T3" fmla="*/ 0 h 206"/>
              <a:gd name="T4" fmla="*/ 0 60000 65536"/>
              <a:gd name="T5" fmla="*/ 0 60000 65536"/>
              <a:gd name="T6" fmla="*/ 0 w 1"/>
              <a:gd name="T7" fmla="*/ 0 h 206"/>
              <a:gd name="T8" fmla="*/ 1 w 1"/>
              <a:gd name="T9" fmla="*/ 206 h 20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06">
                <a:moveTo>
                  <a:pt x="0" y="20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81" name="Group 134"/>
          <p:cNvGrpSpPr>
            <a:grpSpLocks/>
          </p:cNvGrpSpPr>
          <p:nvPr/>
        </p:nvGrpSpPr>
        <p:grpSpPr bwMode="auto">
          <a:xfrm rot="5400000">
            <a:off x="8789195" y="2045495"/>
            <a:ext cx="334963" cy="384175"/>
            <a:chOff x="2399" y="1822"/>
            <a:chExt cx="119" cy="160"/>
          </a:xfrm>
        </p:grpSpPr>
        <p:sp>
          <p:nvSpPr>
            <p:cNvPr id="32020" name="AutoShape 13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1" name="AutoShape 13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2" name="Line 13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3" name="Rectangle 13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4" name="Line 13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82" name="Freeform 140"/>
          <p:cNvSpPr>
            <a:spLocks/>
          </p:cNvSpPr>
          <p:nvPr/>
        </p:nvSpPr>
        <p:spPr bwMode="auto">
          <a:xfrm>
            <a:off x="7686675" y="1714500"/>
            <a:ext cx="604838" cy="7938"/>
          </a:xfrm>
          <a:custGeom>
            <a:avLst/>
            <a:gdLst>
              <a:gd name="T0" fmla="*/ 0 w 381"/>
              <a:gd name="T1" fmla="*/ 0 h 5"/>
              <a:gd name="T2" fmla="*/ 2147483647 w 381"/>
              <a:gd name="T3" fmla="*/ 2147483647 h 5"/>
              <a:gd name="T4" fmla="*/ 0 60000 65536"/>
              <a:gd name="T5" fmla="*/ 0 60000 65536"/>
              <a:gd name="T6" fmla="*/ 0 w 381"/>
              <a:gd name="T7" fmla="*/ 0 h 5"/>
              <a:gd name="T8" fmla="*/ 381 w 381"/>
              <a:gd name="T9" fmla="*/ 5 h 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1" h="5">
                <a:moveTo>
                  <a:pt x="0" y="0"/>
                </a:moveTo>
                <a:lnTo>
                  <a:pt x="381" y="5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83" name="Freeform 141"/>
          <p:cNvSpPr>
            <a:spLocks/>
          </p:cNvSpPr>
          <p:nvPr/>
        </p:nvSpPr>
        <p:spPr bwMode="auto">
          <a:xfrm>
            <a:off x="8054975" y="1020764"/>
            <a:ext cx="6350" cy="701675"/>
          </a:xfrm>
          <a:custGeom>
            <a:avLst/>
            <a:gdLst>
              <a:gd name="T0" fmla="*/ 2147483647 w 4"/>
              <a:gd name="T1" fmla="*/ 2147483647 h 429"/>
              <a:gd name="T2" fmla="*/ 0 w 4"/>
              <a:gd name="T3" fmla="*/ 0 h 429"/>
              <a:gd name="T4" fmla="*/ 0 60000 65536"/>
              <a:gd name="T5" fmla="*/ 0 60000 65536"/>
              <a:gd name="T6" fmla="*/ 0 w 4"/>
              <a:gd name="T7" fmla="*/ 0 h 429"/>
              <a:gd name="T8" fmla="*/ 4 w 4"/>
              <a:gd name="T9" fmla="*/ 429 h 4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429">
                <a:moveTo>
                  <a:pt x="4" y="429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85" name="Text Box 145"/>
          <p:cNvSpPr txBox="1">
            <a:spLocks noChangeArrowheads="1"/>
          </p:cNvSpPr>
          <p:nvPr/>
        </p:nvSpPr>
        <p:spPr bwMode="auto">
          <a:xfrm>
            <a:off x="6186488" y="2157413"/>
            <a:ext cx="614362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PGS1</a:t>
            </a:r>
          </a:p>
        </p:txBody>
      </p:sp>
      <p:sp>
        <p:nvSpPr>
          <p:cNvPr id="31786" name="Freeform 146"/>
          <p:cNvSpPr>
            <a:spLocks/>
          </p:cNvSpPr>
          <p:nvPr/>
        </p:nvSpPr>
        <p:spPr bwMode="auto">
          <a:xfrm>
            <a:off x="7119939" y="2401889"/>
            <a:ext cx="1587" cy="369887"/>
          </a:xfrm>
          <a:custGeom>
            <a:avLst/>
            <a:gdLst>
              <a:gd name="T0" fmla="*/ 0 w 1"/>
              <a:gd name="T1" fmla="*/ 2147483647 h 226"/>
              <a:gd name="T2" fmla="*/ 2147483647 w 1"/>
              <a:gd name="T3" fmla="*/ 0 h 226"/>
              <a:gd name="T4" fmla="*/ 0 60000 65536"/>
              <a:gd name="T5" fmla="*/ 0 60000 65536"/>
              <a:gd name="T6" fmla="*/ 0 w 1"/>
              <a:gd name="T7" fmla="*/ 0 h 226"/>
              <a:gd name="T8" fmla="*/ 1 w 1"/>
              <a:gd name="T9" fmla="*/ 226 h 22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26">
                <a:moveTo>
                  <a:pt x="0" y="226"/>
                </a:moveTo>
                <a:lnTo>
                  <a:pt x="1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87" name="Freeform 147"/>
          <p:cNvSpPr>
            <a:spLocks/>
          </p:cNvSpPr>
          <p:nvPr/>
        </p:nvSpPr>
        <p:spPr bwMode="auto">
          <a:xfrm>
            <a:off x="8829675" y="2408239"/>
            <a:ext cx="1588" cy="382587"/>
          </a:xfrm>
          <a:custGeom>
            <a:avLst/>
            <a:gdLst>
              <a:gd name="T0" fmla="*/ 0 w 1"/>
              <a:gd name="T1" fmla="*/ 2147483647 h 234"/>
              <a:gd name="T2" fmla="*/ 0 w 1"/>
              <a:gd name="T3" fmla="*/ 0 h 234"/>
              <a:gd name="T4" fmla="*/ 0 60000 65536"/>
              <a:gd name="T5" fmla="*/ 0 60000 65536"/>
              <a:gd name="T6" fmla="*/ 0 w 1"/>
              <a:gd name="T7" fmla="*/ 0 h 234"/>
              <a:gd name="T8" fmla="*/ 1 w 1"/>
              <a:gd name="T9" fmla="*/ 234 h 23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34">
                <a:moveTo>
                  <a:pt x="0" y="234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88" name="Freeform 148"/>
          <p:cNvSpPr>
            <a:spLocks/>
          </p:cNvSpPr>
          <p:nvPr/>
        </p:nvSpPr>
        <p:spPr bwMode="auto">
          <a:xfrm>
            <a:off x="6283326" y="2771776"/>
            <a:ext cx="2543175" cy="4763"/>
          </a:xfrm>
          <a:custGeom>
            <a:avLst/>
            <a:gdLst>
              <a:gd name="T0" fmla="*/ 0 w 1602"/>
              <a:gd name="T1" fmla="*/ 2147483647 h 3"/>
              <a:gd name="T2" fmla="*/ 2147483647 w 1602"/>
              <a:gd name="T3" fmla="*/ 0 h 3"/>
              <a:gd name="T4" fmla="*/ 0 60000 65536"/>
              <a:gd name="T5" fmla="*/ 0 60000 65536"/>
              <a:gd name="T6" fmla="*/ 0 w 1602"/>
              <a:gd name="T7" fmla="*/ 0 h 3"/>
              <a:gd name="T8" fmla="*/ 1602 w 1602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602" h="3">
                <a:moveTo>
                  <a:pt x="0" y="3"/>
                </a:moveTo>
                <a:lnTo>
                  <a:pt x="1602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89" name="Group 149"/>
          <p:cNvGrpSpPr>
            <a:grpSpLocks/>
          </p:cNvGrpSpPr>
          <p:nvPr/>
        </p:nvGrpSpPr>
        <p:grpSpPr bwMode="auto">
          <a:xfrm rot="5400000">
            <a:off x="5661026" y="2574926"/>
            <a:ext cx="336550" cy="384175"/>
            <a:chOff x="1248" y="768"/>
            <a:chExt cx="191" cy="147"/>
          </a:xfrm>
        </p:grpSpPr>
        <p:sp>
          <p:nvSpPr>
            <p:cNvPr id="32015" name="Rectangle 150"/>
            <p:cNvSpPr>
              <a:spLocks noChangeArrowheads="1"/>
            </p:cNvSpPr>
            <p:nvPr/>
          </p:nvSpPr>
          <p:spPr bwMode="auto">
            <a:xfrm>
              <a:off x="1248" y="810"/>
              <a:ext cx="191" cy="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6" name="Arc 151"/>
            <p:cNvSpPr>
              <a:spLocks/>
            </p:cNvSpPr>
            <p:nvPr/>
          </p:nvSpPr>
          <p:spPr bwMode="auto">
            <a:xfrm>
              <a:off x="1248" y="851"/>
              <a:ext cx="183" cy="64"/>
            </a:xfrm>
            <a:custGeom>
              <a:avLst/>
              <a:gdLst>
                <a:gd name="T0" fmla="*/ 0 w 33204"/>
                <a:gd name="T1" fmla="*/ 0 h 21600"/>
                <a:gd name="T2" fmla="*/ 0 w 33204"/>
                <a:gd name="T3" fmla="*/ 0 h 21600"/>
                <a:gd name="T4" fmla="*/ 0 w 33204"/>
                <a:gd name="T5" fmla="*/ 0 h 21600"/>
                <a:gd name="T6" fmla="*/ 0 60000 65536"/>
                <a:gd name="T7" fmla="*/ 0 60000 65536"/>
                <a:gd name="T8" fmla="*/ 0 60000 65536"/>
                <a:gd name="T9" fmla="*/ 0 w 33204"/>
                <a:gd name="T10" fmla="*/ 0 h 21600"/>
                <a:gd name="T11" fmla="*/ 33204 w 332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204" h="21600" fill="none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</a:path>
                <a:path w="33204" h="21600" stroke="0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  <a:lnTo>
                    <a:pt x="16575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7" name="Arc 152"/>
            <p:cNvSpPr>
              <a:spLocks/>
            </p:cNvSpPr>
            <p:nvPr/>
          </p:nvSpPr>
          <p:spPr bwMode="auto">
            <a:xfrm rot="10800000">
              <a:off x="1248" y="768"/>
              <a:ext cx="183" cy="64"/>
            </a:xfrm>
            <a:custGeom>
              <a:avLst/>
              <a:gdLst>
                <a:gd name="T0" fmla="*/ 0 w 33204"/>
                <a:gd name="T1" fmla="*/ 0 h 21600"/>
                <a:gd name="T2" fmla="*/ 0 w 33204"/>
                <a:gd name="T3" fmla="*/ 0 h 21600"/>
                <a:gd name="T4" fmla="*/ 0 w 33204"/>
                <a:gd name="T5" fmla="*/ 0 h 21600"/>
                <a:gd name="T6" fmla="*/ 0 60000 65536"/>
                <a:gd name="T7" fmla="*/ 0 60000 65536"/>
                <a:gd name="T8" fmla="*/ 0 60000 65536"/>
                <a:gd name="T9" fmla="*/ 0 w 33204"/>
                <a:gd name="T10" fmla="*/ 0 h 21600"/>
                <a:gd name="T11" fmla="*/ 33204 w 332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204" h="21600" fill="none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</a:path>
                <a:path w="33204" h="21600" stroke="0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  <a:lnTo>
                    <a:pt x="16575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</p:grpSp>
      <p:sp>
        <p:nvSpPr>
          <p:cNvPr id="31790" name="Freeform 153"/>
          <p:cNvSpPr>
            <a:spLocks/>
          </p:cNvSpPr>
          <p:nvPr/>
        </p:nvSpPr>
        <p:spPr bwMode="auto">
          <a:xfrm>
            <a:off x="5829300" y="1425576"/>
            <a:ext cx="0" cy="1179513"/>
          </a:xfrm>
          <a:custGeom>
            <a:avLst/>
            <a:gdLst>
              <a:gd name="T0" fmla="*/ 0 w 4"/>
              <a:gd name="T1" fmla="*/ 2147483647 h 720"/>
              <a:gd name="T2" fmla="*/ 2147483647 w 4"/>
              <a:gd name="T3" fmla="*/ 0 h 720"/>
              <a:gd name="T4" fmla="*/ 0 60000 65536"/>
              <a:gd name="T5" fmla="*/ 0 60000 65536"/>
              <a:gd name="T6" fmla="*/ 0 w 4"/>
              <a:gd name="T7" fmla="*/ 0 h 720"/>
              <a:gd name="T8" fmla="*/ 4 w 4"/>
              <a:gd name="T9" fmla="*/ 720 h 7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720">
                <a:moveTo>
                  <a:pt x="0" y="720"/>
                </a:moveTo>
                <a:lnTo>
                  <a:pt x="4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91" name="Line 155"/>
          <p:cNvSpPr>
            <a:spLocks noChangeShapeType="1"/>
          </p:cNvSpPr>
          <p:nvPr/>
        </p:nvSpPr>
        <p:spPr bwMode="auto">
          <a:xfrm rot="-5400000">
            <a:off x="5615782" y="3223420"/>
            <a:ext cx="0" cy="99853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92" name="Freeform 156"/>
          <p:cNvSpPr>
            <a:spLocks/>
          </p:cNvSpPr>
          <p:nvPr/>
        </p:nvSpPr>
        <p:spPr bwMode="auto">
          <a:xfrm>
            <a:off x="5116513" y="3057526"/>
            <a:ext cx="722312" cy="4763"/>
          </a:xfrm>
          <a:custGeom>
            <a:avLst/>
            <a:gdLst>
              <a:gd name="T0" fmla="*/ 0 w 455"/>
              <a:gd name="T1" fmla="*/ 0 h 3"/>
              <a:gd name="T2" fmla="*/ 2147483647 w 455"/>
              <a:gd name="T3" fmla="*/ 2147483647 h 3"/>
              <a:gd name="T4" fmla="*/ 0 60000 65536"/>
              <a:gd name="T5" fmla="*/ 0 60000 65536"/>
              <a:gd name="T6" fmla="*/ 0 w 455"/>
              <a:gd name="T7" fmla="*/ 0 h 3"/>
              <a:gd name="T8" fmla="*/ 455 w 455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5" h="3">
                <a:moveTo>
                  <a:pt x="0" y="0"/>
                </a:moveTo>
                <a:lnTo>
                  <a:pt x="455" y="3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93" name="Rectangle 159"/>
          <p:cNvSpPr>
            <a:spLocks noChangeArrowheads="1"/>
          </p:cNvSpPr>
          <p:nvPr/>
        </p:nvSpPr>
        <p:spPr bwMode="auto">
          <a:xfrm rot="10800000">
            <a:off x="4918075" y="2185989"/>
            <a:ext cx="266700" cy="307975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TW" altLang="en-US"/>
          </a:p>
        </p:txBody>
      </p:sp>
      <p:sp>
        <p:nvSpPr>
          <p:cNvPr id="31794" name="Line 160"/>
          <p:cNvSpPr>
            <a:spLocks noChangeShapeType="1"/>
          </p:cNvSpPr>
          <p:nvPr/>
        </p:nvSpPr>
        <p:spPr bwMode="auto">
          <a:xfrm rot="10800000" flipV="1">
            <a:off x="5049838" y="2185989"/>
            <a:ext cx="0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795" name="Freeform 161"/>
          <p:cNvSpPr>
            <a:spLocks/>
          </p:cNvSpPr>
          <p:nvPr/>
        </p:nvSpPr>
        <p:spPr bwMode="auto">
          <a:xfrm>
            <a:off x="4467225" y="2527300"/>
            <a:ext cx="0" cy="534988"/>
          </a:xfrm>
          <a:custGeom>
            <a:avLst/>
            <a:gdLst>
              <a:gd name="T0" fmla="*/ 0 w 2"/>
              <a:gd name="T1" fmla="*/ 2147483647 h 327"/>
              <a:gd name="T2" fmla="*/ 2147483647 w 2"/>
              <a:gd name="T3" fmla="*/ 0 h 327"/>
              <a:gd name="T4" fmla="*/ 0 60000 65536"/>
              <a:gd name="T5" fmla="*/ 0 60000 65536"/>
              <a:gd name="T6" fmla="*/ 0 w 2"/>
              <a:gd name="T7" fmla="*/ 0 h 327"/>
              <a:gd name="T8" fmla="*/ 2 w 2"/>
              <a:gd name="T9" fmla="*/ 327 h 32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" h="327">
                <a:moveTo>
                  <a:pt x="0" y="327"/>
                </a:moveTo>
                <a:lnTo>
                  <a:pt x="2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>
              <a:ln>
                <a:solidFill>
                  <a:srgbClr val="0000FF"/>
                </a:solidFill>
              </a:ln>
            </a:endParaRPr>
          </a:p>
        </p:txBody>
      </p:sp>
      <p:sp>
        <p:nvSpPr>
          <p:cNvPr id="31796" name="Rectangle 164"/>
          <p:cNvSpPr>
            <a:spLocks noChangeArrowheads="1"/>
          </p:cNvSpPr>
          <p:nvPr/>
        </p:nvSpPr>
        <p:spPr bwMode="auto">
          <a:xfrm rot="10800000">
            <a:off x="4017963" y="2182814"/>
            <a:ext cx="266700" cy="306387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TW" altLang="en-US"/>
          </a:p>
        </p:txBody>
      </p:sp>
      <p:sp>
        <p:nvSpPr>
          <p:cNvPr id="31797" name="Line 165"/>
          <p:cNvSpPr>
            <a:spLocks noChangeShapeType="1"/>
          </p:cNvSpPr>
          <p:nvPr/>
        </p:nvSpPr>
        <p:spPr bwMode="auto">
          <a:xfrm rot="10800000" flipV="1">
            <a:off x="4149725" y="2182814"/>
            <a:ext cx="0" cy="306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31798" name="Group 166"/>
          <p:cNvGrpSpPr>
            <a:grpSpLocks/>
          </p:cNvGrpSpPr>
          <p:nvPr/>
        </p:nvGrpSpPr>
        <p:grpSpPr bwMode="auto">
          <a:xfrm rot="5400000">
            <a:off x="4420395" y="2167732"/>
            <a:ext cx="334962" cy="384175"/>
            <a:chOff x="2399" y="1822"/>
            <a:chExt cx="119" cy="160"/>
          </a:xfrm>
        </p:grpSpPr>
        <p:sp>
          <p:nvSpPr>
            <p:cNvPr id="32010" name="AutoShape 16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1" name="AutoShape 16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2" name="Line 16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3" name="Rectangle 17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4" name="Line 17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99" name="Text Box 172"/>
          <p:cNvSpPr txBox="1">
            <a:spLocks noChangeArrowheads="1"/>
          </p:cNvSpPr>
          <p:nvPr/>
        </p:nvSpPr>
        <p:spPr bwMode="auto">
          <a:xfrm>
            <a:off x="4343401" y="1924050"/>
            <a:ext cx="695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0" lang="en-US" altLang="zh-TW" sz="1400"/>
              <a:t>AV1</a:t>
            </a:r>
          </a:p>
        </p:txBody>
      </p:sp>
      <p:sp>
        <p:nvSpPr>
          <p:cNvPr id="31800" name="Freeform 173"/>
          <p:cNvSpPr>
            <a:spLocks/>
          </p:cNvSpPr>
          <p:nvPr/>
        </p:nvSpPr>
        <p:spPr bwMode="auto">
          <a:xfrm>
            <a:off x="4148138" y="2462214"/>
            <a:ext cx="0" cy="587375"/>
          </a:xfrm>
          <a:custGeom>
            <a:avLst/>
            <a:gdLst>
              <a:gd name="T0" fmla="*/ 2147483647 w 5"/>
              <a:gd name="T1" fmla="*/ 2147483647 h 359"/>
              <a:gd name="T2" fmla="*/ 0 w 5"/>
              <a:gd name="T3" fmla="*/ 0 h 359"/>
              <a:gd name="T4" fmla="*/ 0 60000 65536"/>
              <a:gd name="T5" fmla="*/ 0 60000 65536"/>
              <a:gd name="T6" fmla="*/ 0 w 5"/>
              <a:gd name="T7" fmla="*/ 0 h 359"/>
              <a:gd name="T8" fmla="*/ 5 w 5"/>
              <a:gd name="T9" fmla="*/ 359 h 35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" h="359">
                <a:moveTo>
                  <a:pt x="5" y="359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>
              <a:ln>
                <a:solidFill>
                  <a:srgbClr val="0000FF"/>
                </a:solidFill>
              </a:ln>
            </a:endParaRPr>
          </a:p>
        </p:txBody>
      </p:sp>
      <p:sp>
        <p:nvSpPr>
          <p:cNvPr id="31801" name="Line 174"/>
          <p:cNvSpPr>
            <a:spLocks noChangeShapeType="1"/>
          </p:cNvSpPr>
          <p:nvPr/>
        </p:nvSpPr>
        <p:spPr bwMode="auto">
          <a:xfrm flipV="1">
            <a:off x="4144093" y="1928812"/>
            <a:ext cx="1587" cy="2682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02" name="Freeform 176"/>
          <p:cNvSpPr>
            <a:spLocks/>
          </p:cNvSpPr>
          <p:nvPr/>
        </p:nvSpPr>
        <p:spPr bwMode="auto">
          <a:xfrm>
            <a:off x="4468813" y="1597026"/>
            <a:ext cx="0" cy="595313"/>
          </a:xfrm>
          <a:custGeom>
            <a:avLst/>
            <a:gdLst>
              <a:gd name="T0" fmla="*/ 0 w 3"/>
              <a:gd name="T1" fmla="*/ 2147483647 h 364"/>
              <a:gd name="T2" fmla="*/ 2147483647 w 3"/>
              <a:gd name="T3" fmla="*/ 0 h 364"/>
              <a:gd name="T4" fmla="*/ 0 60000 65536"/>
              <a:gd name="T5" fmla="*/ 0 60000 65536"/>
              <a:gd name="T6" fmla="*/ 0 w 3"/>
              <a:gd name="T7" fmla="*/ 0 h 364"/>
              <a:gd name="T8" fmla="*/ 3 w 3"/>
              <a:gd name="T9" fmla="*/ 364 h 3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64">
                <a:moveTo>
                  <a:pt x="0" y="364"/>
                </a:moveTo>
                <a:lnTo>
                  <a:pt x="3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03" name="Text Box 177"/>
          <p:cNvSpPr txBox="1">
            <a:spLocks noChangeArrowheads="1"/>
          </p:cNvSpPr>
          <p:nvPr/>
        </p:nvSpPr>
        <p:spPr bwMode="auto">
          <a:xfrm>
            <a:off x="5137151" y="2152650"/>
            <a:ext cx="5508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FMS</a:t>
            </a:r>
          </a:p>
        </p:txBody>
      </p:sp>
      <p:sp>
        <p:nvSpPr>
          <p:cNvPr id="31804" name="Text Box 179"/>
          <p:cNvSpPr txBox="1">
            <a:spLocks noChangeArrowheads="1"/>
          </p:cNvSpPr>
          <p:nvPr/>
        </p:nvSpPr>
        <p:spPr bwMode="auto">
          <a:xfrm>
            <a:off x="3541714" y="2165350"/>
            <a:ext cx="549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FMS</a:t>
            </a:r>
          </a:p>
        </p:txBody>
      </p:sp>
      <p:sp>
        <p:nvSpPr>
          <p:cNvPr id="31805" name="Line 180"/>
          <p:cNvSpPr>
            <a:spLocks noChangeShapeType="1"/>
          </p:cNvSpPr>
          <p:nvPr/>
        </p:nvSpPr>
        <p:spPr bwMode="auto">
          <a:xfrm>
            <a:off x="2743200" y="1866900"/>
            <a:ext cx="850900" cy="1588"/>
          </a:xfrm>
          <a:custGeom>
            <a:avLst/>
            <a:gdLst>
              <a:gd name="T0" fmla="*/ 0 w 536"/>
              <a:gd name="T1" fmla="*/ 0 h 1"/>
              <a:gd name="T2" fmla="*/ 2147483647 w 536"/>
              <a:gd name="T3" fmla="*/ 2147483647 h 1"/>
              <a:gd name="T4" fmla="*/ 0 60000 65536"/>
              <a:gd name="T5" fmla="*/ 0 60000 65536"/>
              <a:gd name="T6" fmla="*/ 0 w 536"/>
              <a:gd name="T7" fmla="*/ 0 h 1"/>
              <a:gd name="T8" fmla="*/ 536 w 53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36" h="1">
                <a:moveTo>
                  <a:pt x="0" y="0"/>
                </a:moveTo>
                <a:lnTo>
                  <a:pt x="536" y="1"/>
                </a:ln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806" name="Group 181"/>
          <p:cNvGrpSpPr>
            <a:grpSpLocks/>
          </p:cNvGrpSpPr>
          <p:nvPr/>
        </p:nvGrpSpPr>
        <p:grpSpPr bwMode="auto">
          <a:xfrm rot="5400000">
            <a:off x="2700338" y="4094163"/>
            <a:ext cx="334963" cy="382588"/>
            <a:chOff x="2399" y="1822"/>
            <a:chExt cx="119" cy="160"/>
          </a:xfrm>
        </p:grpSpPr>
        <p:sp>
          <p:nvSpPr>
            <p:cNvPr id="32005" name="AutoShape 18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6" name="AutoShape 18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7" name="Line 18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8" name="Rectangle 18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9" name="Line 18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07" name="Text Box 187"/>
          <p:cNvSpPr txBox="1">
            <a:spLocks noChangeArrowheads="1"/>
          </p:cNvSpPr>
          <p:nvPr/>
        </p:nvSpPr>
        <p:spPr bwMode="auto">
          <a:xfrm>
            <a:off x="2689226" y="3859213"/>
            <a:ext cx="7604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MV2N</a:t>
            </a:r>
          </a:p>
        </p:txBody>
      </p:sp>
      <p:sp>
        <p:nvSpPr>
          <p:cNvPr id="31808" name="Line 188"/>
          <p:cNvSpPr>
            <a:spLocks noChangeShapeType="1"/>
          </p:cNvSpPr>
          <p:nvPr/>
        </p:nvSpPr>
        <p:spPr bwMode="auto">
          <a:xfrm flipV="1">
            <a:off x="2740025" y="1866900"/>
            <a:ext cx="0" cy="224155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09" name="Line 189"/>
          <p:cNvSpPr>
            <a:spLocks noChangeShapeType="1"/>
          </p:cNvSpPr>
          <p:nvPr/>
        </p:nvSpPr>
        <p:spPr bwMode="auto">
          <a:xfrm flipV="1">
            <a:off x="2738438" y="4452939"/>
            <a:ext cx="0" cy="4714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10" name="Line 190"/>
          <p:cNvSpPr>
            <a:spLocks noChangeShapeType="1"/>
          </p:cNvSpPr>
          <p:nvPr/>
        </p:nvSpPr>
        <p:spPr bwMode="auto">
          <a:xfrm rot="-5400000">
            <a:off x="2445545" y="4633120"/>
            <a:ext cx="1587" cy="55562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811" name="Group 191"/>
          <p:cNvGrpSpPr>
            <a:grpSpLocks/>
          </p:cNvGrpSpPr>
          <p:nvPr/>
        </p:nvGrpSpPr>
        <p:grpSpPr bwMode="auto">
          <a:xfrm rot="5400000">
            <a:off x="2131220" y="3393282"/>
            <a:ext cx="334962" cy="384175"/>
            <a:chOff x="2399" y="1822"/>
            <a:chExt cx="119" cy="160"/>
          </a:xfrm>
        </p:grpSpPr>
        <p:sp>
          <p:nvSpPr>
            <p:cNvPr id="32000" name="AutoShape 19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1" name="AutoShape 19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2" name="Line 19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3" name="Rectangle 19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4" name="Line 19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12" name="Text Box 197"/>
          <p:cNvSpPr txBox="1">
            <a:spLocks noChangeArrowheads="1"/>
          </p:cNvSpPr>
          <p:nvPr/>
        </p:nvSpPr>
        <p:spPr bwMode="auto">
          <a:xfrm>
            <a:off x="2132014" y="3143250"/>
            <a:ext cx="790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MV3N</a:t>
            </a:r>
          </a:p>
        </p:txBody>
      </p:sp>
      <p:sp>
        <p:nvSpPr>
          <p:cNvPr id="31813" name="Freeform 198"/>
          <p:cNvSpPr>
            <a:spLocks/>
          </p:cNvSpPr>
          <p:nvPr/>
        </p:nvSpPr>
        <p:spPr bwMode="auto">
          <a:xfrm>
            <a:off x="2165350" y="3752850"/>
            <a:ext cx="0" cy="1423988"/>
          </a:xfrm>
          <a:custGeom>
            <a:avLst/>
            <a:gdLst>
              <a:gd name="T0" fmla="*/ 0 w 2"/>
              <a:gd name="T1" fmla="*/ 2147483647 h 870"/>
              <a:gd name="T2" fmla="*/ 2147483647 w 2"/>
              <a:gd name="T3" fmla="*/ 0 h 870"/>
              <a:gd name="T4" fmla="*/ 0 60000 65536"/>
              <a:gd name="T5" fmla="*/ 0 60000 65536"/>
              <a:gd name="T6" fmla="*/ 0 w 2"/>
              <a:gd name="T7" fmla="*/ 0 h 870"/>
              <a:gd name="T8" fmla="*/ 2 w 2"/>
              <a:gd name="T9" fmla="*/ 870 h 8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" h="870">
                <a:moveTo>
                  <a:pt x="0" y="870"/>
                </a:moveTo>
                <a:lnTo>
                  <a:pt x="2" y="0"/>
                </a:ln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16" name="Text Box 206"/>
          <p:cNvSpPr txBox="1">
            <a:spLocks noChangeArrowheads="1"/>
          </p:cNvSpPr>
          <p:nvPr/>
        </p:nvSpPr>
        <p:spPr bwMode="auto">
          <a:xfrm>
            <a:off x="2130425" y="4924425"/>
            <a:ext cx="895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MV1N</a:t>
            </a:r>
          </a:p>
        </p:txBody>
      </p:sp>
      <p:sp>
        <p:nvSpPr>
          <p:cNvPr id="31817" name="Freeform 207"/>
          <p:cNvSpPr>
            <a:spLocks/>
          </p:cNvSpPr>
          <p:nvPr/>
        </p:nvSpPr>
        <p:spPr bwMode="auto">
          <a:xfrm>
            <a:off x="2155825" y="5510214"/>
            <a:ext cx="0" cy="409575"/>
          </a:xfrm>
          <a:custGeom>
            <a:avLst/>
            <a:gdLst>
              <a:gd name="T0" fmla="*/ 2147483647 w 5"/>
              <a:gd name="T1" fmla="*/ 2147483647 h 250"/>
              <a:gd name="T2" fmla="*/ 0 w 5"/>
              <a:gd name="T3" fmla="*/ 0 h 250"/>
              <a:gd name="T4" fmla="*/ 0 60000 65536"/>
              <a:gd name="T5" fmla="*/ 0 60000 65536"/>
              <a:gd name="T6" fmla="*/ 0 w 5"/>
              <a:gd name="T7" fmla="*/ 0 h 250"/>
              <a:gd name="T8" fmla="*/ 5 w 5"/>
              <a:gd name="T9" fmla="*/ 250 h 2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" h="250">
                <a:moveTo>
                  <a:pt x="5" y="25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819" name="Group 216"/>
          <p:cNvGrpSpPr>
            <a:grpSpLocks/>
          </p:cNvGrpSpPr>
          <p:nvPr/>
        </p:nvGrpSpPr>
        <p:grpSpPr bwMode="auto">
          <a:xfrm rot="5400000">
            <a:off x="6288882" y="3009107"/>
            <a:ext cx="190500" cy="344487"/>
            <a:chOff x="1200" y="3600"/>
            <a:chExt cx="192" cy="240"/>
          </a:xfrm>
          <a:solidFill>
            <a:srgbClr val="FF6600"/>
          </a:solidFill>
        </p:grpSpPr>
        <p:sp>
          <p:nvSpPr>
            <p:cNvPr id="31993" name="Oval 217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94" name="Line 218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20" name="Text Box 219"/>
          <p:cNvSpPr txBox="1">
            <a:spLocks noChangeArrowheads="1"/>
          </p:cNvSpPr>
          <p:nvPr/>
        </p:nvSpPr>
        <p:spPr bwMode="auto">
          <a:xfrm>
            <a:off x="6183313" y="2830513"/>
            <a:ext cx="614362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PS2A</a:t>
            </a:r>
          </a:p>
        </p:txBody>
      </p:sp>
      <p:sp>
        <p:nvSpPr>
          <p:cNvPr id="31821" name="Text Box 223"/>
          <p:cNvSpPr txBox="1">
            <a:spLocks noChangeArrowheads="1"/>
          </p:cNvSpPr>
          <p:nvPr/>
        </p:nvSpPr>
        <p:spPr bwMode="auto">
          <a:xfrm>
            <a:off x="7132639" y="1181100"/>
            <a:ext cx="936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AV4A</a:t>
            </a:r>
          </a:p>
        </p:txBody>
      </p:sp>
      <p:sp>
        <p:nvSpPr>
          <p:cNvPr id="31822" name="Text Box 224"/>
          <p:cNvSpPr txBox="1">
            <a:spLocks noChangeArrowheads="1"/>
          </p:cNvSpPr>
          <p:nvPr/>
        </p:nvSpPr>
        <p:spPr bwMode="auto">
          <a:xfrm>
            <a:off x="7151688" y="1892300"/>
            <a:ext cx="76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AV5A</a:t>
            </a:r>
          </a:p>
        </p:txBody>
      </p:sp>
      <p:sp>
        <p:nvSpPr>
          <p:cNvPr id="31823" name="Text Box 225"/>
          <p:cNvSpPr txBox="1">
            <a:spLocks noChangeArrowheads="1"/>
          </p:cNvSpPr>
          <p:nvPr/>
        </p:nvSpPr>
        <p:spPr bwMode="auto">
          <a:xfrm>
            <a:off x="8867775" y="1885950"/>
            <a:ext cx="800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AV5B</a:t>
            </a:r>
          </a:p>
        </p:txBody>
      </p:sp>
      <p:sp>
        <p:nvSpPr>
          <p:cNvPr id="31824" name="Text Box 226"/>
          <p:cNvSpPr txBox="1">
            <a:spLocks noChangeArrowheads="1"/>
          </p:cNvSpPr>
          <p:nvPr/>
        </p:nvSpPr>
        <p:spPr bwMode="auto">
          <a:xfrm>
            <a:off x="8172450" y="1187450"/>
            <a:ext cx="882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AV4B</a:t>
            </a:r>
          </a:p>
        </p:txBody>
      </p:sp>
      <p:sp>
        <p:nvSpPr>
          <p:cNvPr id="31825" name="Text Box 227"/>
          <p:cNvSpPr txBox="1">
            <a:spLocks noChangeArrowheads="1"/>
          </p:cNvSpPr>
          <p:nvPr/>
        </p:nvSpPr>
        <p:spPr bwMode="auto">
          <a:xfrm>
            <a:off x="7600950" y="765176"/>
            <a:ext cx="920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>
                <a:solidFill>
                  <a:srgbClr val="081D58"/>
                </a:solidFill>
                <a:latin typeface="細明體" pitchFamily="49" charset="-120"/>
                <a:ea typeface="細明體" pitchFamily="49" charset="-120"/>
              </a:rPr>
              <a:t>P.O.U</a:t>
            </a:r>
          </a:p>
        </p:txBody>
      </p:sp>
      <p:sp>
        <p:nvSpPr>
          <p:cNvPr id="31827" name="Line 233"/>
          <p:cNvSpPr>
            <a:spLocks noChangeShapeType="1"/>
          </p:cNvSpPr>
          <p:nvPr/>
        </p:nvSpPr>
        <p:spPr bwMode="auto">
          <a:xfrm rot="5400000" flipV="1">
            <a:off x="5457032" y="4458495"/>
            <a:ext cx="0" cy="9032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28" name="Line 234"/>
          <p:cNvSpPr>
            <a:spLocks noChangeShapeType="1"/>
          </p:cNvSpPr>
          <p:nvPr/>
        </p:nvSpPr>
        <p:spPr bwMode="auto">
          <a:xfrm rot="5400000" flipV="1">
            <a:off x="4418807" y="4077495"/>
            <a:ext cx="0" cy="16652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29" name="Text Box 236"/>
          <p:cNvSpPr txBox="1">
            <a:spLocks noChangeArrowheads="1"/>
          </p:cNvSpPr>
          <p:nvPr/>
        </p:nvSpPr>
        <p:spPr bwMode="auto">
          <a:xfrm>
            <a:off x="9705976" y="4356100"/>
            <a:ext cx="695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AV3B</a:t>
            </a:r>
            <a:endParaRPr kumimoji="0" lang="zh-TW" altLang="en-US" sz="1400"/>
          </a:p>
        </p:txBody>
      </p:sp>
      <p:sp>
        <p:nvSpPr>
          <p:cNvPr id="31830" name="Freeform 347"/>
          <p:cNvSpPr>
            <a:spLocks/>
          </p:cNvSpPr>
          <p:nvPr/>
        </p:nvSpPr>
        <p:spPr bwMode="auto">
          <a:xfrm>
            <a:off x="2143126" y="5922964"/>
            <a:ext cx="155575" cy="1587"/>
          </a:xfrm>
          <a:custGeom>
            <a:avLst/>
            <a:gdLst>
              <a:gd name="T0" fmla="*/ 2147483647 w 98"/>
              <a:gd name="T1" fmla="*/ 0 h 1"/>
              <a:gd name="T2" fmla="*/ 0 w 98"/>
              <a:gd name="T3" fmla="*/ 2147483647 h 1"/>
              <a:gd name="T4" fmla="*/ 0 60000 65536"/>
              <a:gd name="T5" fmla="*/ 0 60000 65536"/>
              <a:gd name="T6" fmla="*/ 0 w 98"/>
              <a:gd name="T7" fmla="*/ 0 h 1"/>
              <a:gd name="T8" fmla="*/ 98 w 9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8" h="1">
                <a:moveTo>
                  <a:pt x="98" y="0"/>
                </a:moveTo>
                <a:lnTo>
                  <a:pt x="0" y="1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31" name="Line 352"/>
          <p:cNvSpPr>
            <a:spLocks noChangeShapeType="1"/>
          </p:cNvSpPr>
          <p:nvPr/>
        </p:nvSpPr>
        <p:spPr bwMode="auto">
          <a:xfrm>
            <a:off x="4151461" y="1949450"/>
            <a:ext cx="32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32" name="Line 353"/>
          <p:cNvSpPr>
            <a:spLocks noChangeShapeType="1"/>
          </p:cNvSpPr>
          <p:nvPr/>
        </p:nvSpPr>
        <p:spPr bwMode="auto">
          <a:xfrm>
            <a:off x="3584575" y="1846264"/>
            <a:ext cx="0" cy="230187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33" name="Line 354"/>
          <p:cNvSpPr>
            <a:spLocks noChangeShapeType="1"/>
          </p:cNvSpPr>
          <p:nvPr/>
        </p:nvSpPr>
        <p:spPr bwMode="auto">
          <a:xfrm>
            <a:off x="3584575" y="4473575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34" name="Freeform 364"/>
          <p:cNvSpPr>
            <a:spLocks/>
          </p:cNvSpPr>
          <p:nvPr/>
        </p:nvSpPr>
        <p:spPr bwMode="auto">
          <a:xfrm rot="-5400000">
            <a:off x="5545138" y="5461001"/>
            <a:ext cx="742950" cy="161925"/>
          </a:xfrm>
          <a:custGeom>
            <a:avLst/>
            <a:gdLst>
              <a:gd name="T0" fmla="*/ 0 w 596"/>
              <a:gd name="T1" fmla="*/ 2147483647 h 102"/>
              <a:gd name="T2" fmla="*/ 2147483647 w 596"/>
              <a:gd name="T3" fmla="*/ 2147483647 h 102"/>
              <a:gd name="T4" fmla="*/ 2147483647 w 596"/>
              <a:gd name="T5" fmla="*/ 2147483647 h 102"/>
              <a:gd name="T6" fmla="*/ 2147483647 w 596"/>
              <a:gd name="T7" fmla="*/ 0 h 102"/>
              <a:gd name="T8" fmla="*/ 2147483647 w 596"/>
              <a:gd name="T9" fmla="*/ 2147483647 h 102"/>
              <a:gd name="T10" fmla="*/ 2147483647 w 596"/>
              <a:gd name="T11" fmla="*/ 2147483647 h 102"/>
              <a:gd name="T12" fmla="*/ 2147483647 w 596"/>
              <a:gd name="T13" fmla="*/ 2147483647 h 102"/>
              <a:gd name="T14" fmla="*/ 2147483647 w 596"/>
              <a:gd name="T15" fmla="*/ 2147483647 h 102"/>
              <a:gd name="T16" fmla="*/ 2147483647 w 596"/>
              <a:gd name="T17" fmla="*/ 2147483647 h 102"/>
              <a:gd name="T18" fmla="*/ 2147483647 w 596"/>
              <a:gd name="T19" fmla="*/ 2147483647 h 102"/>
              <a:gd name="T20" fmla="*/ 2147483647 w 596"/>
              <a:gd name="T21" fmla="*/ 2147483647 h 102"/>
              <a:gd name="T22" fmla="*/ 2147483647 w 596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96"/>
              <a:gd name="T37" fmla="*/ 0 h 102"/>
              <a:gd name="T38" fmla="*/ 596 w 596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96" h="102">
                <a:moveTo>
                  <a:pt x="0" y="52"/>
                </a:moveTo>
                <a:lnTo>
                  <a:pt x="146" y="50"/>
                </a:lnTo>
                <a:lnTo>
                  <a:pt x="167" y="102"/>
                </a:lnTo>
                <a:lnTo>
                  <a:pt x="201" y="0"/>
                </a:lnTo>
                <a:lnTo>
                  <a:pt x="239" y="102"/>
                </a:lnTo>
                <a:lnTo>
                  <a:pt x="286" y="2"/>
                </a:lnTo>
                <a:lnTo>
                  <a:pt x="330" y="102"/>
                </a:lnTo>
                <a:lnTo>
                  <a:pt x="365" y="2"/>
                </a:lnTo>
                <a:lnTo>
                  <a:pt x="415" y="100"/>
                </a:lnTo>
                <a:lnTo>
                  <a:pt x="447" y="6"/>
                </a:lnTo>
                <a:lnTo>
                  <a:pt x="478" y="56"/>
                </a:lnTo>
                <a:lnTo>
                  <a:pt x="596" y="56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31835" name="Freeform 366"/>
          <p:cNvSpPr>
            <a:spLocks/>
          </p:cNvSpPr>
          <p:nvPr/>
        </p:nvSpPr>
        <p:spPr bwMode="auto">
          <a:xfrm>
            <a:off x="5216525" y="5929313"/>
            <a:ext cx="984250" cy="6350"/>
          </a:xfrm>
          <a:custGeom>
            <a:avLst/>
            <a:gdLst>
              <a:gd name="T0" fmla="*/ 0 w 620"/>
              <a:gd name="T1" fmla="*/ 2147483647 h 4"/>
              <a:gd name="T2" fmla="*/ 2147483647 w 620"/>
              <a:gd name="T3" fmla="*/ 0 h 4"/>
              <a:gd name="T4" fmla="*/ 0 60000 65536"/>
              <a:gd name="T5" fmla="*/ 0 60000 65536"/>
              <a:gd name="T6" fmla="*/ 0 w 620"/>
              <a:gd name="T7" fmla="*/ 0 h 4"/>
              <a:gd name="T8" fmla="*/ 620 w 620"/>
              <a:gd name="T9" fmla="*/ 4 h 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20" h="4">
                <a:moveTo>
                  <a:pt x="0" y="4"/>
                </a:moveTo>
                <a:lnTo>
                  <a:pt x="62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36" name="Freeform 367"/>
          <p:cNvSpPr>
            <a:spLocks/>
          </p:cNvSpPr>
          <p:nvPr/>
        </p:nvSpPr>
        <p:spPr bwMode="auto">
          <a:xfrm rot="-5400000">
            <a:off x="5796757" y="5460207"/>
            <a:ext cx="817562" cy="161925"/>
          </a:xfrm>
          <a:custGeom>
            <a:avLst/>
            <a:gdLst>
              <a:gd name="T0" fmla="*/ 0 w 755"/>
              <a:gd name="T1" fmla="*/ 2147483647 h 102"/>
              <a:gd name="T2" fmla="*/ 2147483647 w 755"/>
              <a:gd name="T3" fmla="*/ 2147483647 h 102"/>
              <a:gd name="T4" fmla="*/ 2147483647 w 755"/>
              <a:gd name="T5" fmla="*/ 2147483647 h 102"/>
              <a:gd name="T6" fmla="*/ 2147483647 w 755"/>
              <a:gd name="T7" fmla="*/ 0 h 102"/>
              <a:gd name="T8" fmla="*/ 2147483647 w 755"/>
              <a:gd name="T9" fmla="*/ 2147483647 h 102"/>
              <a:gd name="T10" fmla="*/ 2147483647 w 755"/>
              <a:gd name="T11" fmla="*/ 2147483647 h 102"/>
              <a:gd name="T12" fmla="*/ 2147483647 w 755"/>
              <a:gd name="T13" fmla="*/ 2147483647 h 102"/>
              <a:gd name="T14" fmla="*/ 2147483647 w 755"/>
              <a:gd name="T15" fmla="*/ 2147483647 h 102"/>
              <a:gd name="T16" fmla="*/ 2147483647 w 755"/>
              <a:gd name="T17" fmla="*/ 2147483647 h 102"/>
              <a:gd name="T18" fmla="*/ 2147483647 w 755"/>
              <a:gd name="T19" fmla="*/ 2147483647 h 102"/>
              <a:gd name="T20" fmla="*/ 2147483647 w 755"/>
              <a:gd name="T21" fmla="*/ 2147483647 h 102"/>
              <a:gd name="T22" fmla="*/ 2147483647 w 755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55"/>
              <a:gd name="T37" fmla="*/ 0 h 102"/>
              <a:gd name="T38" fmla="*/ 755 w 755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55" h="102">
                <a:moveTo>
                  <a:pt x="0" y="50"/>
                </a:moveTo>
                <a:lnTo>
                  <a:pt x="214" y="50"/>
                </a:lnTo>
                <a:lnTo>
                  <a:pt x="236" y="102"/>
                </a:lnTo>
                <a:lnTo>
                  <a:pt x="270" y="0"/>
                </a:lnTo>
                <a:lnTo>
                  <a:pt x="308" y="102"/>
                </a:lnTo>
                <a:lnTo>
                  <a:pt x="356" y="2"/>
                </a:lnTo>
                <a:lnTo>
                  <a:pt x="400" y="102"/>
                </a:lnTo>
                <a:lnTo>
                  <a:pt x="436" y="2"/>
                </a:lnTo>
                <a:lnTo>
                  <a:pt x="486" y="100"/>
                </a:lnTo>
                <a:lnTo>
                  <a:pt x="518" y="6"/>
                </a:lnTo>
                <a:lnTo>
                  <a:pt x="550" y="56"/>
                </a:lnTo>
                <a:lnTo>
                  <a:pt x="755" y="55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31837" name="Freeform 374"/>
          <p:cNvSpPr>
            <a:spLocks/>
          </p:cNvSpPr>
          <p:nvPr/>
        </p:nvSpPr>
        <p:spPr bwMode="auto">
          <a:xfrm>
            <a:off x="5045075" y="2487614"/>
            <a:ext cx="6350" cy="1641475"/>
          </a:xfrm>
          <a:custGeom>
            <a:avLst/>
            <a:gdLst>
              <a:gd name="T0" fmla="*/ 2147483647 w 4"/>
              <a:gd name="T1" fmla="*/ 0 h 1003"/>
              <a:gd name="T2" fmla="*/ 0 w 4"/>
              <a:gd name="T3" fmla="*/ 2147483647 h 1003"/>
              <a:gd name="T4" fmla="*/ 0 60000 65536"/>
              <a:gd name="T5" fmla="*/ 0 60000 65536"/>
              <a:gd name="T6" fmla="*/ 0 w 4"/>
              <a:gd name="T7" fmla="*/ 0 h 1003"/>
              <a:gd name="T8" fmla="*/ 4 w 4"/>
              <a:gd name="T9" fmla="*/ 1003 h 100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1003">
                <a:moveTo>
                  <a:pt x="4" y="0"/>
                </a:moveTo>
                <a:lnTo>
                  <a:pt x="0" y="1003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38" name="Line 375"/>
          <p:cNvSpPr>
            <a:spLocks noChangeShapeType="1"/>
          </p:cNvSpPr>
          <p:nvPr/>
        </p:nvSpPr>
        <p:spPr bwMode="auto">
          <a:xfrm flipV="1">
            <a:off x="5048250" y="1644651"/>
            <a:ext cx="0" cy="536575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39" name="Freeform 376"/>
          <p:cNvSpPr>
            <a:spLocks/>
          </p:cNvSpPr>
          <p:nvPr/>
        </p:nvSpPr>
        <p:spPr bwMode="auto">
          <a:xfrm>
            <a:off x="4140201" y="3051176"/>
            <a:ext cx="822325" cy="4763"/>
          </a:xfrm>
          <a:custGeom>
            <a:avLst/>
            <a:gdLst>
              <a:gd name="T0" fmla="*/ 0 w 518"/>
              <a:gd name="T1" fmla="*/ 0 h 3"/>
              <a:gd name="T2" fmla="*/ 2147483647 w 518"/>
              <a:gd name="T3" fmla="*/ 2147483647 h 3"/>
              <a:gd name="T4" fmla="*/ 0 60000 65536"/>
              <a:gd name="T5" fmla="*/ 0 60000 65536"/>
              <a:gd name="T6" fmla="*/ 0 w 518"/>
              <a:gd name="T7" fmla="*/ 0 h 3"/>
              <a:gd name="T8" fmla="*/ 518 w 518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18" h="3">
                <a:moveTo>
                  <a:pt x="0" y="0"/>
                </a:moveTo>
                <a:lnTo>
                  <a:pt x="518" y="3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>
              <a:ln>
                <a:solidFill>
                  <a:srgbClr val="0000FF"/>
                </a:solidFill>
              </a:ln>
            </a:endParaRPr>
          </a:p>
        </p:txBody>
      </p:sp>
      <p:grpSp>
        <p:nvGrpSpPr>
          <p:cNvPr id="31840" name="Group 40"/>
          <p:cNvGrpSpPr>
            <a:grpSpLocks/>
          </p:cNvGrpSpPr>
          <p:nvPr/>
        </p:nvGrpSpPr>
        <p:grpSpPr bwMode="auto">
          <a:xfrm rot="5400000">
            <a:off x="3532982" y="4114007"/>
            <a:ext cx="334962" cy="384175"/>
            <a:chOff x="2399" y="1822"/>
            <a:chExt cx="119" cy="160"/>
          </a:xfrm>
        </p:grpSpPr>
        <p:sp>
          <p:nvSpPr>
            <p:cNvPr id="31988" name="AutoShape 41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89" name="AutoShape 42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90" name="Line 43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91" name="Rectangle 44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92" name="Line 45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41" name="Line 378"/>
          <p:cNvSpPr>
            <a:spLocks noChangeShapeType="1"/>
          </p:cNvSpPr>
          <p:nvPr/>
        </p:nvSpPr>
        <p:spPr bwMode="auto">
          <a:xfrm flipV="1">
            <a:off x="5921375" y="4891089"/>
            <a:ext cx="0" cy="295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42" name="Line 379"/>
          <p:cNvSpPr>
            <a:spLocks noChangeShapeType="1"/>
          </p:cNvSpPr>
          <p:nvPr/>
        </p:nvSpPr>
        <p:spPr bwMode="auto">
          <a:xfrm flipV="1">
            <a:off x="6211888" y="4845050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43" name="Line 380"/>
          <p:cNvSpPr>
            <a:spLocks noChangeShapeType="1"/>
          </p:cNvSpPr>
          <p:nvPr/>
        </p:nvSpPr>
        <p:spPr bwMode="auto">
          <a:xfrm>
            <a:off x="6215063" y="4273550"/>
            <a:ext cx="0" cy="222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44" name="Text Box 381"/>
          <p:cNvSpPr txBox="1">
            <a:spLocks noChangeArrowheads="1"/>
          </p:cNvSpPr>
          <p:nvPr/>
        </p:nvSpPr>
        <p:spPr bwMode="auto">
          <a:xfrm>
            <a:off x="5776914" y="2355850"/>
            <a:ext cx="504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/>
              <a:t>VG</a:t>
            </a:r>
          </a:p>
        </p:txBody>
      </p:sp>
      <p:sp>
        <p:nvSpPr>
          <p:cNvPr id="31845" name="Freeform 382"/>
          <p:cNvSpPr>
            <a:spLocks/>
          </p:cNvSpPr>
          <p:nvPr/>
        </p:nvSpPr>
        <p:spPr bwMode="auto">
          <a:xfrm rot="-5400000">
            <a:off x="9002713" y="5461001"/>
            <a:ext cx="742950" cy="161925"/>
          </a:xfrm>
          <a:custGeom>
            <a:avLst/>
            <a:gdLst>
              <a:gd name="T0" fmla="*/ 0 w 596"/>
              <a:gd name="T1" fmla="*/ 2147483647 h 102"/>
              <a:gd name="T2" fmla="*/ 2147483647 w 596"/>
              <a:gd name="T3" fmla="*/ 2147483647 h 102"/>
              <a:gd name="T4" fmla="*/ 2147483647 w 596"/>
              <a:gd name="T5" fmla="*/ 2147483647 h 102"/>
              <a:gd name="T6" fmla="*/ 2147483647 w 596"/>
              <a:gd name="T7" fmla="*/ 0 h 102"/>
              <a:gd name="T8" fmla="*/ 2147483647 w 596"/>
              <a:gd name="T9" fmla="*/ 2147483647 h 102"/>
              <a:gd name="T10" fmla="*/ 2147483647 w 596"/>
              <a:gd name="T11" fmla="*/ 2147483647 h 102"/>
              <a:gd name="T12" fmla="*/ 2147483647 w 596"/>
              <a:gd name="T13" fmla="*/ 2147483647 h 102"/>
              <a:gd name="T14" fmla="*/ 2147483647 w 596"/>
              <a:gd name="T15" fmla="*/ 2147483647 h 102"/>
              <a:gd name="T16" fmla="*/ 2147483647 w 596"/>
              <a:gd name="T17" fmla="*/ 2147483647 h 102"/>
              <a:gd name="T18" fmla="*/ 2147483647 w 596"/>
              <a:gd name="T19" fmla="*/ 2147483647 h 102"/>
              <a:gd name="T20" fmla="*/ 2147483647 w 596"/>
              <a:gd name="T21" fmla="*/ 2147483647 h 102"/>
              <a:gd name="T22" fmla="*/ 2147483647 w 596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96"/>
              <a:gd name="T37" fmla="*/ 0 h 102"/>
              <a:gd name="T38" fmla="*/ 596 w 596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96" h="102">
                <a:moveTo>
                  <a:pt x="0" y="52"/>
                </a:moveTo>
                <a:lnTo>
                  <a:pt x="146" y="50"/>
                </a:lnTo>
                <a:lnTo>
                  <a:pt x="167" y="102"/>
                </a:lnTo>
                <a:lnTo>
                  <a:pt x="201" y="0"/>
                </a:lnTo>
                <a:lnTo>
                  <a:pt x="239" y="102"/>
                </a:lnTo>
                <a:lnTo>
                  <a:pt x="286" y="2"/>
                </a:lnTo>
                <a:lnTo>
                  <a:pt x="330" y="102"/>
                </a:lnTo>
                <a:lnTo>
                  <a:pt x="365" y="2"/>
                </a:lnTo>
                <a:lnTo>
                  <a:pt x="415" y="100"/>
                </a:lnTo>
                <a:lnTo>
                  <a:pt x="447" y="6"/>
                </a:lnTo>
                <a:lnTo>
                  <a:pt x="478" y="56"/>
                </a:lnTo>
                <a:lnTo>
                  <a:pt x="596" y="56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31846" name="Freeform 383"/>
          <p:cNvSpPr>
            <a:spLocks/>
          </p:cNvSpPr>
          <p:nvPr/>
        </p:nvSpPr>
        <p:spPr bwMode="auto">
          <a:xfrm>
            <a:off x="8674100" y="5929313"/>
            <a:ext cx="984250" cy="6350"/>
          </a:xfrm>
          <a:custGeom>
            <a:avLst/>
            <a:gdLst>
              <a:gd name="T0" fmla="*/ 0 w 620"/>
              <a:gd name="T1" fmla="*/ 2147483647 h 4"/>
              <a:gd name="T2" fmla="*/ 2147483647 w 620"/>
              <a:gd name="T3" fmla="*/ 0 h 4"/>
              <a:gd name="T4" fmla="*/ 0 60000 65536"/>
              <a:gd name="T5" fmla="*/ 0 60000 65536"/>
              <a:gd name="T6" fmla="*/ 0 w 620"/>
              <a:gd name="T7" fmla="*/ 0 h 4"/>
              <a:gd name="T8" fmla="*/ 620 w 620"/>
              <a:gd name="T9" fmla="*/ 4 h 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20" h="4">
                <a:moveTo>
                  <a:pt x="0" y="4"/>
                </a:moveTo>
                <a:lnTo>
                  <a:pt x="62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47" name="Freeform 384"/>
          <p:cNvSpPr>
            <a:spLocks/>
          </p:cNvSpPr>
          <p:nvPr/>
        </p:nvSpPr>
        <p:spPr bwMode="auto">
          <a:xfrm rot="-5400000">
            <a:off x="9254332" y="5460207"/>
            <a:ext cx="817562" cy="161925"/>
          </a:xfrm>
          <a:custGeom>
            <a:avLst/>
            <a:gdLst>
              <a:gd name="T0" fmla="*/ 0 w 755"/>
              <a:gd name="T1" fmla="*/ 2147483647 h 102"/>
              <a:gd name="T2" fmla="*/ 2147483647 w 755"/>
              <a:gd name="T3" fmla="*/ 2147483647 h 102"/>
              <a:gd name="T4" fmla="*/ 2147483647 w 755"/>
              <a:gd name="T5" fmla="*/ 2147483647 h 102"/>
              <a:gd name="T6" fmla="*/ 2147483647 w 755"/>
              <a:gd name="T7" fmla="*/ 0 h 102"/>
              <a:gd name="T8" fmla="*/ 2147483647 w 755"/>
              <a:gd name="T9" fmla="*/ 2147483647 h 102"/>
              <a:gd name="T10" fmla="*/ 2147483647 w 755"/>
              <a:gd name="T11" fmla="*/ 2147483647 h 102"/>
              <a:gd name="T12" fmla="*/ 2147483647 w 755"/>
              <a:gd name="T13" fmla="*/ 2147483647 h 102"/>
              <a:gd name="T14" fmla="*/ 2147483647 w 755"/>
              <a:gd name="T15" fmla="*/ 2147483647 h 102"/>
              <a:gd name="T16" fmla="*/ 2147483647 w 755"/>
              <a:gd name="T17" fmla="*/ 2147483647 h 102"/>
              <a:gd name="T18" fmla="*/ 2147483647 w 755"/>
              <a:gd name="T19" fmla="*/ 2147483647 h 102"/>
              <a:gd name="T20" fmla="*/ 2147483647 w 755"/>
              <a:gd name="T21" fmla="*/ 2147483647 h 102"/>
              <a:gd name="T22" fmla="*/ 2147483647 w 755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55"/>
              <a:gd name="T37" fmla="*/ 0 h 102"/>
              <a:gd name="T38" fmla="*/ 755 w 755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55" h="102">
                <a:moveTo>
                  <a:pt x="0" y="50"/>
                </a:moveTo>
                <a:lnTo>
                  <a:pt x="214" y="50"/>
                </a:lnTo>
                <a:lnTo>
                  <a:pt x="236" y="102"/>
                </a:lnTo>
                <a:lnTo>
                  <a:pt x="270" y="0"/>
                </a:lnTo>
                <a:lnTo>
                  <a:pt x="308" y="102"/>
                </a:lnTo>
                <a:lnTo>
                  <a:pt x="356" y="2"/>
                </a:lnTo>
                <a:lnTo>
                  <a:pt x="400" y="102"/>
                </a:lnTo>
                <a:lnTo>
                  <a:pt x="436" y="2"/>
                </a:lnTo>
                <a:lnTo>
                  <a:pt x="486" y="100"/>
                </a:lnTo>
                <a:lnTo>
                  <a:pt x="518" y="6"/>
                </a:lnTo>
                <a:lnTo>
                  <a:pt x="550" y="56"/>
                </a:lnTo>
                <a:lnTo>
                  <a:pt x="755" y="55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31848" name="Line 385"/>
          <p:cNvSpPr>
            <a:spLocks noChangeShapeType="1"/>
          </p:cNvSpPr>
          <p:nvPr/>
        </p:nvSpPr>
        <p:spPr bwMode="auto">
          <a:xfrm flipV="1">
            <a:off x="9383713" y="4891089"/>
            <a:ext cx="0" cy="295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49" name="Line 386"/>
          <p:cNvSpPr>
            <a:spLocks noChangeShapeType="1"/>
          </p:cNvSpPr>
          <p:nvPr/>
        </p:nvSpPr>
        <p:spPr bwMode="auto">
          <a:xfrm>
            <a:off x="7194550" y="4483100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50" name="Line 387"/>
          <p:cNvSpPr>
            <a:spLocks noChangeShapeType="1"/>
          </p:cNvSpPr>
          <p:nvPr/>
        </p:nvSpPr>
        <p:spPr bwMode="auto">
          <a:xfrm>
            <a:off x="8285163" y="4473575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52" name="Text Box 391"/>
          <p:cNvSpPr txBox="1">
            <a:spLocks noChangeArrowheads="1"/>
          </p:cNvSpPr>
          <p:nvPr/>
        </p:nvSpPr>
        <p:spPr bwMode="auto">
          <a:xfrm>
            <a:off x="9904413" y="4994276"/>
            <a:ext cx="539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 dirty="0">
                <a:latin typeface="細明體" pitchFamily="49" charset="-120"/>
                <a:ea typeface="細明體" pitchFamily="49" charset="-120"/>
              </a:rPr>
              <a:t>PT0B</a:t>
            </a:r>
          </a:p>
        </p:txBody>
      </p:sp>
      <p:grpSp>
        <p:nvGrpSpPr>
          <p:cNvPr id="31854" name="Group 402"/>
          <p:cNvGrpSpPr>
            <a:grpSpLocks/>
          </p:cNvGrpSpPr>
          <p:nvPr/>
        </p:nvGrpSpPr>
        <p:grpSpPr bwMode="auto">
          <a:xfrm rot="5400000">
            <a:off x="9744869" y="3012281"/>
            <a:ext cx="190500" cy="344488"/>
            <a:chOff x="1200" y="3600"/>
            <a:chExt cx="192" cy="240"/>
          </a:xfrm>
          <a:solidFill>
            <a:srgbClr val="FF6600"/>
          </a:solidFill>
        </p:grpSpPr>
        <p:sp>
          <p:nvSpPr>
            <p:cNvPr id="31976" name="Oval 403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77" name="Line 404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55" name="Text Box 405"/>
          <p:cNvSpPr txBox="1">
            <a:spLocks noChangeArrowheads="1"/>
          </p:cNvSpPr>
          <p:nvPr/>
        </p:nvSpPr>
        <p:spPr bwMode="auto">
          <a:xfrm>
            <a:off x="9629776" y="2820988"/>
            <a:ext cx="614363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PS2B</a:t>
            </a:r>
          </a:p>
        </p:txBody>
      </p:sp>
      <p:grpSp>
        <p:nvGrpSpPr>
          <p:cNvPr id="31856" name="Group 406"/>
          <p:cNvGrpSpPr>
            <a:grpSpLocks/>
          </p:cNvGrpSpPr>
          <p:nvPr/>
        </p:nvGrpSpPr>
        <p:grpSpPr bwMode="auto">
          <a:xfrm>
            <a:off x="8293101" y="1454150"/>
            <a:ext cx="384175" cy="336550"/>
            <a:chOff x="2399" y="1822"/>
            <a:chExt cx="119" cy="160"/>
          </a:xfrm>
        </p:grpSpPr>
        <p:sp>
          <p:nvSpPr>
            <p:cNvPr id="31971" name="AutoShape 40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1972" name="AutoShape 40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1973" name="Line 40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74" name="Rectangle 41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1975" name="Line 41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1857" name="Group 412"/>
          <p:cNvGrpSpPr>
            <a:grpSpLocks/>
          </p:cNvGrpSpPr>
          <p:nvPr/>
        </p:nvGrpSpPr>
        <p:grpSpPr bwMode="auto">
          <a:xfrm rot="5400000">
            <a:off x="9623426" y="4541839"/>
            <a:ext cx="334963" cy="382587"/>
            <a:chOff x="2399" y="1822"/>
            <a:chExt cx="119" cy="160"/>
          </a:xfrm>
        </p:grpSpPr>
        <p:sp>
          <p:nvSpPr>
            <p:cNvPr id="31966" name="AutoShape 4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67" name="AutoShape 4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68" name="Line 4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69" name="Rectangle 4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70" name="Line 4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58" name="Freeform 419"/>
          <p:cNvSpPr>
            <a:spLocks/>
          </p:cNvSpPr>
          <p:nvPr/>
        </p:nvSpPr>
        <p:spPr bwMode="auto">
          <a:xfrm>
            <a:off x="5045076" y="1400175"/>
            <a:ext cx="3175" cy="273050"/>
          </a:xfrm>
          <a:custGeom>
            <a:avLst/>
            <a:gdLst>
              <a:gd name="T0" fmla="*/ 0 w 2"/>
              <a:gd name="T1" fmla="*/ 0 h 167"/>
              <a:gd name="T2" fmla="*/ 2147483647 w 2"/>
              <a:gd name="T3" fmla="*/ 2147483647 h 167"/>
              <a:gd name="T4" fmla="*/ 0 60000 65536"/>
              <a:gd name="T5" fmla="*/ 0 60000 65536"/>
              <a:gd name="T6" fmla="*/ 0 w 2"/>
              <a:gd name="T7" fmla="*/ 0 h 167"/>
              <a:gd name="T8" fmla="*/ 2 w 2"/>
              <a:gd name="T9" fmla="*/ 167 h 16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" h="167">
                <a:moveTo>
                  <a:pt x="0" y="0"/>
                </a:moveTo>
                <a:lnTo>
                  <a:pt x="2" y="167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59" name="Freeform 420"/>
          <p:cNvSpPr>
            <a:spLocks/>
          </p:cNvSpPr>
          <p:nvPr/>
        </p:nvSpPr>
        <p:spPr bwMode="auto">
          <a:xfrm>
            <a:off x="4468813" y="1397000"/>
            <a:ext cx="0" cy="273050"/>
          </a:xfrm>
          <a:custGeom>
            <a:avLst/>
            <a:gdLst>
              <a:gd name="T0" fmla="*/ 0 w 2"/>
              <a:gd name="T1" fmla="*/ 0 h 167"/>
              <a:gd name="T2" fmla="*/ 2147483647 w 2"/>
              <a:gd name="T3" fmla="*/ 2147483647 h 167"/>
              <a:gd name="T4" fmla="*/ 0 60000 65536"/>
              <a:gd name="T5" fmla="*/ 0 60000 65536"/>
              <a:gd name="T6" fmla="*/ 0 w 2"/>
              <a:gd name="T7" fmla="*/ 0 h 167"/>
              <a:gd name="T8" fmla="*/ 2 w 2"/>
              <a:gd name="T9" fmla="*/ 167 h 16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" h="167">
                <a:moveTo>
                  <a:pt x="0" y="0"/>
                </a:moveTo>
                <a:lnTo>
                  <a:pt x="2" y="167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60" name="Text Box 421"/>
          <p:cNvSpPr txBox="1">
            <a:spLocks noChangeArrowheads="1"/>
          </p:cNvSpPr>
          <p:nvPr/>
        </p:nvSpPr>
        <p:spPr bwMode="auto">
          <a:xfrm>
            <a:off x="4076701" y="1155700"/>
            <a:ext cx="7921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/>
              <a:t>Line N2</a:t>
            </a:r>
          </a:p>
        </p:txBody>
      </p:sp>
      <p:sp>
        <p:nvSpPr>
          <p:cNvPr id="31862" name="Text Box 423"/>
          <p:cNvSpPr txBox="1">
            <a:spLocks noChangeArrowheads="1"/>
          </p:cNvSpPr>
          <p:nvPr/>
        </p:nvSpPr>
        <p:spPr bwMode="auto">
          <a:xfrm>
            <a:off x="5448300" y="963613"/>
            <a:ext cx="8207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/>
              <a:t>Acid Exhaust</a:t>
            </a:r>
          </a:p>
        </p:txBody>
      </p:sp>
      <p:sp>
        <p:nvSpPr>
          <p:cNvPr id="31863" name="Line 424"/>
          <p:cNvSpPr>
            <a:spLocks noChangeShapeType="1"/>
          </p:cNvSpPr>
          <p:nvPr/>
        </p:nvSpPr>
        <p:spPr bwMode="auto">
          <a:xfrm flipV="1">
            <a:off x="5835650" y="2932114"/>
            <a:ext cx="0" cy="149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66" name="Line 248"/>
          <p:cNvSpPr>
            <a:spLocks noChangeShapeType="1"/>
          </p:cNvSpPr>
          <p:nvPr/>
        </p:nvSpPr>
        <p:spPr bwMode="auto">
          <a:xfrm>
            <a:off x="3346450" y="1052514"/>
            <a:ext cx="12700" cy="5578475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114" name="Freeform 382"/>
          <p:cNvSpPr>
            <a:spLocks/>
          </p:cNvSpPr>
          <p:nvPr/>
        </p:nvSpPr>
        <p:spPr bwMode="auto">
          <a:xfrm rot="-5400000">
            <a:off x="9004301" y="5459413"/>
            <a:ext cx="742950" cy="161925"/>
          </a:xfrm>
          <a:custGeom>
            <a:avLst/>
            <a:gdLst>
              <a:gd name="T0" fmla="*/ 0 w 596"/>
              <a:gd name="T1" fmla="*/ 2147483647 h 102"/>
              <a:gd name="T2" fmla="*/ 2147483647 w 596"/>
              <a:gd name="T3" fmla="*/ 2147483647 h 102"/>
              <a:gd name="T4" fmla="*/ 2147483647 w 596"/>
              <a:gd name="T5" fmla="*/ 2147483647 h 102"/>
              <a:gd name="T6" fmla="*/ 2147483647 w 596"/>
              <a:gd name="T7" fmla="*/ 0 h 102"/>
              <a:gd name="T8" fmla="*/ 2147483647 w 596"/>
              <a:gd name="T9" fmla="*/ 2147483647 h 102"/>
              <a:gd name="T10" fmla="*/ 2147483647 w 596"/>
              <a:gd name="T11" fmla="*/ 2147483647 h 102"/>
              <a:gd name="T12" fmla="*/ 2147483647 w 596"/>
              <a:gd name="T13" fmla="*/ 2147483647 h 102"/>
              <a:gd name="T14" fmla="*/ 2147483647 w 596"/>
              <a:gd name="T15" fmla="*/ 2147483647 h 102"/>
              <a:gd name="T16" fmla="*/ 2147483647 w 596"/>
              <a:gd name="T17" fmla="*/ 2147483647 h 102"/>
              <a:gd name="T18" fmla="*/ 2147483647 w 596"/>
              <a:gd name="T19" fmla="*/ 2147483647 h 102"/>
              <a:gd name="T20" fmla="*/ 2147483647 w 596"/>
              <a:gd name="T21" fmla="*/ 2147483647 h 102"/>
              <a:gd name="T22" fmla="*/ 2147483647 w 596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96"/>
              <a:gd name="T37" fmla="*/ 0 h 102"/>
              <a:gd name="T38" fmla="*/ 596 w 596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96" h="102">
                <a:moveTo>
                  <a:pt x="0" y="52"/>
                </a:moveTo>
                <a:lnTo>
                  <a:pt x="146" y="50"/>
                </a:lnTo>
                <a:lnTo>
                  <a:pt x="167" y="102"/>
                </a:lnTo>
                <a:lnTo>
                  <a:pt x="201" y="0"/>
                </a:lnTo>
                <a:lnTo>
                  <a:pt x="239" y="102"/>
                </a:lnTo>
                <a:lnTo>
                  <a:pt x="286" y="2"/>
                </a:lnTo>
                <a:lnTo>
                  <a:pt x="330" y="102"/>
                </a:lnTo>
                <a:lnTo>
                  <a:pt x="365" y="2"/>
                </a:lnTo>
                <a:lnTo>
                  <a:pt x="415" y="100"/>
                </a:lnTo>
                <a:lnTo>
                  <a:pt x="447" y="6"/>
                </a:lnTo>
                <a:lnTo>
                  <a:pt x="478" y="56"/>
                </a:lnTo>
                <a:lnTo>
                  <a:pt x="596" y="56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37115" name="Freeform 384"/>
          <p:cNvSpPr>
            <a:spLocks/>
          </p:cNvSpPr>
          <p:nvPr/>
        </p:nvSpPr>
        <p:spPr bwMode="auto">
          <a:xfrm rot="-5400000">
            <a:off x="9255920" y="5458620"/>
            <a:ext cx="817563" cy="161925"/>
          </a:xfrm>
          <a:custGeom>
            <a:avLst/>
            <a:gdLst>
              <a:gd name="T0" fmla="*/ 0 w 755"/>
              <a:gd name="T1" fmla="*/ 2147483647 h 102"/>
              <a:gd name="T2" fmla="*/ 2147483647 w 755"/>
              <a:gd name="T3" fmla="*/ 2147483647 h 102"/>
              <a:gd name="T4" fmla="*/ 2147483647 w 755"/>
              <a:gd name="T5" fmla="*/ 2147483647 h 102"/>
              <a:gd name="T6" fmla="*/ 2147483647 w 755"/>
              <a:gd name="T7" fmla="*/ 0 h 102"/>
              <a:gd name="T8" fmla="*/ 2147483647 w 755"/>
              <a:gd name="T9" fmla="*/ 2147483647 h 102"/>
              <a:gd name="T10" fmla="*/ 2147483647 w 755"/>
              <a:gd name="T11" fmla="*/ 2147483647 h 102"/>
              <a:gd name="T12" fmla="*/ 2147483647 w 755"/>
              <a:gd name="T13" fmla="*/ 2147483647 h 102"/>
              <a:gd name="T14" fmla="*/ 2147483647 w 755"/>
              <a:gd name="T15" fmla="*/ 2147483647 h 102"/>
              <a:gd name="T16" fmla="*/ 2147483647 w 755"/>
              <a:gd name="T17" fmla="*/ 2147483647 h 102"/>
              <a:gd name="T18" fmla="*/ 2147483647 w 755"/>
              <a:gd name="T19" fmla="*/ 2147483647 h 102"/>
              <a:gd name="T20" fmla="*/ 2147483647 w 755"/>
              <a:gd name="T21" fmla="*/ 2147483647 h 102"/>
              <a:gd name="T22" fmla="*/ 2147483647 w 755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55"/>
              <a:gd name="T37" fmla="*/ 0 h 102"/>
              <a:gd name="T38" fmla="*/ 755 w 755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55" h="102">
                <a:moveTo>
                  <a:pt x="0" y="50"/>
                </a:moveTo>
                <a:lnTo>
                  <a:pt x="214" y="50"/>
                </a:lnTo>
                <a:lnTo>
                  <a:pt x="236" y="102"/>
                </a:lnTo>
                <a:lnTo>
                  <a:pt x="270" y="0"/>
                </a:lnTo>
                <a:lnTo>
                  <a:pt x="308" y="102"/>
                </a:lnTo>
                <a:lnTo>
                  <a:pt x="356" y="2"/>
                </a:lnTo>
                <a:lnTo>
                  <a:pt x="400" y="102"/>
                </a:lnTo>
                <a:lnTo>
                  <a:pt x="436" y="2"/>
                </a:lnTo>
                <a:lnTo>
                  <a:pt x="486" y="100"/>
                </a:lnTo>
                <a:lnTo>
                  <a:pt x="518" y="6"/>
                </a:lnTo>
                <a:lnTo>
                  <a:pt x="550" y="56"/>
                </a:lnTo>
                <a:lnTo>
                  <a:pt x="755" y="55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37116" name="Line 385"/>
          <p:cNvSpPr>
            <a:spLocks noChangeShapeType="1"/>
          </p:cNvSpPr>
          <p:nvPr/>
        </p:nvSpPr>
        <p:spPr bwMode="auto">
          <a:xfrm flipV="1">
            <a:off x="9378950" y="4895851"/>
            <a:ext cx="0" cy="295275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117" name="Line 386"/>
          <p:cNvSpPr>
            <a:spLocks noChangeShapeType="1"/>
          </p:cNvSpPr>
          <p:nvPr/>
        </p:nvSpPr>
        <p:spPr bwMode="auto">
          <a:xfrm>
            <a:off x="7189788" y="4481514"/>
            <a:ext cx="0" cy="446087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118" name="Line 387"/>
          <p:cNvSpPr>
            <a:spLocks noChangeShapeType="1"/>
          </p:cNvSpPr>
          <p:nvPr/>
        </p:nvSpPr>
        <p:spPr bwMode="auto">
          <a:xfrm>
            <a:off x="8280400" y="4478339"/>
            <a:ext cx="0" cy="446087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73" name="Freeform 156"/>
          <p:cNvSpPr>
            <a:spLocks/>
          </p:cNvSpPr>
          <p:nvPr/>
        </p:nvSpPr>
        <p:spPr bwMode="auto">
          <a:xfrm>
            <a:off x="5116513" y="3062289"/>
            <a:ext cx="722313" cy="0"/>
          </a:xfrm>
          <a:custGeom>
            <a:avLst/>
            <a:gdLst>
              <a:gd name="T0" fmla="*/ 0 w 455"/>
              <a:gd name="T1" fmla="*/ 0 h 3"/>
              <a:gd name="T2" fmla="*/ 2147483647 w 455"/>
              <a:gd name="T3" fmla="*/ 2147483647 h 3"/>
              <a:gd name="T4" fmla="*/ 0 60000 65536"/>
              <a:gd name="T5" fmla="*/ 0 60000 65536"/>
              <a:gd name="T6" fmla="*/ 0 w 455"/>
              <a:gd name="T7" fmla="*/ 0 h 3"/>
              <a:gd name="T8" fmla="*/ 455 w 455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5" h="3">
                <a:moveTo>
                  <a:pt x="0" y="0"/>
                </a:moveTo>
                <a:lnTo>
                  <a:pt x="455" y="3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81" name="Line 424"/>
          <p:cNvSpPr>
            <a:spLocks noChangeShapeType="1"/>
          </p:cNvSpPr>
          <p:nvPr/>
        </p:nvSpPr>
        <p:spPr bwMode="auto">
          <a:xfrm flipV="1">
            <a:off x="5834063" y="2928939"/>
            <a:ext cx="0" cy="149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148" name="Line 292"/>
          <p:cNvSpPr>
            <a:spLocks noChangeShapeType="1"/>
          </p:cNvSpPr>
          <p:nvPr/>
        </p:nvSpPr>
        <p:spPr bwMode="auto">
          <a:xfrm>
            <a:off x="8675687" y="5932488"/>
            <a:ext cx="972000" cy="0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84" name="Line 294"/>
          <p:cNvSpPr>
            <a:spLocks noChangeShapeType="1"/>
          </p:cNvSpPr>
          <p:nvPr/>
        </p:nvSpPr>
        <p:spPr bwMode="auto">
          <a:xfrm>
            <a:off x="9671050" y="4916488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151" name="Line 295"/>
          <p:cNvSpPr>
            <a:spLocks noChangeShapeType="1"/>
          </p:cNvSpPr>
          <p:nvPr/>
        </p:nvSpPr>
        <p:spPr bwMode="auto">
          <a:xfrm>
            <a:off x="9671050" y="4916488"/>
            <a:ext cx="0" cy="215900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88" name="Line 298"/>
          <p:cNvSpPr>
            <a:spLocks noChangeShapeType="1"/>
          </p:cNvSpPr>
          <p:nvPr/>
        </p:nvSpPr>
        <p:spPr bwMode="auto">
          <a:xfrm>
            <a:off x="8302625" y="4910138"/>
            <a:ext cx="10810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9866" name="Group 412"/>
          <p:cNvGrpSpPr>
            <a:grpSpLocks/>
          </p:cNvGrpSpPr>
          <p:nvPr/>
        </p:nvGrpSpPr>
        <p:grpSpPr bwMode="auto">
          <a:xfrm rot="5400000">
            <a:off x="9620251" y="4540251"/>
            <a:ext cx="334962" cy="382587"/>
            <a:chOff x="2399" y="1822"/>
            <a:chExt cx="119" cy="160"/>
          </a:xfrm>
        </p:grpSpPr>
        <p:sp>
          <p:nvSpPr>
            <p:cNvPr id="31945" name="AutoShape 4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6" name="AutoShape 4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7" name="Line 4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8" name="Rectangle 4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9" name="Line 4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9867" name="Group 134"/>
          <p:cNvGrpSpPr>
            <a:grpSpLocks/>
          </p:cNvGrpSpPr>
          <p:nvPr/>
        </p:nvGrpSpPr>
        <p:grpSpPr bwMode="auto">
          <a:xfrm rot="5400000">
            <a:off x="8787607" y="2047082"/>
            <a:ext cx="334962" cy="384175"/>
            <a:chOff x="2399" y="1822"/>
            <a:chExt cx="119" cy="160"/>
          </a:xfrm>
        </p:grpSpPr>
        <p:sp>
          <p:nvSpPr>
            <p:cNvPr id="31940" name="AutoShape 13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1" name="AutoShape 13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2" name="Line 13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3" name="Rectangle 13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4" name="Line 13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8203" name="Group 84"/>
          <p:cNvGrpSpPr>
            <a:grpSpLocks/>
          </p:cNvGrpSpPr>
          <p:nvPr/>
        </p:nvGrpSpPr>
        <p:grpSpPr bwMode="auto">
          <a:xfrm rot="5400000">
            <a:off x="8234987" y="4118770"/>
            <a:ext cx="334963" cy="384175"/>
            <a:chOff x="2399" y="1822"/>
            <a:chExt cx="119" cy="160"/>
          </a:xfrm>
        </p:grpSpPr>
        <p:sp>
          <p:nvSpPr>
            <p:cNvPr id="31933" name="AutoShape 8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34" name="AutoShape 8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35" name="Line 8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36" name="Rectangle 8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37" name="Line 8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38" name="Rectangle 2"/>
          <p:cNvSpPr txBox="1">
            <a:spLocks noChangeArrowheads="1"/>
          </p:cNvSpPr>
          <p:nvPr/>
        </p:nvSpPr>
        <p:spPr bwMode="auto">
          <a:xfrm>
            <a:off x="516000" y="223571"/>
            <a:ext cx="11160000" cy="613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ctr" eaLnBrk="0" fontAlgn="ctr" hangingPunct="0">
              <a:defRPr sz="2800" b="1">
                <a:solidFill>
                  <a:srgbClr val="D00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ctr" eaLnBrk="0" hangingPunct="0">
              <a:defRPr sz="3600" b="1">
                <a:solidFill>
                  <a:srgbClr val="D00600"/>
                </a:solidFill>
                <a:ea typeface="微軟正黑體" pitchFamily="34" charset="-120"/>
              </a:defRPr>
            </a:lvl2pPr>
            <a:lvl3pPr algn="ctr" eaLnBrk="0" hangingPunct="0">
              <a:defRPr sz="3600" b="1">
                <a:solidFill>
                  <a:srgbClr val="D00600"/>
                </a:solidFill>
                <a:ea typeface="微軟正黑體" pitchFamily="34" charset="-120"/>
              </a:defRPr>
            </a:lvl3pPr>
            <a:lvl4pPr algn="ctr" eaLnBrk="0" hangingPunct="0">
              <a:defRPr sz="3600" b="1">
                <a:solidFill>
                  <a:srgbClr val="D00600"/>
                </a:solidFill>
                <a:ea typeface="微軟正黑體" pitchFamily="34" charset="-120"/>
              </a:defRPr>
            </a:lvl4pPr>
            <a:lvl5pPr algn="ctr" eaLnBrk="0" hangingPunct="0">
              <a:defRPr sz="3600" b="1">
                <a:solidFill>
                  <a:srgbClr val="D00600"/>
                </a:solidFill>
                <a:ea typeface="微軟正黑體" pitchFamily="34" charset="-120"/>
              </a:defRPr>
            </a:lvl5pPr>
            <a:lvl6pPr marL="457144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</a:defRPr>
            </a:lvl6pPr>
            <a:lvl7pPr marL="914286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</a:defRPr>
            </a:lvl7pPr>
            <a:lvl8pPr marL="137143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</a:defRPr>
            </a:lvl8pPr>
            <a:lvl9pPr marL="1828572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</a:defRPr>
            </a:lvl9pPr>
          </a:lstStyle>
          <a:p>
            <a:r>
              <a:rPr lang="zh-TW" altLang="en-US" dirty="0" smtClean="0"/>
              <a:t>階段</a:t>
            </a:r>
            <a:r>
              <a:rPr lang="en-US" altLang="zh-TW" dirty="0" smtClean="0"/>
              <a:t>3</a:t>
            </a:r>
            <a:r>
              <a:rPr lang="zh-TW" altLang="en-US" dirty="0" smtClean="0"/>
              <a:t>：更換</a:t>
            </a:r>
            <a:r>
              <a:rPr lang="zh-TW" altLang="en-US" dirty="0"/>
              <a:t>氣體</a:t>
            </a:r>
            <a:r>
              <a:rPr lang="zh-TW" altLang="en-US" dirty="0" smtClean="0"/>
              <a:t>鋼瓶</a:t>
            </a:r>
            <a:endParaRPr lang="zh-TW" altLang="en-US" dirty="0"/>
          </a:p>
        </p:txBody>
      </p:sp>
      <p:sp>
        <p:nvSpPr>
          <p:cNvPr id="443" name="Text Box 422"/>
          <p:cNvSpPr txBox="1">
            <a:spLocks noChangeArrowheads="1"/>
          </p:cNvSpPr>
          <p:nvPr/>
        </p:nvSpPr>
        <p:spPr bwMode="auto">
          <a:xfrm>
            <a:off x="4722813" y="1162051"/>
            <a:ext cx="8569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 dirty="0"/>
              <a:t>Purge N2</a:t>
            </a:r>
          </a:p>
        </p:txBody>
      </p:sp>
      <p:sp>
        <p:nvSpPr>
          <p:cNvPr id="444" name="Text Box 231"/>
          <p:cNvSpPr txBox="1">
            <a:spLocks noChangeArrowheads="1"/>
          </p:cNvSpPr>
          <p:nvPr/>
        </p:nvSpPr>
        <p:spPr bwMode="auto">
          <a:xfrm>
            <a:off x="1818085" y="669919"/>
            <a:ext cx="729457" cy="738664"/>
          </a:xfrm>
          <a:prstGeom prst="rect">
            <a:avLst/>
          </a:prstGeom>
          <a:noFill/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zh-TW" sz="1400" dirty="0"/>
              <a:t>Test </a:t>
            </a:r>
            <a:r>
              <a:rPr lang="en-US" altLang="zh-TW" sz="1400" dirty="0" err="1"/>
              <a:t>Ar</a:t>
            </a:r>
            <a:r>
              <a:rPr lang="en-US" altLang="zh-TW" sz="1400" dirty="0"/>
              <a:t> </a:t>
            </a:r>
          </a:p>
          <a:p>
            <a:pPr algn="ctr">
              <a:spcBef>
                <a:spcPts val="0"/>
              </a:spcBef>
            </a:pPr>
            <a:r>
              <a:rPr lang="en-US" altLang="zh-TW" sz="1400" dirty="0"/>
              <a:t>or </a:t>
            </a:r>
          </a:p>
          <a:p>
            <a:pPr algn="ctr">
              <a:spcBef>
                <a:spcPts val="0"/>
              </a:spcBef>
            </a:pPr>
            <a:r>
              <a:rPr lang="en-US" altLang="zh-TW" sz="1400" dirty="0"/>
              <a:t>Test N2</a:t>
            </a:r>
            <a:endParaRPr kumimoji="0" lang="en-US" altLang="zh-TW" sz="1400" b="1" dirty="0">
              <a:latin typeface="細明體" pitchFamily="49" charset="-120"/>
              <a:ea typeface="細明體" pitchFamily="49" charset="-120"/>
            </a:endParaRPr>
          </a:p>
        </p:txBody>
      </p:sp>
      <p:sp>
        <p:nvSpPr>
          <p:cNvPr id="445" name="矩形 444"/>
          <p:cNvSpPr/>
          <p:nvPr/>
        </p:nvSpPr>
        <p:spPr>
          <a:xfrm>
            <a:off x="2164130" y="5700385"/>
            <a:ext cx="26481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]</a:t>
            </a:r>
            <a:endParaRPr lang="zh-TW" altLang="en-US" sz="2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446" name="Line 199"/>
          <p:cNvSpPr>
            <a:spLocks noChangeShapeType="1"/>
          </p:cNvSpPr>
          <p:nvPr/>
        </p:nvSpPr>
        <p:spPr bwMode="auto">
          <a:xfrm>
            <a:off x="2182814" y="1425575"/>
            <a:ext cx="1587" cy="1989138"/>
          </a:xfrm>
          <a:custGeom>
            <a:avLst/>
            <a:gdLst>
              <a:gd name="T0" fmla="*/ 0 w 1"/>
              <a:gd name="T1" fmla="*/ 2147483647 h 1215"/>
              <a:gd name="T2" fmla="*/ 2147483647 w 1"/>
              <a:gd name="T3" fmla="*/ 0 h 1215"/>
              <a:gd name="T4" fmla="*/ 0 60000 65536"/>
              <a:gd name="T5" fmla="*/ 0 60000 65536"/>
              <a:gd name="T6" fmla="*/ 0 w 1"/>
              <a:gd name="T7" fmla="*/ 0 h 1215"/>
              <a:gd name="T8" fmla="*/ 1 w 1"/>
              <a:gd name="T9" fmla="*/ 1215 h 12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215">
                <a:moveTo>
                  <a:pt x="0" y="1215"/>
                </a:moveTo>
                <a:lnTo>
                  <a:pt x="1" y="0"/>
                </a:ln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  <a:round/>
            <a:headEnd type="stealth"/>
            <a:tailEnd type="none" w="lg" len="lg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47" name="Group 191"/>
          <p:cNvGrpSpPr>
            <a:grpSpLocks/>
          </p:cNvGrpSpPr>
          <p:nvPr/>
        </p:nvGrpSpPr>
        <p:grpSpPr bwMode="auto">
          <a:xfrm rot="5400000">
            <a:off x="2112170" y="5161268"/>
            <a:ext cx="334962" cy="384175"/>
            <a:chOff x="2399" y="1822"/>
            <a:chExt cx="119" cy="160"/>
          </a:xfrm>
        </p:grpSpPr>
        <p:sp>
          <p:nvSpPr>
            <p:cNvPr id="448" name="AutoShape 19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9" name="AutoShape 19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" name="Line 19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1" name="Rectangle 19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2" name="Line 19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53" name="Group 181"/>
          <p:cNvGrpSpPr>
            <a:grpSpLocks/>
          </p:cNvGrpSpPr>
          <p:nvPr/>
        </p:nvGrpSpPr>
        <p:grpSpPr bwMode="auto">
          <a:xfrm rot="5400000">
            <a:off x="2129210" y="3390461"/>
            <a:ext cx="334963" cy="382588"/>
            <a:chOff x="2399" y="1822"/>
            <a:chExt cx="119" cy="160"/>
          </a:xfrm>
        </p:grpSpPr>
        <p:sp>
          <p:nvSpPr>
            <p:cNvPr id="454" name="AutoShape 18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5" name="AutoShape 18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6" name="Line 18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7" name="Rectangle 18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8" name="Line 18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92" name="Freeform 153"/>
          <p:cNvSpPr>
            <a:spLocks/>
          </p:cNvSpPr>
          <p:nvPr/>
        </p:nvSpPr>
        <p:spPr bwMode="auto">
          <a:xfrm>
            <a:off x="5829300" y="1423504"/>
            <a:ext cx="0" cy="1179513"/>
          </a:xfrm>
          <a:custGeom>
            <a:avLst/>
            <a:gdLst>
              <a:gd name="T0" fmla="*/ 0 w 4"/>
              <a:gd name="T1" fmla="*/ 2147483647 h 720"/>
              <a:gd name="T2" fmla="*/ 2147483647 w 4"/>
              <a:gd name="T3" fmla="*/ 0 h 720"/>
              <a:gd name="T4" fmla="*/ 0 60000 65536"/>
              <a:gd name="T5" fmla="*/ 0 60000 65536"/>
              <a:gd name="T6" fmla="*/ 0 w 4"/>
              <a:gd name="T7" fmla="*/ 0 h 720"/>
              <a:gd name="T8" fmla="*/ 4 w 4"/>
              <a:gd name="T9" fmla="*/ 720 h 7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720">
                <a:moveTo>
                  <a:pt x="0" y="720"/>
                </a:moveTo>
                <a:lnTo>
                  <a:pt x="4" y="0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3" name="Line 51"/>
          <p:cNvSpPr>
            <a:spLocks noChangeShapeType="1"/>
          </p:cNvSpPr>
          <p:nvPr/>
        </p:nvSpPr>
        <p:spPr bwMode="auto">
          <a:xfrm flipV="1">
            <a:off x="9663113" y="4242903"/>
            <a:ext cx="0" cy="319088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4" name="Freeform 72"/>
          <p:cNvSpPr>
            <a:spLocks/>
          </p:cNvSpPr>
          <p:nvPr/>
        </p:nvSpPr>
        <p:spPr bwMode="auto">
          <a:xfrm>
            <a:off x="9663114" y="1717191"/>
            <a:ext cx="1587" cy="2254250"/>
          </a:xfrm>
          <a:custGeom>
            <a:avLst/>
            <a:gdLst>
              <a:gd name="T0" fmla="*/ 0 w 1"/>
              <a:gd name="T1" fmla="*/ 2147483647 h 1378"/>
              <a:gd name="T2" fmla="*/ 0 w 1"/>
              <a:gd name="T3" fmla="*/ 0 h 1378"/>
              <a:gd name="T4" fmla="*/ 0 60000 65536"/>
              <a:gd name="T5" fmla="*/ 0 60000 65536"/>
              <a:gd name="T6" fmla="*/ 0 w 1"/>
              <a:gd name="T7" fmla="*/ 0 h 1378"/>
              <a:gd name="T8" fmla="*/ 1 w 1"/>
              <a:gd name="T9" fmla="*/ 1378 h 137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378">
                <a:moveTo>
                  <a:pt x="0" y="137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5" name="Freeform 50"/>
          <p:cNvSpPr>
            <a:spLocks/>
          </p:cNvSpPr>
          <p:nvPr/>
        </p:nvSpPr>
        <p:spPr bwMode="auto">
          <a:xfrm>
            <a:off x="5908675" y="2772878"/>
            <a:ext cx="247650" cy="1588"/>
          </a:xfrm>
          <a:custGeom>
            <a:avLst/>
            <a:gdLst>
              <a:gd name="T0" fmla="*/ 2147483647 w 156"/>
              <a:gd name="T1" fmla="*/ 0 h 1"/>
              <a:gd name="T2" fmla="*/ 0 w 156"/>
              <a:gd name="T3" fmla="*/ 0 h 1"/>
              <a:gd name="T4" fmla="*/ 0 60000 65536"/>
              <a:gd name="T5" fmla="*/ 0 60000 65536"/>
              <a:gd name="T6" fmla="*/ 0 w 156"/>
              <a:gd name="T7" fmla="*/ 0 h 1"/>
              <a:gd name="T8" fmla="*/ 156 w 15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6" h="1">
                <a:moveTo>
                  <a:pt x="156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6" name="Freeform 146"/>
          <p:cNvSpPr>
            <a:spLocks/>
          </p:cNvSpPr>
          <p:nvPr/>
        </p:nvSpPr>
        <p:spPr bwMode="auto">
          <a:xfrm>
            <a:off x="7113588" y="2399816"/>
            <a:ext cx="0" cy="360000"/>
          </a:xfrm>
          <a:custGeom>
            <a:avLst/>
            <a:gdLst>
              <a:gd name="T0" fmla="*/ 0 w 1"/>
              <a:gd name="T1" fmla="*/ 2147483647 h 226"/>
              <a:gd name="T2" fmla="*/ 2147483647 w 1"/>
              <a:gd name="T3" fmla="*/ 0 h 226"/>
              <a:gd name="T4" fmla="*/ 0 60000 65536"/>
              <a:gd name="T5" fmla="*/ 0 60000 65536"/>
              <a:gd name="T6" fmla="*/ 0 w 1"/>
              <a:gd name="T7" fmla="*/ 0 h 226"/>
              <a:gd name="T8" fmla="*/ 1 w 1"/>
              <a:gd name="T9" fmla="*/ 226 h 22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26">
                <a:moveTo>
                  <a:pt x="0" y="226"/>
                </a:moveTo>
                <a:lnTo>
                  <a:pt x="1" y="0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7" name="Freeform 147"/>
          <p:cNvSpPr>
            <a:spLocks/>
          </p:cNvSpPr>
          <p:nvPr/>
        </p:nvSpPr>
        <p:spPr bwMode="auto">
          <a:xfrm>
            <a:off x="8823325" y="2406167"/>
            <a:ext cx="1588" cy="382587"/>
          </a:xfrm>
          <a:custGeom>
            <a:avLst/>
            <a:gdLst>
              <a:gd name="T0" fmla="*/ 0 w 1"/>
              <a:gd name="T1" fmla="*/ 2147483647 h 234"/>
              <a:gd name="T2" fmla="*/ 0 w 1"/>
              <a:gd name="T3" fmla="*/ 0 h 234"/>
              <a:gd name="T4" fmla="*/ 0 60000 65536"/>
              <a:gd name="T5" fmla="*/ 0 60000 65536"/>
              <a:gd name="T6" fmla="*/ 0 w 1"/>
              <a:gd name="T7" fmla="*/ 0 h 234"/>
              <a:gd name="T8" fmla="*/ 1 w 1"/>
              <a:gd name="T9" fmla="*/ 234 h 23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34">
                <a:moveTo>
                  <a:pt x="0" y="234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8" name="Line 290"/>
          <p:cNvSpPr>
            <a:spLocks noChangeShapeType="1"/>
          </p:cNvSpPr>
          <p:nvPr/>
        </p:nvSpPr>
        <p:spPr bwMode="auto">
          <a:xfrm flipH="1">
            <a:off x="6305078" y="2772878"/>
            <a:ext cx="2520000" cy="0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9" name="Line 335"/>
          <p:cNvSpPr>
            <a:spLocks noChangeShapeType="1"/>
          </p:cNvSpPr>
          <p:nvPr/>
        </p:nvSpPr>
        <p:spPr bwMode="auto">
          <a:xfrm flipH="1">
            <a:off x="8655113" y="1721694"/>
            <a:ext cx="1008000" cy="0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00" name="Freeform 133"/>
          <p:cNvSpPr>
            <a:spLocks/>
          </p:cNvSpPr>
          <p:nvPr/>
        </p:nvSpPr>
        <p:spPr bwMode="auto">
          <a:xfrm>
            <a:off x="8818564" y="1726716"/>
            <a:ext cx="1587" cy="336550"/>
          </a:xfrm>
          <a:custGeom>
            <a:avLst/>
            <a:gdLst>
              <a:gd name="T0" fmla="*/ 0 w 1"/>
              <a:gd name="T1" fmla="*/ 2147483647 h 206"/>
              <a:gd name="T2" fmla="*/ 0 w 1"/>
              <a:gd name="T3" fmla="*/ 0 h 206"/>
              <a:gd name="T4" fmla="*/ 0 60000 65536"/>
              <a:gd name="T5" fmla="*/ 0 60000 65536"/>
              <a:gd name="T6" fmla="*/ 0 w 1"/>
              <a:gd name="T7" fmla="*/ 0 h 206"/>
              <a:gd name="T8" fmla="*/ 1 w 1"/>
              <a:gd name="T9" fmla="*/ 206 h 20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06">
                <a:moveTo>
                  <a:pt x="0" y="20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853" name="Group 392"/>
          <p:cNvGrpSpPr>
            <a:grpSpLocks/>
          </p:cNvGrpSpPr>
          <p:nvPr/>
        </p:nvGrpSpPr>
        <p:grpSpPr bwMode="auto">
          <a:xfrm rot="10800000" flipH="1">
            <a:off x="9599614" y="3963989"/>
            <a:ext cx="369887" cy="357187"/>
            <a:chOff x="672" y="3264"/>
            <a:chExt cx="240" cy="240"/>
          </a:xfrm>
          <a:solidFill>
            <a:srgbClr val="FF6600"/>
          </a:solidFill>
        </p:grpSpPr>
        <p:grpSp>
          <p:nvGrpSpPr>
            <p:cNvPr id="31978" name="Group 393"/>
            <p:cNvGrpSpPr>
              <a:grpSpLocks/>
            </p:cNvGrpSpPr>
            <p:nvPr/>
          </p:nvGrpSpPr>
          <p:grpSpPr bwMode="auto">
            <a:xfrm>
              <a:off x="672" y="3312"/>
              <a:ext cx="141" cy="192"/>
              <a:chOff x="672" y="3264"/>
              <a:chExt cx="141" cy="192"/>
            </a:xfrm>
            <a:grpFill/>
          </p:grpSpPr>
          <p:sp>
            <p:nvSpPr>
              <p:cNvPr id="31983" name="AutoShape 394"/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93" cy="102"/>
              </a:xfrm>
              <a:prstGeom prst="flowChartMerge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1984" name="AutoShape 395"/>
              <p:cNvSpPr>
                <a:spLocks noChangeArrowheads="1"/>
              </p:cNvSpPr>
              <p:nvPr/>
            </p:nvSpPr>
            <p:spPr bwMode="auto">
              <a:xfrm>
                <a:off x="672" y="3354"/>
                <a:ext cx="93" cy="102"/>
              </a:xfrm>
              <a:prstGeom prst="flowChartExtra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1985" name="Line 396"/>
              <p:cNvSpPr>
                <a:spLocks noChangeShapeType="1"/>
              </p:cNvSpPr>
              <p:nvPr/>
            </p:nvSpPr>
            <p:spPr bwMode="auto">
              <a:xfrm>
                <a:off x="717" y="3360"/>
                <a:ext cx="9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1979" name="AutoShape 397"/>
            <p:cNvSpPr>
              <a:spLocks noChangeArrowheads="1"/>
            </p:cNvSpPr>
            <p:nvPr/>
          </p:nvSpPr>
          <p:spPr bwMode="auto">
            <a:xfrm>
              <a:off x="816" y="3360"/>
              <a:ext cx="48" cy="96"/>
            </a:xfrm>
            <a:prstGeom prst="flowChartDelay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1980" name="Line 398"/>
            <p:cNvSpPr>
              <a:spLocks noChangeShapeType="1"/>
            </p:cNvSpPr>
            <p:nvPr/>
          </p:nvSpPr>
          <p:spPr bwMode="auto">
            <a:xfrm flipV="1">
              <a:off x="720" y="3264"/>
              <a:ext cx="192" cy="14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81" name="Line 399"/>
            <p:cNvSpPr>
              <a:spLocks noChangeShapeType="1"/>
            </p:cNvSpPr>
            <p:nvPr/>
          </p:nvSpPr>
          <p:spPr bwMode="auto">
            <a:xfrm>
              <a:off x="912" y="3264"/>
              <a:ext cx="0" cy="14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82" name="Line 400"/>
            <p:cNvSpPr>
              <a:spLocks noChangeShapeType="1"/>
            </p:cNvSpPr>
            <p:nvPr/>
          </p:nvSpPr>
          <p:spPr bwMode="auto">
            <a:xfrm flipH="1">
              <a:off x="864" y="3408"/>
              <a:ext cx="4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7161" name="Line 297"/>
          <p:cNvSpPr>
            <a:spLocks noChangeShapeType="1"/>
          </p:cNvSpPr>
          <p:nvPr/>
        </p:nvSpPr>
        <p:spPr bwMode="auto">
          <a:xfrm>
            <a:off x="7194550" y="4910138"/>
            <a:ext cx="2196000" cy="0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70" name="向下箭號 469"/>
          <p:cNvSpPr/>
          <p:nvPr/>
        </p:nvSpPr>
        <p:spPr>
          <a:xfrm>
            <a:off x="8308430" y="4968169"/>
            <a:ext cx="523875" cy="862455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/>
              <a:t>更換鋼瓶</a:t>
            </a:r>
          </a:p>
        </p:txBody>
      </p:sp>
      <p:sp>
        <p:nvSpPr>
          <p:cNvPr id="474" name="矩形圖說文字 473"/>
          <p:cNvSpPr/>
          <p:nvPr/>
        </p:nvSpPr>
        <p:spPr>
          <a:xfrm>
            <a:off x="8461152" y="3594369"/>
            <a:ext cx="1019398" cy="309734"/>
          </a:xfrm>
          <a:prstGeom prst="wedgeRectCallout">
            <a:avLst>
              <a:gd name="adj1" fmla="val -33344"/>
              <a:gd name="adj2" fmla="val 8752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</a:rPr>
              <a:t>2</a:t>
            </a:r>
            <a:r>
              <a:rPr lang="zh-TW" altLang="en-US" sz="1400" dirty="0">
                <a:solidFill>
                  <a:srgbClr val="FF0000"/>
                </a:solidFill>
              </a:rPr>
              <a:t>號閥開啟</a:t>
            </a:r>
          </a:p>
        </p:txBody>
      </p:sp>
      <p:grpSp>
        <p:nvGrpSpPr>
          <p:cNvPr id="472" name="群組 471"/>
          <p:cNvGrpSpPr/>
          <p:nvPr/>
        </p:nvGrpSpPr>
        <p:grpSpPr>
          <a:xfrm>
            <a:off x="1630736" y="6331245"/>
            <a:ext cx="1315697" cy="276999"/>
            <a:chOff x="7409534" y="5890666"/>
            <a:chExt cx="1315697" cy="276999"/>
          </a:xfrm>
          <a:solidFill>
            <a:schemeClr val="tx1"/>
          </a:solidFill>
        </p:grpSpPr>
        <p:sp>
          <p:nvSpPr>
            <p:cNvPr id="481" name="Text Box 202"/>
            <p:cNvSpPr txBox="1">
              <a:spLocks noChangeArrowheads="1"/>
            </p:cNvSpPr>
            <p:nvPr/>
          </p:nvSpPr>
          <p:spPr bwMode="auto">
            <a:xfrm>
              <a:off x="8058375" y="5890666"/>
              <a:ext cx="66685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200" b="1" dirty="0">
                  <a:solidFill>
                    <a:schemeClr val="accent6">
                      <a:lumMod val="75000"/>
                    </a:schemeClr>
                  </a:solidFill>
                </a:rPr>
                <a:t>N2</a:t>
              </a:r>
              <a:r>
                <a:rPr lang="zh-TW" altLang="en-US" sz="1200" b="1" dirty="0">
                  <a:solidFill>
                    <a:schemeClr val="accent6">
                      <a:lumMod val="75000"/>
                    </a:schemeClr>
                  </a:solidFill>
                </a:rPr>
                <a:t>氣體 </a:t>
              </a:r>
            </a:p>
          </p:txBody>
        </p:sp>
        <p:sp>
          <p:nvSpPr>
            <p:cNvPr id="482" name="Line 201"/>
            <p:cNvSpPr>
              <a:spLocks noChangeShapeType="1"/>
            </p:cNvSpPr>
            <p:nvPr/>
          </p:nvSpPr>
          <p:spPr bwMode="auto">
            <a:xfrm>
              <a:off x="7409534" y="6021288"/>
              <a:ext cx="504825" cy="0"/>
            </a:xfrm>
            <a:prstGeom prst="line">
              <a:avLst/>
            </a:prstGeom>
            <a:grpFill/>
            <a:ln w="381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318" name="群組 317"/>
          <p:cNvGrpSpPr/>
          <p:nvPr/>
        </p:nvGrpSpPr>
        <p:grpSpPr>
          <a:xfrm>
            <a:off x="3584575" y="1020764"/>
            <a:ext cx="4706938" cy="4929187"/>
            <a:chOff x="2060575" y="1020763"/>
            <a:chExt cx="4706938" cy="4929187"/>
          </a:xfrm>
        </p:grpSpPr>
        <p:sp>
          <p:nvSpPr>
            <p:cNvPr id="319" name="Freeform 28"/>
            <p:cNvSpPr>
              <a:spLocks/>
            </p:cNvSpPr>
            <p:nvPr/>
          </p:nvSpPr>
          <p:spPr bwMode="auto">
            <a:xfrm>
              <a:off x="4689475" y="1714500"/>
              <a:ext cx="1588" cy="2303463"/>
            </a:xfrm>
            <a:custGeom>
              <a:avLst/>
              <a:gdLst>
                <a:gd name="T0" fmla="*/ 2147483647 w 1"/>
                <a:gd name="T1" fmla="*/ 2147483647 h 1408"/>
                <a:gd name="T2" fmla="*/ 0 w 1"/>
                <a:gd name="T3" fmla="*/ 0 h 1408"/>
                <a:gd name="T4" fmla="*/ 0 60000 65536"/>
                <a:gd name="T5" fmla="*/ 0 60000 65536"/>
                <a:gd name="T6" fmla="*/ 0 w 1"/>
                <a:gd name="T7" fmla="*/ 0 h 1408"/>
                <a:gd name="T8" fmla="*/ 1 w 1"/>
                <a:gd name="T9" fmla="*/ 1408 h 140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408">
                  <a:moveTo>
                    <a:pt x="1" y="1408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0" name="Line 31"/>
            <p:cNvSpPr>
              <a:spLocks noChangeShapeType="1"/>
            </p:cNvSpPr>
            <p:nvPr/>
          </p:nvSpPr>
          <p:spPr bwMode="auto">
            <a:xfrm flipV="1">
              <a:off x="3521075" y="4464050"/>
              <a:ext cx="0" cy="4460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1" name="Line 118"/>
            <p:cNvSpPr>
              <a:spLocks noChangeShapeType="1"/>
            </p:cNvSpPr>
            <p:nvPr/>
          </p:nvSpPr>
          <p:spPr bwMode="auto">
            <a:xfrm flipV="1">
              <a:off x="5600700" y="1717675"/>
              <a:ext cx="0" cy="3429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2" name="Freeform 125"/>
            <p:cNvSpPr>
              <a:spLocks/>
            </p:cNvSpPr>
            <p:nvPr/>
          </p:nvSpPr>
          <p:spPr bwMode="auto">
            <a:xfrm>
              <a:off x="4694238" y="1720850"/>
              <a:ext cx="1087437" cy="1588"/>
            </a:xfrm>
            <a:custGeom>
              <a:avLst/>
              <a:gdLst>
                <a:gd name="T0" fmla="*/ 0 w 685"/>
                <a:gd name="T1" fmla="*/ 2147483647 h 1"/>
                <a:gd name="T2" fmla="*/ 2147483647 w 685"/>
                <a:gd name="T3" fmla="*/ 0 h 1"/>
                <a:gd name="T4" fmla="*/ 0 60000 65536"/>
                <a:gd name="T5" fmla="*/ 0 60000 65536"/>
                <a:gd name="T6" fmla="*/ 0 w 685"/>
                <a:gd name="T7" fmla="*/ 0 h 1"/>
                <a:gd name="T8" fmla="*/ 685 w 68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85" h="1">
                  <a:moveTo>
                    <a:pt x="0" y="1"/>
                  </a:moveTo>
                  <a:lnTo>
                    <a:pt x="685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3" name="Freeform 140"/>
            <p:cNvSpPr>
              <a:spLocks/>
            </p:cNvSpPr>
            <p:nvPr/>
          </p:nvSpPr>
          <p:spPr bwMode="auto">
            <a:xfrm>
              <a:off x="6162675" y="1724441"/>
              <a:ext cx="604838" cy="0"/>
            </a:xfrm>
            <a:custGeom>
              <a:avLst/>
              <a:gdLst>
                <a:gd name="T0" fmla="*/ 0 w 381"/>
                <a:gd name="T1" fmla="*/ 0 h 5"/>
                <a:gd name="T2" fmla="*/ 2147483647 w 381"/>
                <a:gd name="T3" fmla="*/ 2147483647 h 5"/>
                <a:gd name="T4" fmla="*/ 0 60000 65536"/>
                <a:gd name="T5" fmla="*/ 0 60000 65536"/>
                <a:gd name="T6" fmla="*/ 0 w 381"/>
                <a:gd name="T7" fmla="*/ 0 h 5"/>
                <a:gd name="T8" fmla="*/ 381 w 381"/>
                <a:gd name="T9" fmla="*/ 5 h 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81" h="5">
                  <a:moveTo>
                    <a:pt x="0" y="0"/>
                  </a:moveTo>
                  <a:lnTo>
                    <a:pt x="381" y="5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4" name="Freeform 141"/>
            <p:cNvSpPr>
              <a:spLocks/>
            </p:cNvSpPr>
            <p:nvPr/>
          </p:nvSpPr>
          <p:spPr bwMode="auto">
            <a:xfrm>
              <a:off x="6530975" y="1020763"/>
              <a:ext cx="0" cy="701675"/>
            </a:xfrm>
            <a:custGeom>
              <a:avLst/>
              <a:gdLst>
                <a:gd name="T0" fmla="*/ 2147483647 w 4"/>
                <a:gd name="T1" fmla="*/ 2147483647 h 429"/>
                <a:gd name="T2" fmla="*/ 0 w 4"/>
                <a:gd name="T3" fmla="*/ 0 h 429"/>
                <a:gd name="T4" fmla="*/ 0 60000 65536"/>
                <a:gd name="T5" fmla="*/ 0 60000 65536"/>
                <a:gd name="T6" fmla="*/ 0 w 4"/>
                <a:gd name="T7" fmla="*/ 0 h 429"/>
                <a:gd name="T8" fmla="*/ 4 w 4"/>
                <a:gd name="T9" fmla="*/ 429 h 42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429">
                  <a:moveTo>
                    <a:pt x="4" y="429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5" name="Line 233"/>
            <p:cNvSpPr>
              <a:spLocks noChangeShapeType="1"/>
            </p:cNvSpPr>
            <p:nvPr/>
          </p:nvSpPr>
          <p:spPr bwMode="auto">
            <a:xfrm rot="5400000" flipV="1">
              <a:off x="3933032" y="4458494"/>
              <a:ext cx="0" cy="90328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6" name="Line 234"/>
            <p:cNvSpPr>
              <a:spLocks noChangeShapeType="1"/>
            </p:cNvSpPr>
            <p:nvPr/>
          </p:nvSpPr>
          <p:spPr bwMode="auto">
            <a:xfrm rot="5400000" flipV="1">
              <a:off x="2894807" y="4077494"/>
              <a:ext cx="0" cy="166528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7" name="Line 354"/>
            <p:cNvSpPr>
              <a:spLocks noChangeShapeType="1"/>
            </p:cNvSpPr>
            <p:nvPr/>
          </p:nvSpPr>
          <p:spPr bwMode="auto">
            <a:xfrm>
              <a:off x="2060575" y="4473575"/>
              <a:ext cx="0" cy="4460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8" name="Freeform 364"/>
            <p:cNvSpPr>
              <a:spLocks/>
            </p:cNvSpPr>
            <p:nvPr/>
          </p:nvSpPr>
          <p:spPr bwMode="auto">
            <a:xfrm rot="-5400000">
              <a:off x="4021138" y="5461000"/>
              <a:ext cx="742950" cy="161925"/>
            </a:xfrm>
            <a:custGeom>
              <a:avLst/>
              <a:gdLst>
                <a:gd name="T0" fmla="*/ 0 w 596"/>
                <a:gd name="T1" fmla="*/ 2147483647 h 102"/>
                <a:gd name="T2" fmla="*/ 2147483647 w 596"/>
                <a:gd name="T3" fmla="*/ 2147483647 h 102"/>
                <a:gd name="T4" fmla="*/ 2147483647 w 596"/>
                <a:gd name="T5" fmla="*/ 2147483647 h 102"/>
                <a:gd name="T6" fmla="*/ 2147483647 w 596"/>
                <a:gd name="T7" fmla="*/ 0 h 102"/>
                <a:gd name="T8" fmla="*/ 2147483647 w 596"/>
                <a:gd name="T9" fmla="*/ 2147483647 h 102"/>
                <a:gd name="T10" fmla="*/ 2147483647 w 596"/>
                <a:gd name="T11" fmla="*/ 2147483647 h 102"/>
                <a:gd name="T12" fmla="*/ 2147483647 w 596"/>
                <a:gd name="T13" fmla="*/ 2147483647 h 102"/>
                <a:gd name="T14" fmla="*/ 2147483647 w 596"/>
                <a:gd name="T15" fmla="*/ 2147483647 h 102"/>
                <a:gd name="T16" fmla="*/ 2147483647 w 596"/>
                <a:gd name="T17" fmla="*/ 2147483647 h 102"/>
                <a:gd name="T18" fmla="*/ 2147483647 w 596"/>
                <a:gd name="T19" fmla="*/ 2147483647 h 102"/>
                <a:gd name="T20" fmla="*/ 2147483647 w 596"/>
                <a:gd name="T21" fmla="*/ 2147483647 h 102"/>
                <a:gd name="T22" fmla="*/ 2147483647 w 596"/>
                <a:gd name="T23" fmla="*/ 2147483647 h 1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96"/>
                <a:gd name="T37" fmla="*/ 0 h 102"/>
                <a:gd name="T38" fmla="*/ 596 w 596"/>
                <a:gd name="T39" fmla="*/ 102 h 10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96" h="102">
                  <a:moveTo>
                    <a:pt x="0" y="52"/>
                  </a:moveTo>
                  <a:lnTo>
                    <a:pt x="146" y="50"/>
                  </a:lnTo>
                  <a:lnTo>
                    <a:pt x="167" y="102"/>
                  </a:lnTo>
                  <a:lnTo>
                    <a:pt x="201" y="0"/>
                  </a:lnTo>
                  <a:lnTo>
                    <a:pt x="239" y="102"/>
                  </a:lnTo>
                  <a:lnTo>
                    <a:pt x="286" y="2"/>
                  </a:lnTo>
                  <a:lnTo>
                    <a:pt x="330" y="102"/>
                  </a:lnTo>
                  <a:lnTo>
                    <a:pt x="365" y="2"/>
                  </a:lnTo>
                  <a:lnTo>
                    <a:pt x="415" y="100"/>
                  </a:lnTo>
                  <a:lnTo>
                    <a:pt x="447" y="6"/>
                  </a:lnTo>
                  <a:lnTo>
                    <a:pt x="478" y="56"/>
                  </a:lnTo>
                  <a:lnTo>
                    <a:pt x="596" y="56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rot="10800000"/>
            <a:lstStyle/>
            <a:p>
              <a:endParaRPr lang="zh-TW" altLang="en-US"/>
            </a:p>
          </p:txBody>
        </p:sp>
        <p:sp>
          <p:nvSpPr>
            <p:cNvPr id="329" name="Freeform 366"/>
            <p:cNvSpPr>
              <a:spLocks/>
            </p:cNvSpPr>
            <p:nvPr/>
          </p:nvSpPr>
          <p:spPr bwMode="auto">
            <a:xfrm>
              <a:off x="3692525" y="5929313"/>
              <a:ext cx="984250" cy="0"/>
            </a:xfrm>
            <a:custGeom>
              <a:avLst/>
              <a:gdLst>
                <a:gd name="T0" fmla="*/ 0 w 620"/>
                <a:gd name="T1" fmla="*/ 2147483647 h 4"/>
                <a:gd name="T2" fmla="*/ 2147483647 w 620"/>
                <a:gd name="T3" fmla="*/ 0 h 4"/>
                <a:gd name="T4" fmla="*/ 0 60000 65536"/>
                <a:gd name="T5" fmla="*/ 0 60000 65536"/>
                <a:gd name="T6" fmla="*/ 0 w 620"/>
                <a:gd name="T7" fmla="*/ 0 h 4"/>
                <a:gd name="T8" fmla="*/ 620 w 620"/>
                <a:gd name="T9" fmla="*/ 4 h 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4">
                  <a:moveTo>
                    <a:pt x="0" y="4"/>
                  </a:moveTo>
                  <a:lnTo>
                    <a:pt x="62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30" name="Group 406"/>
            <p:cNvGrpSpPr>
              <a:grpSpLocks/>
            </p:cNvGrpSpPr>
            <p:nvPr/>
          </p:nvGrpSpPr>
          <p:grpSpPr bwMode="auto">
            <a:xfrm>
              <a:off x="5778662" y="1455738"/>
              <a:ext cx="384175" cy="336550"/>
              <a:chOff x="2399" y="1822"/>
              <a:chExt cx="119" cy="160"/>
            </a:xfrm>
            <a:solidFill>
              <a:srgbClr val="008000"/>
            </a:solidFill>
          </p:grpSpPr>
          <p:sp>
            <p:nvSpPr>
              <p:cNvPr id="363" name="AutoShape 407"/>
              <p:cNvSpPr>
                <a:spLocks noChangeArrowheads="1"/>
              </p:cNvSpPr>
              <p:nvPr/>
            </p:nvSpPr>
            <p:spPr bwMode="auto">
              <a:xfrm rot="-5400000">
                <a:off x="2399" y="1919"/>
                <a:ext cx="63" cy="63"/>
              </a:xfrm>
              <a:prstGeom prst="flowChartMerge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64" name="AutoShape 408"/>
              <p:cNvSpPr>
                <a:spLocks noChangeArrowheads="1"/>
              </p:cNvSpPr>
              <p:nvPr/>
            </p:nvSpPr>
            <p:spPr bwMode="auto">
              <a:xfrm rot="-5400000">
                <a:off x="2455" y="1919"/>
                <a:ext cx="63" cy="63"/>
              </a:xfrm>
              <a:prstGeom prst="flowChartExtract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65" name="Line 409"/>
              <p:cNvSpPr>
                <a:spLocks noChangeShapeType="1"/>
              </p:cNvSpPr>
              <p:nvPr/>
            </p:nvSpPr>
            <p:spPr bwMode="auto">
              <a:xfrm rot="-5400000">
                <a:off x="2408" y="1904"/>
                <a:ext cx="98" cy="0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66" name="Rectangle 410"/>
              <p:cNvSpPr>
                <a:spLocks noChangeArrowheads="1"/>
              </p:cNvSpPr>
              <p:nvPr/>
            </p:nvSpPr>
            <p:spPr bwMode="auto">
              <a:xfrm rot="-5400000">
                <a:off x="2424" y="1825"/>
                <a:ext cx="65" cy="59"/>
              </a:xfrm>
              <a:prstGeom prst="rect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67" name="Line 411"/>
              <p:cNvSpPr>
                <a:spLocks noChangeShapeType="1"/>
              </p:cNvSpPr>
              <p:nvPr/>
            </p:nvSpPr>
            <p:spPr bwMode="auto">
              <a:xfrm rot="-5400000">
                <a:off x="2457" y="1825"/>
                <a:ext cx="0" cy="59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31" name="Group 406"/>
            <p:cNvGrpSpPr>
              <a:grpSpLocks/>
            </p:cNvGrpSpPr>
            <p:nvPr/>
          </p:nvGrpSpPr>
          <p:grpSpPr bwMode="auto">
            <a:xfrm>
              <a:off x="5779019" y="1455738"/>
              <a:ext cx="384175" cy="336550"/>
              <a:chOff x="2399" y="1822"/>
              <a:chExt cx="119" cy="160"/>
            </a:xfrm>
            <a:solidFill>
              <a:srgbClr val="008000"/>
            </a:solidFill>
          </p:grpSpPr>
          <p:sp>
            <p:nvSpPr>
              <p:cNvPr id="358" name="AutoShape 407"/>
              <p:cNvSpPr>
                <a:spLocks noChangeArrowheads="1"/>
              </p:cNvSpPr>
              <p:nvPr/>
            </p:nvSpPr>
            <p:spPr bwMode="auto">
              <a:xfrm rot="-5400000">
                <a:off x="2399" y="1919"/>
                <a:ext cx="63" cy="63"/>
              </a:xfrm>
              <a:prstGeom prst="flowChartMerge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59" name="AutoShape 408"/>
              <p:cNvSpPr>
                <a:spLocks noChangeArrowheads="1"/>
              </p:cNvSpPr>
              <p:nvPr/>
            </p:nvSpPr>
            <p:spPr bwMode="auto">
              <a:xfrm rot="-5400000">
                <a:off x="2455" y="1919"/>
                <a:ext cx="63" cy="63"/>
              </a:xfrm>
              <a:prstGeom prst="flowChartExtract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60" name="Line 409"/>
              <p:cNvSpPr>
                <a:spLocks noChangeShapeType="1"/>
              </p:cNvSpPr>
              <p:nvPr/>
            </p:nvSpPr>
            <p:spPr bwMode="auto">
              <a:xfrm rot="-5400000">
                <a:off x="2408" y="1904"/>
                <a:ext cx="98" cy="0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61" name="Rectangle 410"/>
              <p:cNvSpPr>
                <a:spLocks noChangeArrowheads="1"/>
              </p:cNvSpPr>
              <p:nvPr/>
            </p:nvSpPr>
            <p:spPr bwMode="auto">
              <a:xfrm rot="-5400000">
                <a:off x="2424" y="1825"/>
                <a:ext cx="65" cy="59"/>
              </a:xfrm>
              <a:prstGeom prst="rect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62" name="Line 411"/>
              <p:cNvSpPr>
                <a:spLocks noChangeShapeType="1"/>
              </p:cNvSpPr>
              <p:nvPr/>
            </p:nvSpPr>
            <p:spPr bwMode="auto">
              <a:xfrm rot="-5400000">
                <a:off x="2457" y="1825"/>
                <a:ext cx="0" cy="59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32" name="Group 11"/>
            <p:cNvGrpSpPr>
              <a:grpSpLocks/>
            </p:cNvGrpSpPr>
            <p:nvPr/>
          </p:nvGrpSpPr>
          <p:grpSpPr bwMode="auto">
            <a:xfrm rot="5400000">
              <a:off x="4642644" y="4479131"/>
              <a:ext cx="336550" cy="382588"/>
              <a:chOff x="2399" y="1822"/>
              <a:chExt cx="119" cy="160"/>
            </a:xfrm>
            <a:solidFill>
              <a:srgbClr val="008000"/>
            </a:solidFill>
          </p:grpSpPr>
          <p:sp>
            <p:nvSpPr>
              <p:cNvPr id="353" name="AutoShape 12"/>
              <p:cNvSpPr>
                <a:spLocks noChangeArrowheads="1"/>
              </p:cNvSpPr>
              <p:nvPr/>
            </p:nvSpPr>
            <p:spPr bwMode="auto">
              <a:xfrm rot="-5400000">
                <a:off x="2399" y="1919"/>
                <a:ext cx="63" cy="63"/>
              </a:xfrm>
              <a:prstGeom prst="flowChartMerge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54" name="AutoShape 13"/>
              <p:cNvSpPr>
                <a:spLocks noChangeArrowheads="1"/>
              </p:cNvSpPr>
              <p:nvPr/>
            </p:nvSpPr>
            <p:spPr bwMode="auto">
              <a:xfrm rot="-5400000">
                <a:off x="2455" y="1919"/>
                <a:ext cx="63" cy="63"/>
              </a:xfrm>
              <a:prstGeom prst="flowChartExtract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55" name="Line 14"/>
              <p:cNvSpPr>
                <a:spLocks noChangeShapeType="1"/>
              </p:cNvSpPr>
              <p:nvPr/>
            </p:nvSpPr>
            <p:spPr bwMode="auto">
              <a:xfrm rot="-5400000">
                <a:off x="2408" y="1904"/>
                <a:ext cx="98" cy="0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56" name="Rectangle 15"/>
              <p:cNvSpPr>
                <a:spLocks noChangeArrowheads="1"/>
              </p:cNvSpPr>
              <p:nvPr/>
            </p:nvSpPr>
            <p:spPr bwMode="auto">
              <a:xfrm rot="-5400000">
                <a:off x="2424" y="1825"/>
                <a:ext cx="65" cy="59"/>
              </a:xfrm>
              <a:prstGeom prst="rect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57" name="Line 16"/>
              <p:cNvSpPr>
                <a:spLocks noChangeShapeType="1"/>
              </p:cNvSpPr>
              <p:nvPr/>
            </p:nvSpPr>
            <p:spPr bwMode="auto">
              <a:xfrm rot="-5400000">
                <a:off x="2457" y="1825"/>
                <a:ext cx="0" cy="59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33" name="Group 6"/>
            <p:cNvGrpSpPr>
              <a:grpSpLocks/>
            </p:cNvGrpSpPr>
            <p:nvPr/>
          </p:nvGrpSpPr>
          <p:grpSpPr bwMode="auto">
            <a:xfrm rot="5400000">
              <a:off x="4745831" y="4996657"/>
              <a:ext cx="176213" cy="285750"/>
              <a:chOff x="1200" y="3600"/>
              <a:chExt cx="192" cy="240"/>
            </a:xfrm>
            <a:solidFill>
              <a:srgbClr val="FF6600"/>
            </a:solidFill>
          </p:grpSpPr>
          <p:sp>
            <p:nvSpPr>
              <p:cNvPr id="351" name="Oval 7"/>
              <p:cNvSpPr>
                <a:spLocks noChangeArrowheads="1"/>
              </p:cNvSpPr>
              <p:nvPr/>
            </p:nvSpPr>
            <p:spPr bwMode="auto">
              <a:xfrm>
                <a:off x="1200" y="3600"/>
                <a:ext cx="192" cy="144"/>
              </a:xfrm>
              <a:prstGeom prst="ellipse">
                <a:avLst/>
              </a:prstGeom>
              <a:grp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52" name="Line 8"/>
              <p:cNvSpPr>
                <a:spLocks noChangeShapeType="1"/>
              </p:cNvSpPr>
              <p:nvPr/>
            </p:nvSpPr>
            <p:spPr bwMode="auto">
              <a:xfrm>
                <a:off x="1296" y="3744"/>
                <a:ext cx="0" cy="96"/>
              </a:xfrm>
              <a:prstGeom prst="line">
                <a:avLst/>
              </a:prstGeom>
              <a:grp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34" name="Group 18"/>
            <p:cNvGrpSpPr>
              <a:grpSpLocks/>
            </p:cNvGrpSpPr>
            <p:nvPr/>
          </p:nvGrpSpPr>
          <p:grpSpPr bwMode="auto">
            <a:xfrm rot="10800000" flipH="1">
              <a:off x="4625975" y="4021138"/>
              <a:ext cx="350838" cy="317500"/>
              <a:chOff x="672" y="3264"/>
              <a:chExt cx="240" cy="240"/>
            </a:xfrm>
            <a:solidFill>
              <a:srgbClr val="FF6600"/>
            </a:solidFill>
          </p:grpSpPr>
          <p:grpSp>
            <p:nvGrpSpPr>
              <p:cNvPr id="343" name="Group 19"/>
              <p:cNvGrpSpPr>
                <a:grpSpLocks/>
              </p:cNvGrpSpPr>
              <p:nvPr/>
            </p:nvGrpSpPr>
            <p:grpSpPr bwMode="auto">
              <a:xfrm>
                <a:off x="672" y="3312"/>
                <a:ext cx="141" cy="192"/>
                <a:chOff x="672" y="3264"/>
                <a:chExt cx="141" cy="192"/>
              </a:xfrm>
              <a:grpFill/>
            </p:grpSpPr>
            <p:sp>
              <p:nvSpPr>
                <p:cNvPr id="348" name="AutoShape 20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93" cy="102"/>
                </a:xfrm>
                <a:prstGeom prst="flowChartMerge">
                  <a:avLst/>
                </a:prstGeom>
                <a:grpFill/>
                <a:ln w="9525">
                  <a:solidFill>
                    <a:srgbClr val="0000FF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49" name="AutoShape 21"/>
                <p:cNvSpPr>
                  <a:spLocks noChangeArrowheads="1"/>
                </p:cNvSpPr>
                <p:nvPr/>
              </p:nvSpPr>
              <p:spPr bwMode="auto">
                <a:xfrm>
                  <a:off x="672" y="3354"/>
                  <a:ext cx="93" cy="102"/>
                </a:xfrm>
                <a:prstGeom prst="flowChartExtract">
                  <a:avLst/>
                </a:prstGeom>
                <a:grpFill/>
                <a:ln w="9525">
                  <a:solidFill>
                    <a:srgbClr val="0000FF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50" name="Line 22"/>
                <p:cNvSpPr>
                  <a:spLocks noChangeShapeType="1"/>
                </p:cNvSpPr>
                <p:nvPr/>
              </p:nvSpPr>
              <p:spPr bwMode="auto">
                <a:xfrm>
                  <a:off x="717" y="3360"/>
                  <a:ext cx="96" cy="0"/>
                </a:xfrm>
                <a:prstGeom prst="line">
                  <a:avLst/>
                </a:prstGeom>
                <a:grpFill/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344" name="AutoShape 23"/>
              <p:cNvSpPr>
                <a:spLocks noChangeArrowheads="1"/>
              </p:cNvSpPr>
              <p:nvPr/>
            </p:nvSpPr>
            <p:spPr bwMode="auto">
              <a:xfrm>
                <a:off x="816" y="3360"/>
                <a:ext cx="48" cy="96"/>
              </a:xfrm>
              <a:prstGeom prst="flowChartDelay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45" name="Line 24"/>
              <p:cNvSpPr>
                <a:spLocks noChangeShapeType="1"/>
              </p:cNvSpPr>
              <p:nvPr/>
            </p:nvSpPr>
            <p:spPr bwMode="auto">
              <a:xfrm flipV="1">
                <a:off x="720" y="3264"/>
                <a:ext cx="192" cy="144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6" name="Line 25"/>
              <p:cNvSpPr>
                <a:spLocks noChangeShapeType="1"/>
              </p:cNvSpPr>
              <p:nvPr/>
            </p:nvSpPr>
            <p:spPr bwMode="auto">
              <a:xfrm>
                <a:off x="912" y="3264"/>
                <a:ext cx="0" cy="144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7" name="Line 26"/>
              <p:cNvSpPr>
                <a:spLocks noChangeShapeType="1"/>
              </p:cNvSpPr>
              <p:nvPr/>
            </p:nvSpPr>
            <p:spPr bwMode="auto">
              <a:xfrm flipH="1">
                <a:off x="864" y="3408"/>
                <a:ext cx="48" cy="0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35" name="Group 216"/>
            <p:cNvGrpSpPr>
              <a:grpSpLocks/>
            </p:cNvGrpSpPr>
            <p:nvPr/>
          </p:nvGrpSpPr>
          <p:grpSpPr bwMode="auto">
            <a:xfrm rot="5400000">
              <a:off x="4764882" y="3009106"/>
              <a:ext cx="190500" cy="344487"/>
              <a:chOff x="1200" y="3600"/>
              <a:chExt cx="192" cy="240"/>
            </a:xfrm>
            <a:solidFill>
              <a:srgbClr val="FF6600"/>
            </a:solidFill>
          </p:grpSpPr>
          <p:sp>
            <p:nvSpPr>
              <p:cNvPr id="341" name="Oval 217"/>
              <p:cNvSpPr>
                <a:spLocks noChangeArrowheads="1"/>
              </p:cNvSpPr>
              <p:nvPr/>
            </p:nvSpPr>
            <p:spPr bwMode="auto">
              <a:xfrm>
                <a:off x="1200" y="3600"/>
                <a:ext cx="192" cy="144"/>
              </a:xfrm>
              <a:prstGeom prst="ellipse">
                <a:avLst/>
              </a:prstGeom>
              <a:grp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2" name="Line 218"/>
              <p:cNvSpPr>
                <a:spLocks noChangeShapeType="1"/>
              </p:cNvSpPr>
              <p:nvPr/>
            </p:nvSpPr>
            <p:spPr bwMode="auto">
              <a:xfrm>
                <a:off x="1296" y="3744"/>
                <a:ext cx="0" cy="96"/>
              </a:xfrm>
              <a:prstGeom prst="line">
                <a:avLst/>
              </a:prstGeom>
              <a:grp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36" name="Freeform 367"/>
            <p:cNvSpPr>
              <a:spLocks/>
            </p:cNvSpPr>
            <p:nvPr/>
          </p:nvSpPr>
          <p:spPr bwMode="auto">
            <a:xfrm rot="-5400000">
              <a:off x="4271341" y="5460206"/>
              <a:ext cx="817562" cy="161925"/>
            </a:xfrm>
            <a:custGeom>
              <a:avLst/>
              <a:gdLst>
                <a:gd name="T0" fmla="*/ 0 w 755"/>
                <a:gd name="T1" fmla="*/ 2147483647 h 102"/>
                <a:gd name="T2" fmla="*/ 2147483647 w 755"/>
                <a:gd name="T3" fmla="*/ 2147483647 h 102"/>
                <a:gd name="T4" fmla="*/ 2147483647 w 755"/>
                <a:gd name="T5" fmla="*/ 2147483647 h 102"/>
                <a:gd name="T6" fmla="*/ 2147483647 w 755"/>
                <a:gd name="T7" fmla="*/ 0 h 102"/>
                <a:gd name="T8" fmla="*/ 2147483647 w 755"/>
                <a:gd name="T9" fmla="*/ 2147483647 h 102"/>
                <a:gd name="T10" fmla="*/ 2147483647 w 755"/>
                <a:gd name="T11" fmla="*/ 2147483647 h 102"/>
                <a:gd name="T12" fmla="*/ 2147483647 w 755"/>
                <a:gd name="T13" fmla="*/ 2147483647 h 102"/>
                <a:gd name="T14" fmla="*/ 2147483647 w 755"/>
                <a:gd name="T15" fmla="*/ 2147483647 h 102"/>
                <a:gd name="T16" fmla="*/ 2147483647 w 755"/>
                <a:gd name="T17" fmla="*/ 2147483647 h 102"/>
                <a:gd name="T18" fmla="*/ 2147483647 w 755"/>
                <a:gd name="T19" fmla="*/ 2147483647 h 102"/>
                <a:gd name="T20" fmla="*/ 2147483647 w 755"/>
                <a:gd name="T21" fmla="*/ 2147483647 h 102"/>
                <a:gd name="T22" fmla="*/ 2147483647 w 755"/>
                <a:gd name="T23" fmla="*/ 2147483647 h 1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5"/>
                <a:gd name="T37" fmla="*/ 0 h 102"/>
                <a:gd name="T38" fmla="*/ 755 w 755"/>
                <a:gd name="T39" fmla="*/ 102 h 10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5" h="102">
                  <a:moveTo>
                    <a:pt x="0" y="50"/>
                  </a:moveTo>
                  <a:lnTo>
                    <a:pt x="214" y="50"/>
                  </a:lnTo>
                  <a:lnTo>
                    <a:pt x="236" y="102"/>
                  </a:lnTo>
                  <a:lnTo>
                    <a:pt x="270" y="0"/>
                  </a:lnTo>
                  <a:lnTo>
                    <a:pt x="308" y="102"/>
                  </a:lnTo>
                  <a:lnTo>
                    <a:pt x="356" y="2"/>
                  </a:lnTo>
                  <a:lnTo>
                    <a:pt x="400" y="102"/>
                  </a:lnTo>
                  <a:lnTo>
                    <a:pt x="436" y="2"/>
                  </a:lnTo>
                  <a:lnTo>
                    <a:pt x="486" y="100"/>
                  </a:lnTo>
                  <a:lnTo>
                    <a:pt x="518" y="6"/>
                  </a:lnTo>
                  <a:lnTo>
                    <a:pt x="550" y="56"/>
                  </a:lnTo>
                  <a:lnTo>
                    <a:pt x="755" y="55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rot="10800000"/>
            <a:lstStyle/>
            <a:p>
              <a:endParaRPr lang="zh-TW" altLang="en-US"/>
            </a:p>
          </p:txBody>
        </p:sp>
        <p:sp>
          <p:nvSpPr>
            <p:cNvPr id="337" name="Line 378"/>
            <p:cNvSpPr>
              <a:spLocks noChangeShapeType="1"/>
            </p:cNvSpPr>
            <p:nvPr/>
          </p:nvSpPr>
          <p:spPr bwMode="auto">
            <a:xfrm flipV="1">
              <a:off x="4397375" y="4891088"/>
              <a:ext cx="0" cy="29527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9" name="Line 379"/>
            <p:cNvSpPr>
              <a:spLocks noChangeShapeType="1"/>
            </p:cNvSpPr>
            <p:nvPr/>
          </p:nvSpPr>
          <p:spPr bwMode="auto">
            <a:xfrm flipV="1">
              <a:off x="4687888" y="4845050"/>
              <a:ext cx="0" cy="4460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0" name="Line 380"/>
            <p:cNvSpPr>
              <a:spLocks noChangeShapeType="1"/>
            </p:cNvSpPr>
            <p:nvPr/>
          </p:nvSpPr>
          <p:spPr bwMode="auto">
            <a:xfrm>
              <a:off x="4691063" y="4273550"/>
              <a:ext cx="0" cy="22225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68" name="Line 198"/>
          <p:cNvSpPr>
            <a:spLocks noChangeShapeType="1"/>
          </p:cNvSpPr>
          <p:nvPr/>
        </p:nvSpPr>
        <p:spPr bwMode="auto">
          <a:xfrm>
            <a:off x="1639292" y="6215951"/>
            <a:ext cx="504825" cy="0"/>
          </a:xfrm>
          <a:prstGeom prst="line">
            <a:avLst/>
          </a:prstGeom>
          <a:solidFill>
            <a:schemeClr val="tx1"/>
          </a:solidFill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69" name="Text Box 200"/>
          <p:cNvSpPr txBox="1">
            <a:spLocks noChangeArrowheads="1"/>
          </p:cNvSpPr>
          <p:nvPr/>
        </p:nvSpPr>
        <p:spPr bwMode="auto">
          <a:xfrm>
            <a:off x="2191370" y="6085329"/>
            <a:ext cx="86223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TW" altLang="en-US" sz="1200" b="1" dirty="0" smtClean="0">
                <a:solidFill>
                  <a:srgbClr val="0000FF"/>
                </a:solidFill>
              </a:rPr>
              <a:t>供應氣體</a:t>
            </a:r>
            <a:endParaRPr lang="zh-TW" altLang="en-US" sz="1200" b="1" dirty="0">
              <a:solidFill>
                <a:srgbClr val="0000FF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FE191F-F42E-41F0-83EE-3CE7EE7D6B8F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grpSp>
        <p:nvGrpSpPr>
          <p:cNvPr id="370" name="群組 369"/>
          <p:cNvGrpSpPr/>
          <p:nvPr/>
        </p:nvGrpSpPr>
        <p:grpSpPr>
          <a:xfrm>
            <a:off x="4143565" y="1387836"/>
            <a:ext cx="1697038" cy="1681164"/>
            <a:chOff x="4140201" y="1397000"/>
            <a:chExt cx="1697038" cy="1681164"/>
          </a:xfrm>
        </p:grpSpPr>
        <p:sp>
          <p:nvSpPr>
            <p:cNvPr id="371" name="Freeform 161"/>
            <p:cNvSpPr>
              <a:spLocks/>
            </p:cNvSpPr>
            <p:nvPr/>
          </p:nvSpPr>
          <p:spPr bwMode="auto">
            <a:xfrm>
              <a:off x="4467225" y="2527300"/>
              <a:ext cx="0" cy="534988"/>
            </a:xfrm>
            <a:custGeom>
              <a:avLst/>
              <a:gdLst>
                <a:gd name="T0" fmla="*/ 0 w 2"/>
                <a:gd name="T1" fmla="*/ 2147483647 h 327"/>
                <a:gd name="T2" fmla="*/ 2147483647 w 2"/>
                <a:gd name="T3" fmla="*/ 0 h 327"/>
                <a:gd name="T4" fmla="*/ 0 60000 65536"/>
                <a:gd name="T5" fmla="*/ 0 60000 65536"/>
                <a:gd name="T6" fmla="*/ 0 w 2"/>
                <a:gd name="T7" fmla="*/ 0 h 327"/>
                <a:gd name="T8" fmla="*/ 2 w 2"/>
                <a:gd name="T9" fmla="*/ 327 h 32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327">
                  <a:moveTo>
                    <a:pt x="0" y="327"/>
                  </a:moveTo>
                  <a:lnTo>
                    <a:pt x="2" y="0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n>
                  <a:solidFill>
                    <a:srgbClr val="0000FF"/>
                  </a:solidFill>
                </a:ln>
              </a:endParaRPr>
            </a:p>
          </p:txBody>
        </p:sp>
        <p:sp>
          <p:nvSpPr>
            <p:cNvPr id="372" name="Freeform 173"/>
            <p:cNvSpPr>
              <a:spLocks/>
            </p:cNvSpPr>
            <p:nvPr/>
          </p:nvSpPr>
          <p:spPr bwMode="auto">
            <a:xfrm>
              <a:off x="4148138" y="2462214"/>
              <a:ext cx="0" cy="587375"/>
            </a:xfrm>
            <a:custGeom>
              <a:avLst/>
              <a:gdLst>
                <a:gd name="T0" fmla="*/ 2147483647 w 5"/>
                <a:gd name="T1" fmla="*/ 2147483647 h 359"/>
                <a:gd name="T2" fmla="*/ 0 w 5"/>
                <a:gd name="T3" fmla="*/ 0 h 359"/>
                <a:gd name="T4" fmla="*/ 0 60000 65536"/>
                <a:gd name="T5" fmla="*/ 0 60000 65536"/>
                <a:gd name="T6" fmla="*/ 0 w 5"/>
                <a:gd name="T7" fmla="*/ 0 h 359"/>
                <a:gd name="T8" fmla="*/ 5 w 5"/>
                <a:gd name="T9" fmla="*/ 359 h 35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" h="359">
                  <a:moveTo>
                    <a:pt x="5" y="359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n>
                  <a:solidFill>
                    <a:srgbClr val="0000FF"/>
                  </a:solidFill>
                </a:ln>
              </a:endParaRPr>
            </a:p>
          </p:txBody>
        </p:sp>
        <p:sp>
          <p:nvSpPr>
            <p:cNvPr id="373" name="Line 174"/>
            <p:cNvSpPr>
              <a:spLocks noChangeShapeType="1"/>
            </p:cNvSpPr>
            <p:nvPr/>
          </p:nvSpPr>
          <p:spPr bwMode="auto">
            <a:xfrm flipV="1">
              <a:off x="4144093" y="1928812"/>
              <a:ext cx="1587" cy="268288"/>
            </a:xfrm>
            <a:prstGeom prst="line">
              <a:avLst/>
            </a:pr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4" name="Freeform 176"/>
            <p:cNvSpPr>
              <a:spLocks/>
            </p:cNvSpPr>
            <p:nvPr/>
          </p:nvSpPr>
          <p:spPr bwMode="auto">
            <a:xfrm>
              <a:off x="4468813" y="1597026"/>
              <a:ext cx="0" cy="595313"/>
            </a:xfrm>
            <a:custGeom>
              <a:avLst/>
              <a:gdLst>
                <a:gd name="T0" fmla="*/ 0 w 3"/>
                <a:gd name="T1" fmla="*/ 2147483647 h 364"/>
                <a:gd name="T2" fmla="*/ 2147483647 w 3"/>
                <a:gd name="T3" fmla="*/ 0 h 364"/>
                <a:gd name="T4" fmla="*/ 0 60000 65536"/>
                <a:gd name="T5" fmla="*/ 0 60000 65536"/>
                <a:gd name="T6" fmla="*/ 0 w 3"/>
                <a:gd name="T7" fmla="*/ 0 h 364"/>
                <a:gd name="T8" fmla="*/ 3 w 3"/>
                <a:gd name="T9" fmla="*/ 364 h 3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" h="364">
                  <a:moveTo>
                    <a:pt x="0" y="364"/>
                  </a:moveTo>
                  <a:lnTo>
                    <a:pt x="3" y="0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5" name="Line 352"/>
            <p:cNvSpPr>
              <a:spLocks noChangeShapeType="1"/>
            </p:cNvSpPr>
            <p:nvPr/>
          </p:nvSpPr>
          <p:spPr bwMode="auto">
            <a:xfrm>
              <a:off x="4151461" y="1949450"/>
              <a:ext cx="324000" cy="0"/>
            </a:xfrm>
            <a:prstGeom prst="line">
              <a:avLst/>
            </a:pr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6" name="Freeform 376"/>
            <p:cNvSpPr>
              <a:spLocks/>
            </p:cNvSpPr>
            <p:nvPr/>
          </p:nvSpPr>
          <p:spPr bwMode="auto">
            <a:xfrm>
              <a:off x="4140201" y="3051176"/>
              <a:ext cx="822325" cy="4763"/>
            </a:xfrm>
            <a:custGeom>
              <a:avLst/>
              <a:gdLst>
                <a:gd name="T0" fmla="*/ 0 w 518"/>
                <a:gd name="T1" fmla="*/ 0 h 3"/>
                <a:gd name="T2" fmla="*/ 2147483647 w 518"/>
                <a:gd name="T3" fmla="*/ 2147483647 h 3"/>
                <a:gd name="T4" fmla="*/ 0 60000 65536"/>
                <a:gd name="T5" fmla="*/ 0 60000 65536"/>
                <a:gd name="T6" fmla="*/ 0 w 518"/>
                <a:gd name="T7" fmla="*/ 0 h 3"/>
                <a:gd name="T8" fmla="*/ 518 w 518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8" h="3">
                  <a:moveTo>
                    <a:pt x="0" y="0"/>
                  </a:moveTo>
                  <a:lnTo>
                    <a:pt x="518" y="3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n>
                  <a:solidFill>
                    <a:srgbClr val="0000FF"/>
                  </a:solidFill>
                </a:ln>
              </a:endParaRPr>
            </a:p>
          </p:txBody>
        </p:sp>
        <p:sp>
          <p:nvSpPr>
            <p:cNvPr id="377" name="Freeform 420"/>
            <p:cNvSpPr>
              <a:spLocks/>
            </p:cNvSpPr>
            <p:nvPr/>
          </p:nvSpPr>
          <p:spPr bwMode="auto">
            <a:xfrm>
              <a:off x="4468813" y="1397000"/>
              <a:ext cx="0" cy="273050"/>
            </a:xfrm>
            <a:custGeom>
              <a:avLst/>
              <a:gdLst>
                <a:gd name="T0" fmla="*/ 0 w 2"/>
                <a:gd name="T1" fmla="*/ 0 h 167"/>
                <a:gd name="T2" fmla="*/ 2147483647 w 2"/>
                <a:gd name="T3" fmla="*/ 2147483647 h 167"/>
                <a:gd name="T4" fmla="*/ 0 60000 65536"/>
                <a:gd name="T5" fmla="*/ 0 60000 65536"/>
                <a:gd name="T6" fmla="*/ 0 w 2"/>
                <a:gd name="T7" fmla="*/ 0 h 167"/>
                <a:gd name="T8" fmla="*/ 2 w 2"/>
                <a:gd name="T9" fmla="*/ 167 h 1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167">
                  <a:moveTo>
                    <a:pt x="0" y="0"/>
                  </a:moveTo>
                  <a:lnTo>
                    <a:pt x="2" y="167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4" name="Freeform 156"/>
            <p:cNvSpPr>
              <a:spLocks/>
            </p:cNvSpPr>
            <p:nvPr/>
          </p:nvSpPr>
          <p:spPr bwMode="auto">
            <a:xfrm>
              <a:off x="5114926" y="3054350"/>
              <a:ext cx="722313" cy="0"/>
            </a:xfrm>
            <a:custGeom>
              <a:avLst/>
              <a:gdLst>
                <a:gd name="T0" fmla="*/ 0 w 455"/>
                <a:gd name="T1" fmla="*/ 0 h 3"/>
                <a:gd name="T2" fmla="*/ 2147483647 w 455"/>
                <a:gd name="T3" fmla="*/ 2147483647 h 3"/>
                <a:gd name="T4" fmla="*/ 0 60000 65536"/>
                <a:gd name="T5" fmla="*/ 0 60000 65536"/>
                <a:gd name="T6" fmla="*/ 0 w 455"/>
                <a:gd name="T7" fmla="*/ 0 h 3"/>
                <a:gd name="T8" fmla="*/ 455 w 455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55" h="3">
                  <a:moveTo>
                    <a:pt x="0" y="0"/>
                  </a:moveTo>
                  <a:lnTo>
                    <a:pt x="455" y="3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5" name="Line 424"/>
            <p:cNvSpPr>
              <a:spLocks noChangeShapeType="1"/>
            </p:cNvSpPr>
            <p:nvPr/>
          </p:nvSpPr>
          <p:spPr bwMode="auto">
            <a:xfrm flipV="1">
              <a:off x="5834063" y="2928939"/>
              <a:ext cx="0" cy="149225"/>
            </a:xfrm>
            <a:prstGeom prst="line">
              <a:avLst/>
            </a:pr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96" name="群組 395"/>
          <p:cNvGrpSpPr/>
          <p:nvPr/>
        </p:nvGrpSpPr>
        <p:grpSpPr>
          <a:xfrm>
            <a:off x="1640100" y="6574355"/>
            <a:ext cx="1602431" cy="276999"/>
            <a:chOff x="1630736" y="6115730"/>
            <a:chExt cx="1602431" cy="276999"/>
          </a:xfrm>
        </p:grpSpPr>
        <p:sp>
          <p:nvSpPr>
            <p:cNvPr id="397" name="Text Box 202"/>
            <p:cNvSpPr txBox="1">
              <a:spLocks noChangeArrowheads="1"/>
            </p:cNvSpPr>
            <p:nvPr/>
          </p:nvSpPr>
          <p:spPr bwMode="auto">
            <a:xfrm>
              <a:off x="2215134" y="6115730"/>
              <a:ext cx="101803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200" b="1" dirty="0" smtClean="0">
                  <a:solidFill>
                    <a:srgbClr val="FF99FF"/>
                  </a:solidFill>
                </a:rPr>
                <a:t>Line N2</a:t>
              </a:r>
              <a:r>
                <a:rPr lang="zh-TW" altLang="en-US" sz="1200" b="1" dirty="0">
                  <a:solidFill>
                    <a:srgbClr val="FF99FF"/>
                  </a:solidFill>
                </a:rPr>
                <a:t>氣體 </a:t>
              </a:r>
            </a:p>
          </p:txBody>
        </p:sp>
        <p:sp>
          <p:nvSpPr>
            <p:cNvPr id="398" name="Line 201"/>
            <p:cNvSpPr>
              <a:spLocks noChangeShapeType="1"/>
            </p:cNvSpPr>
            <p:nvPr/>
          </p:nvSpPr>
          <p:spPr bwMode="auto">
            <a:xfrm>
              <a:off x="1630736" y="6259622"/>
              <a:ext cx="504825" cy="0"/>
            </a:xfrm>
            <a:prstGeom prst="line">
              <a:avLst/>
            </a:prstGeom>
            <a:solidFill>
              <a:schemeClr val="tx1"/>
            </a:solidFill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99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2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7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7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3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3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3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37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7" dur="500"/>
                                        <p:tgtEl>
                                          <p:spTgt spid="37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1" dur="500"/>
                                        <p:tgtEl>
                                          <p:spTgt spid="37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1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42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4500"/>
                            </p:stCondLst>
                            <p:childTnLst>
                              <p:par>
                                <p:cTn id="5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4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5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7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25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75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25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25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75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25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750"/>
                            </p:stCondLst>
                            <p:childTnLst>
                              <p:par>
                                <p:cTn id="110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1" dur="500"/>
                                        <p:tgtEl>
                                          <p:spTgt spid="37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4" dur="500"/>
                                        <p:tgtEl>
                                          <p:spTgt spid="37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250"/>
                            </p:stCondLst>
                            <p:childTnLst>
                              <p:par>
                                <p:cTn id="11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8" dur="500"/>
                                        <p:tgtEl>
                                          <p:spTgt spid="37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750"/>
                            </p:stCondLst>
                            <p:childTnLst>
                              <p:par>
                                <p:cTn id="121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2" dur="250"/>
                                        <p:tgtEl>
                                          <p:spTgt spid="37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000"/>
                            </p:stCondLst>
                            <p:childTnLst>
                              <p:par>
                                <p:cTn id="125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6" dur="250"/>
                                        <p:tgtEl>
                                          <p:spTgt spid="37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250"/>
                            </p:stCondLst>
                            <p:childTnLst>
                              <p:par>
                                <p:cTn id="129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0" dur="250"/>
                                        <p:tgtEl>
                                          <p:spTgt spid="37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500"/>
                            </p:stCondLst>
                            <p:childTnLst>
                              <p:par>
                                <p:cTn id="133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4" dur="250"/>
                                        <p:tgtEl>
                                          <p:spTgt spid="37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7" dur="250"/>
                                        <p:tgtEl>
                                          <p:spTgt spid="37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750"/>
                            </p:stCondLst>
                            <p:childTnLst>
                              <p:par>
                                <p:cTn id="14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1" dur="25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8500"/>
                            </p:stCondLst>
                            <p:childTnLst>
                              <p:par>
                                <p:cTn id="148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9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9000"/>
                            </p:stCondLst>
                            <p:childTnLst>
                              <p:par>
                                <p:cTn id="152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3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9500"/>
                            </p:stCondLst>
                            <p:childTnLst>
                              <p:par>
                                <p:cTn id="156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0" dur="25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3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4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7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8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14" grpId="0" animBg="1"/>
      <p:bldP spid="37114" grpId="1" animBg="1"/>
      <p:bldP spid="37115" grpId="0" animBg="1"/>
      <p:bldP spid="37115" grpId="1" animBg="1"/>
      <p:bldP spid="37116" grpId="0" animBg="1"/>
      <p:bldP spid="37116" grpId="1" animBg="1"/>
      <p:bldP spid="37117" grpId="0" animBg="1"/>
      <p:bldP spid="37117" grpId="1" animBg="1"/>
      <p:bldP spid="37118" grpId="0" animBg="1"/>
      <p:bldP spid="37118" grpId="1" animBg="1"/>
      <p:bldP spid="37148" grpId="0" animBg="1"/>
      <p:bldP spid="37148" grpId="1" animBg="1"/>
      <p:bldP spid="37151" grpId="0" animBg="1"/>
      <p:bldP spid="37151" grpId="1" animBg="1"/>
      <p:bldP spid="492" grpId="0" animBg="1"/>
      <p:bldP spid="492" grpId="1" animBg="1"/>
      <p:bldP spid="492" grpId="2" animBg="1"/>
      <p:bldP spid="493" grpId="0" animBg="1"/>
      <p:bldP spid="493" grpId="1" animBg="1"/>
      <p:bldP spid="494" grpId="0" animBg="1"/>
      <p:bldP spid="494" grpId="1" animBg="1"/>
      <p:bldP spid="495" grpId="0" animBg="1"/>
      <p:bldP spid="495" grpId="1" animBg="1"/>
      <p:bldP spid="496" grpId="0" animBg="1"/>
      <p:bldP spid="496" grpId="1" animBg="1"/>
      <p:bldP spid="497" grpId="0" animBg="1"/>
      <p:bldP spid="497" grpId="1" animBg="1"/>
      <p:bldP spid="498" grpId="0" animBg="1"/>
      <p:bldP spid="498" grpId="1" animBg="1"/>
      <p:bldP spid="499" grpId="0" animBg="1"/>
      <p:bldP spid="499" grpId="1" animBg="1"/>
      <p:bldP spid="500" grpId="0" animBg="1"/>
      <p:bldP spid="500" grpId="1" animBg="1"/>
      <p:bldP spid="37161" grpId="0" animBg="1"/>
      <p:bldP spid="37161" grpId="1" animBg="1"/>
      <p:bldP spid="470" grpId="0" animBg="1"/>
      <p:bldP spid="470" grpId="1" animBg="1"/>
      <p:bldP spid="474" grpId="0" animBg="1"/>
      <p:bldP spid="47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群組 377"/>
          <p:cNvGrpSpPr/>
          <p:nvPr/>
        </p:nvGrpSpPr>
        <p:grpSpPr>
          <a:xfrm>
            <a:off x="4830477" y="5669946"/>
            <a:ext cx="598387" cy="1198157"/>
            <a:chOff x="3306476" y="5669945"/>
            <a:chExt cx="598387" cy="1198157"/>
          </a:xfrm>
        </p:grpSpPr>
        <p:grpSp>
          <p:nvGrpSpPr>
            <p:cNvPr id="379" name="群組 378"/>
            <p:cNvGrpSpPr/>
            <p:nvPr/>
          </p:nvGrpSpPr>
          <p:grpSpPr>
            <a:xfrm>
              <a:off x="3399907" y="5669945"/>
              <a:ext cx="424494" cy="1198157"/>
              <a:chOff x="6844572" y="5658947"/>
              <a:chExt cx="424494" cy="1198157"/>
            </a:xfrm>
          </p:grpSpPr>
          <p:grpSp>
            <p:nvGrpSpPr>
              <p:cNvPr id="381" name="群組 380"/>
              <p:cNvGrpSpPr/>
              <p:nvPr/>
            </p:nvGrpSpPr>
            <p:grpSpPr>
              <a:xfrm>
                <a:off x="6917214" y="5658947"/>
                <a:ext cx="247074" cy="351001"/>
                <a:chOff x="9504600" y="2185864"/>
                <a:chExt cx="247074" cy="351001"/>
              </a:xfrm>
            </p:grpSpPr>
            <p:sp>
              <p:nvSpPr>
                <p:cNvPr id="383" name="圓角矩形 382"/>
                <p:cNvSpPr/>
                <p:nvPr/>
              </p:nvSpPr>
              <p:spPr>
                <a:xfrm>
                  <a:off x="9586168" y="2378115"/>
                  <a:ext cx="83938" cy="15875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4" name="圓角矩形 383"/>
                <p:cNvSpPr/>
                <p:nvPr/>
              </p:nvSpPr>
              <p:spPr>
                <a:xfrm>
                  <a:off x="9656019" y="2411350"/>
                  <a:ext cx="75622" cy="9694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5" name="匾額 384"/>
                <p:cNvSpPr/>
                <p:nvPr/>
              </p:nvSpPr>
              <p:spPr>
                <a:xfrm>
                  <a:off x="9504600" y="2185864"/>
                  <a:ext cx="247074" cy="216024"/>
                </a:xfrm>
                <a:prstGeom prst="plaque">
                  <a:avLst>
                    <a:gd name="adj" fmla="val 34304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scene3d>
                  <a:camera prst="orthographicFront">
                    <a:rot lat="16800000" lon="0" rev="0"/>
                  </a:camera>
                  <a:lightRig rig="threePt" dir="t"/>
                </a:scene3d>
                <a:sp3d>
                  <a:bevelT w="139700" h="38100" prst="cross"/>
                  <a:bevelB w="0" h="571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382" name="圖片 381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44572" y="5955421"/>
                <a:ext cx="424494" cy="901683"/>
              </a:xfrm>
              <a:prstGeom prst="rect">
                <a:avLst/>
              </a:prstGeom>
            </p:spPr>
          </p:pic>
        </p:grpSp>
        <p:sp>
          <p:nvSpPr>
            <p:cNvPr id="380" name="文字方塊 379"/>
            <p:cNvSpPr txBox="1"/>
            <p:nvPr/>
          </p:nvSpPr>
          <p:spPr>
            <a:xfrm>
              <a:off x="3306476" y="6331247"/>
              <a:ext cx="5983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Supply</a:t>
              </a:r>
              <a:endParaRPr lang="zh-TW" altLang="en-US" sz="1200" dirty="0"/>
            </a:p>
          </p:txBody>
        </p:sp>
      </p:grpSp>
      <p:sp>
        <p:nvSpPr>
          <p:cNvPr id="31749" name="Text Box 401"/>
          <p:cNvSpPr txBox="1">
            <a:spLocks noChangeArrowheads="1"/>
          </p:cNvSpPr>
          <p:nvPr/>
        </p:nvSpPr>
        <p:spPr bwMode="auto">
          <a:xfrm>
            <a:off x="9691688" y="3773488"/>
            <a:ext cx="825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PRV1B</a:t>
            </a:r>
          </a:p>
        </p:txBody>
      </p:sp>
      <p:grpSp>
        <p:nvGrpSpPr>
          <p:cNvPr id="31750" name="Group 6"/>
          <p:cNvGrpSpPr>
            <a:grpSpLocks/>
          </p:cNvGrpSpPr>
          <p:nvPr/>
        </p:nvGrpSpPr>
        <p:grpSpPr bwMode="auto">
          <a:xfrm rot="5400000">
            <a:off x="6269832" y="4996657"/>
            <a:ext cx="176213" cy="285750"/>
            <a:chOff x="1200" y="3600"/>
            <a:chExt cx="192" cy="240"/>
          </a:xfrm>
          <a:solidFill>
            <a:srgbClr val="FF6600"/>
          </a:solidFill>
        </p:grpSpPr>
        <p:sp>
          <p:nvSpPr>
            <p:cNvPr id="32063" name="Oval 7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64" name="Line 8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51" name="Text Box 10"/>
          <p:cNvSpPr txBox="1">
            <a:spLocks noChangeArrowheads="1"/>
          </p:cNvSpPr>
          <p:nvPr/>
        </p:nvSpPr>
        <p:spPr bwMode="auto">
          <a:xfrm>
            <a:off x="6437313" y="4991101"/>
            <a:ext cx="539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 dirty="0">
                <a:latin typeface="細明體" pitchFamily="49" charset="-120"/>
                <a:ea typeface="細明體" pitchFamily="49" charset="-120"/>
              </a:rPr>
              <a:t>PT0A</a:t>
            </a:r>
          </a:p>
        </p:txBody>
      </p:sp>
      <p:grpSp>
        <p:nvGrpSpPr>
          <p:cNvPr id="31752" name="Group 11"/>
          <p:cNvGrpSpPr>
            <a:grpSpLocks/>
          </p:cNvGrpSpPr>
          <p:nvPr/>
        </p:nvGrpSpPr>
        <p:grpSpPr bwMode="auto">
          <a:xfrm rot="5400000">
            <a:off x="6166644" y="4479131"/>
            <a:ext cx="336550" cy="382588"/>
            <a:chOff x="2399" y="1822"/>
            <a:chExt cx="119" cy="160"/>
          </a:xfrm>
          <a:solidFill>
            <a:srgbClr val="008000"/>
          </a:solidFill>
        </p:grpSpPr>
        <p:sp>
          <p:nvSpPr>
            <p:cNvPr id="32058" name="AutoShape 1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9" name="AutoShape 1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60" name="Line 1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61" name="Rectangle 1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62" name="Line 1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53" name="Text Box 17"/>
          <p:cNvSpPr txBox="1">
            <a:spLocks noChangeArrowheads="1"/>
          </p:cNvSpPr>
          <p:nvPr/>
        </p:nvSpPr>
        <p:spPr bwMode="auto">
          <a:xfrm>
            <a:off x="6269038" y="4316413"/>
            <a:ext cx="749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AV3A</a:t>
            </a:r>
          </a:p>
        </p:txBody>
      </p:sp>
      <p:grpSp>
        <p:nvGrpSpPr>
          <p:cNvPr id="31754" name="Group 18"/>
          <p:cNvGrpSpPr>
            <a:grpSpLocks/>
          </p:cNvGrpSpPr>
          <p:nvPr/>
        </p:nvGrpSpPr>
        <p:grpSpPr bwMode="auto">
          <a:xfrm rot="10800000" flipH="1">
            <a:off x="6149975" y="4021138"/>
            <a:ext cx="350838" cy="317500"/>
            <a:chOff x="672" y="3264"/>
            <a:chExt cx="240" cy="240"/>
          </a:xfrm>
          <a:solidFill>
            <a:srgbClr val="FF6600"/>
          </a:solidFill>
        </p:grpSpPr>
        <p:grpSp>
          <p:nvGrpSpPr>
            <p:cNvPr id="32050" name="Group 19"/>
            <p:cNvGrpSpPr>
              <a:grpSpLocks/>
            </p:cNvGrpSpPr>
            <p:nvPr/>
          </p:nvGrpSpPr>
          <p:grpSpPr bwMode="auto">
            <a:xfrm>
              <a:off x="672" y="3312"/>
              <a:ext cx="141" cy="192"/>
              <a:chOff x="672" y="3264"/>
              <a:chExt cx="141" cy="192"/>
            </a:xfrm>
            <a:grpFill/>
          </p:grpSpPr>
          <p:sp>
            <p:nvSpPr>
              <p:cNvPr id="32055" name="AutoShape 20"/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93" cy="102"/>
              </a:xfrm>
              <a:prstGeom prst="flowChartMerge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2056" name="AutoShape 21"/>
              <p:cNvSpPr>
                <a:spLocks noChangeArrowheads="1"/>
              </p:cNvSpPr>
              <p:nvPr/>
            </p:nvSpPr>
            <p:spPr bwMode="auto">
              <a:xfrm>
                <a:off x="672" y="3354"/>
                <a:ext cx="93" cy="102"/>
              </a:xfrm>
              <a:prstGeom prst="flowChartExtra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2057" name="Line 22"/>
              <p:cNvSpPr>
                <a:spLocks noChangeShapeType="1"/>
              </p:cNvSpPr>
              <p:nvPr/>
            </p:nvSpPr>
            <p:spPr bwMode="auto">
              <a:xfrm>
                <a:off x="717" y="3360"/>
                <a:ext cx="9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2051" name="AutoShape 23"/>
            <p:cNvSpPr>
              <a:spLocks noChangeArrowheads="1"/>
            </p:cNvSpPr>
            <p:nvPr/>
          </p:nvSpPr>
          <p:spPr bwMode="auto">
            <a:xfrm>
              <a:off x="816" y="3360"/>
              <a:ext cx="48" cy="96"/>
            </a:xfrm>
            <a:prstGeom prst="flowChartDelay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2052" name="Line 24"/>
            <p:cNvSpPr>
              <a:spLocks noChangeShapeType="1"/>
            </p:cNvSpPr>
            <p:nvPr/>
          </p:nvSpPr>
          <p:spPr bwMode="auto">
            <a:xfrm flipV="1">
              <a:off x="720" y="3264"/>
              <a:ext cx="192" cy="14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3" name="Line 25"/>
            <p:cNvSpPr>
              <a:spLocks noChangeShapeType="1"/>
            </p:cNvSpPr>
            <p:nvPr/>
          </p:nvSpPr>
          <p:spPr bwMode="auto">
            <a:xfrm>
              <a:off x="912" y="3264"/>
              <a:ext cx="0" cy="14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4" name="Line 26"/>
            <p:cNvSpPr>
              <a:spLocks noChangeShapeType="1"/>
            </p:cNvSpPr>
            <p:nvPr/>
          </p:nvSpPr>
          <p:spPr bwMode="auto">
            <a:xfrm flipH="1">
              <a:off x="864" y="3408"/>
              <a:ext cx="4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55" name="Text Box 27"/>
          <p:cNvSpPr txBox="1">
            <a:spLocks noChangeArrowheads="1"/>
          </p:cNvSpPr>
          <p:nvPr/>
        </p:nvSpPr>
        <p:spPr bwMode="auto">
          <a:xfrm>
            <a:off x="6249988" y="3802063"/>
            <a:ext cx="825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PRV1A</a:t>
            </a:r>
          </a:p>
        </p:txBody>
      </p:sp>
      <p:sp>
        <p:nvSpPr>
          <p:cNvPr id="31756" name="Freeform 28"/>
          <p:cNvSpPr>
            <a:spLocks/>
          </p:cNvSpPr>
          <p:nvPr/>
        </p:nvSpPr>
        <p:spPr bwMode="auto">
          <a:xfrm>
            <a:off x="6213475" y="1714501"/>
            <a:ext cx="1588" cy="2303463"/>
          </a:xfrm>
          <a:custGeom>
            <a:avLst/>
            <a:gdLst>
              <a:gd name="T0" fmla="*/ 2147483647 w 1"/>
              <a:gd name="T1" fmla="*/ 2147483647 h 1408"/>
              <a:gd name="T2" fmla="*/ 0 w 1"/>
              <a:gd name="T3" fmla="*/ 0 h 1408"/>
              <a:gd name="T4" fmla="*/ 0 60000 65536"/>
              <a:gd name="T5" fmla="*/ 0 60000 65536"/>
              <a:gd name="T6" fmla="*/ 0 w 1"/>
              <a:gd name="T7" fmla="*/ 0 h 1408"/>
              <a:gd name="T8" fmla="*/ 1 w 1"/>
              <a:gd name="T9" fmla="*/ 1408 h 14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408">
                <a:moveTo>
                  <a:pt x="1" y="140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57" name="Line 30"/>
          <p:cNvSpPr>
            <a:spLocks noChangeShapeType="1"/>
          </p:cNvSpPr>
          <p:nvPr/>
        </p:nvSpPr>
        <p:spPr bwMode="auto">
          <a:xfrm rot="5400000" flipV="1">
            <a:off x="7744619" y="4344194"/>
            <a:ext cx="0" cy="11318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58" name="Line 31"/>
          <p:cNvSpPr>
            <a:spLocks noChangeShapeType="1"/>
          </p:cNvSpPr>
          <p:nvPr/>
        </p:nvSpPr>
        <p:spPr bwMode="auto">
          <a:xfrm flipV="1">
            <a:off x="5045075" y="4464050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59" name="Group 32"/>
          <p:cNvGrpSpPr>
            <a:grpSpLocks/>
          </p:cNvGrpSpPr>
          <p:nvPr/>
        </p:nvGrpSpPr>
        <p:grpSpPr bwMode="auto">
          <a:xfrm rot="5400000">
            <a:off x="5002213" y="4110038"/>
            <a:ext cx="336550" cy="384175"/>
            <a:chOff x="2399" y="1822"/>
            <a:chExt cx="119" cy="160"/>
          </a:xfrm>
        </p:grpSpPr>
        <p:sp>
          <p:nvSpPr>
            <p:cNvPr id="32045" name="AutoShape 3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6" name="AutoShape 3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7" name="Line 3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8" name="Rectangle 3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9" name="Line 3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60" name="Text Box 38"/>
          <p:cNvSpPr txBox="1">
            <a:spLocks noChangeArrowheads="1"/>
          </p:cNvSpPr>
          <p:nvPr/>
        </p:nvSpPr>
        <p:spPr bwMode="auto">
          <a:xfrm>
            <a:off x="5099051" y="3944938"/>
            <a:ext cx="6651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AV2A</a:t>
            </a:r>
          </a:p>
        </p:txBody>
      </p:sp>
      <p:sp>
        <p:nvSpPr>
          <p:cNvPr id="31761" name="Text Box 46"/>
          <p:cNvSpPr txBox="1">
            <a:spLocks noChangeArrowheads="1"/>
          </p:cNvSpPr>
          <p:nvPr/>
        </p:nvSpPr>
        <p:spPr bwMode="auto">
          <a:xfrm>
            <a:off x="3622675" y="3949700"/>
            <a:ext cx="687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AV1A</a:t>
            </a:r>
          </a:p>
        </p:txBody>
      </p:sp>
      <p:sp>
        <p:nvSpPr>
          <p:cNvPr id="31762" name="Freeform 47"/>
          <p:cNvSpPr>
            <a:spLocks/>
          </p:cNvSpPr>
          <p:nvPr/>
        </p:nvSpPr>
        <p:spPr bwMode="auto">
          <a:xfrm>
            <a:off x="3570289" y="3722689"/>
            <a:ext cx="1385887" cy="1587"/>
          </a:xfrm>
          <a:custGeom>
            <a:avLst/>
            <a:gdLst>
              <a:gd name="T0" fmla="*/ 0 w 873"/>
              <a:gd name="T1" fmla="*/ 0 h 1"/>
              <a:gd name="T2" fmla="*/ 2147483647 w 873"/>
              <a:gd name="T3" fmla="*/ 2147483647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3" y="1"/>
                </a:lnTo>
              </a:path>
            </a:pathLst>
          </a:cu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63" name="Freeform 50"/>
          <p:cNvSpPr>
            <a:spLocks/>
          </p:cNvSpPr>
          <p:nvPr/>
        </p:nvSpPr>
        <p:spPr bwMode="auto">
          <a:xfrm>
            <a:off x="5908675" y="2774950"/>
            <a:ext cx="247650" cy="1588"/>
          </a:xfrm>
          <a:custGeom>
            <a:avLst/>
            <a:gdLst>
              <a:gd name="T0" fmla="*/ 2147483647 w 156"/>
              <a:gd name="T1" fmla="*/ 0 h 1"/>
              <a:gd name="T2" fmla="*/ 0 w 156"/>
              <a:gd name="T3" fmla="*/ 0 h 1"/>
              <a:gd name="T4" fmla="*/ 0 60000 65536"/>
              <a:gd name="T5" fmla="*/ 0 60000 65536"/>
              <a:gd name="T6" fmla="*/ 0 w 156"/>
              <a:gd name="T7" fmla="*/ 0 h 1"/>
              <a:gd name="T8" fmla="*/ 156 w 15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6" h="1">
                <a:moveTo>
                  <a:pt x="156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64" name="Line 51"/>
          <p:cNvSpPr>
            <a:spLocks noChangeShapeType="1"/>
          </p:cNvSpPr>
          <p:nvPr/>
        </p:nvSpPr>
        <p:spPr bwMode="auto">
          <a:xfrm flipV="1">
            <a:off x="9674225" y="4240214"/>
            <a:ext cx="0" cy="319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65" name="Freeform 72"/>
          <p:cNvSpPr>
            <a:spLocks/>
          </p:cNvSpPr>
          <p:nvPr/>
        </p:nvSpPr>
        <p:spPr bwMode="auto">
          <a:xfrm>
            <a:off x="9674225" y="1714500"/>
            <a:ext cx="1588" cy="2254250"/>
          </a:xfrm>
          <a:custGeom>
            <a:avLst/>
            <a:gdLst>
              <a:gd name="T0" fmla="*/ 0 w 1"/>
              <a:gd name="T1" fmla="*/ 2147483647 h 1378"/>
              <a:gd name="T2" fmla="*/ 0 w 1"/>
              <a:gd name="T3" fmla="*/ 0 h 1378"/>
              <a:gd name="T4" fmla="*/ 0 60000 65536"/>
              <a:gd name="T5" fmla="*/ 0 60000 65536"/>
              <a:gd name="T6" fmla="*/ 0 w 1"/>
              <a:gd name="T7" fmla="*/ 0 h 1378"/>
              <a:gd name="T8" fmla="*/ 1 w 1"/>
              <a:gd name="T9" fmla="*/ 1378 h 137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378">
                <a:moveTo>
                  <a:pt x="0" y="137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66" name="Group 76"/>
          <p:cNvGrpSpPr>
            <a:grpSpLocks/>
          </p:cNvGrpSpPr>
          <p:nvPr/>
        </p:nvGrpSpPr>
        <p:grpSpPr bwMode="auto">
          <a:xfrm rot="5400000">
            <a:off x="8232776" y="4119564"/>
            <a:ext cx="334963" cy="382587"/>
            <a:chOff x="2399" y="1822"/>
            <a:chExt cx="119" cy="160"/>
          </a:xfrm>
        </p:grpSpPr>
        <p:sp>
          <p:nvSpPr>
            <p:cNvPr id="32040" name="AutoShape 7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1" name="AutoShape 7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2" name="Line 7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3" name="Rectangle 8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4" name="Line 8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67" name="Text Box 82"/>
          <p:cNvSpPr txBox="1">
            <a:spLocks noChangeArrowheads="1"/>
          </p:cNvSpPr>
          <p:nvPr/>
        </p:nvSpPr>
        <p:spPr bwMode="auto">
          <a:xfrm>
            <a:off x="8304214" y="3944938"/>
            <a:ext cx="6810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AV2B</a:t>
            </a:r>
          </a:p>
        </p:txBody>
      </p:sp>
      <p:grpSp>
        <p:nvGrpSpPr>
          <p:cNvPr id="31768" name="Group 84"/>
          <p:cNvGrpSpPr>
            <a:grpSpLocks/>
          </p:cNvGrpSpPr>
          <p:nvPr/>
        </p:nvGrpSpPr>
        <p:grpSpPr bwMode="auto">
          <a:xfrm rot="5400000">
            <a:off x="7147720" y="4118770"/>
            <a:ext cx="334963" cy="384175"/>
            <a:chOff x="2399" y="1822"/>
            <a:chExt cx="119" cy="160"/>
          </a:xfrm>
        </p:grpSpPr>
        <p:sp>
          <p:nvSpPr>
            <p:cNvPr id="32035" name="AutoShape 8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6" name="AutoShape 8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7" name="Line 8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8" name="Rectangle 8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9" name="Line 8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69" name="Text Box 90"/>
          <p:cNvSpPr txBox="1">
            <a:spLocks noChangeArrowheads="1"/>
          </p:cNvSpPr>
          <p:nvPr/>
        </p:nvSpPr>
        <p:spPr bwMode="auto">
          <a:xfrm>
            <a:off x="7239000" y="3935413"/>
            <a:ext cx="674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AV1B</a:t>
            </a:r>
          </a:p>
        </p:txBody>
      </p:sp>
      <p:sp>
        <p:nvSpPr>
          <p:cNvPr id="31770" name="Line 91"/>
          <p:cNvSpPr>
            <a:spLocks noChangeShapeType="1"/>
          </p:cNvSpPr>
          <p:nvPr/>
        </p:nvSpPr>
        <p:spPr bwMode="auto">
          <a:xfrm rot="5400000" flipV="1">
            <a:off x="6749257" y="3261520"/>
            <a:ext cx="0" cy="92233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71" name="Freeform 92"/>
          <p:cNvSpPr>
            <a:spLocks/>
          </p:cNvSpPr>
          <p:nvPr/>
        </p:nvSpPr>
        <p:spPr bwMode="auto">
          <a:xfrm>
            <a:off x="7197725" y="3722688"/>
            <a:ext cx="0" cy="423862"/>
          </a:xfrm>
          <a:custGeom>
            <a:avLst/>
            <a:gdLst>
              <a:gd name="T0" fmla="*/ 0 w 3"/>
              <a:gd name="T1" fmla="*/ 2147483647 h 259"/>
              <a:gd name="T2" fmla="*/ 2147483647 w 3"/>
              <a:gd name="T3" fmla="*/ 0 h 259"/>
              <a:gd name="T4" fmla="*/ 0 60000 65536"/>
              <a:gd name="T5" fmla="*/ 0 60000 65536"/>
              <a:gd name="T6" fmla="*/ 0 w 3"/>
              <a:gd name="T7" fmla="*/ 0 h 259"/>
              <a:gd name="T8" fmla="*/ 3 w 3"/>
              <a:gd name="T9" fmla="*/ 259 h 25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259">
                <a:moveTo>
                  <a:pt x="0" y="259"/>
                </a:moveTo>
                <a:lnTo>
                  <a:pt x="3" y="0"/>
                </a:lnTo>
              </a:path>
            </a:pathLst>
          </a:cu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72" name="Freeform 93"/>
          <p:cNvSpPr>
            <a:spLocks/>
          </p:cNvSpPr>
          <p:nvPr/>
        </p:nvSpPr>
        <p:spPr bwMode="auto">
          <a:xfrm>
            <a:off x="8283575" y="3487739"/>
            <a:ext cx="1588" cy="649287"/>
          </a:xfrm>
          <a:custGeom>
            <a:avLst/>
            <a:gdLst>
              <a:gd name="T0" fmla="*/ 0 w 1"/>
              <a:gd name="T1" fmla="*/ 2147483647 h 396"/>
              <a:gd name="T2" fmla="*/ 0 w 1"/>
              <a:gd name="T3" fmla="*/ 0 h 396"/>
              <a:gd name="T4" fmla="*/ 0 60000 65536"/>
              <a:gd name="T5" fmla="*/ 0 60000 65536"/>
              <a:gd name="T6" fmla="*/ 0 w 1"/>
              <a:gd name="T7" fmla="*/ 0 h 396"/>
              <a:gd name="T8" fmla="*/ 1 w 1"/>
              <a:gd name="T9" fmla="*/ 396 h 39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396">
                <a:moveTo>
                  <a:pt x="0" y="39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73" name="Line 94"/>
          <p:cNvSpPr>
            <a:spLocks noChangeShapeType="1"/>
          </p:cNvSpPr>
          <p:nvPr/>
        </p:nvSpPr>
        <p:spPr bwMode="auto">
          <a:xfrm rot="5400000" flipV="1">
            <a:off x="7300913" y="2486026"/>
            <a:ext cx="0" cy="1997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74" name="Line 95"/>
          <p:cNvSpPr>
            <a:spLocks noChangeShapeType="1"/>
          </p:cNvSpPr>
          <p:nvPr/>
        </p:nvSpPr>
        <p:spPr bwMode="auto">
          <a:xfrm rot="-5400000">
            <a:off x="5584825" y="2960688"/>
            <a:ext cx="0" cy="1079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75" name="Group 112"/>
          <p:cNvGrpSpPr>
            <a:grpSpLocks/>
          </p:cNvGrpSpPr>
          <p:nvPr/>
        </p:nvGrpSpPr>
        <p:grpSpPr bwMode="auto">
          <a:xfrm>
            <a:off x="7302501" y="1452563"/>
            <a:ext cx="384175" cy="336550"/>
            <a:chOff x="2399" y="1822"/>
            <a:chExt cx="119" cy="160"/>
          </a:xfrm>
          <a:solidFill>
            <a:srgbClr val="008000"/>
          </a:solidFill>
        </p:grpSpPr>
        <p:sp>
          <p:nvSpPr>
            <p:cNvPr id="32030" name="AutoShape 1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2031" name="AutoShape 1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2032" name="Line 1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3" name="Rectangle 1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2034" name="Line 1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76" name="Line 118"/>
          <p:cNvSpPr>
            <a:spLocks noChangeShapeType="1"/>
          </p:cNvSpPr>
          <p:nvPr/>
        </p:nvSpPr>
        <p:spPr bwMode="auto">
          <a:xfrm flipV="1">
            <a:off x="7124700" y="1717675"/>
            <a:ext cx="7938" cy="342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77" name="Group 119"/>
          <p:cNvGrpSpPr>
            <a:grpSpLocks/>
          </p:cNvGrpSpPr>
          <p:nvPr/>
        </p:nvGrpSpPr>
        <p:grpSpPr bwMode="auto">
          <a:xfrm rot="5400000">
            <a:off x="7074695" y="2043907"/>
            <a:ext cx="334962" cy="384175"/>
            <a:chOff x="2399" y="1822"/>
            <a:chExt cx="119" cy="160"/>
          </a:xfrm>
        </p:grpSpPr>
        <p:sp>
          <p:nvSpPr>
            <p:cNvPr id="32025" name="AutoShape 120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6" name="AutoShape 121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7" name="Line 122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8" name="Rectangle 123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9" name="Line 124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78" name="Freeform 125"/>
          <p:cNvSpPr>
            <a:spLocks/>
          </p:cNvSpPr>
          <p:nvPr/>
        </p:nvSpPr>
        <p:spPr bwMode="auto">
          <a:xfrm>
            <a:off x="6218239" y="1720850"/>
            <a:ext cx="1087437" cy="1588"/>
          </a:xfrm>
          <a:custGeom>
            <a:avLst/>
            <a:gdLst>
              <a:gd name="T0" fmla="*/ 0 w 685"/>
              <a:gd name="T1" fmla="*/ 2147483647 h 1"/>
              <a:gd name="T2" fmla="*/ 2147483647 w 685"/>
              <a:gd name="T3" fmla="*/ 0 h 1"/>
              <a:gd name="T4" fmla="*/ 0 60000 65536"/>
              <a:gd name="T5" fmla="*/ 0 60000 65536"/>
              <a:gd name="T6" fmla="*/ 0 w 685"/>
              <a:gd name="T7" fmla="*/ 0 h 1"/>
              <a:gd name="T8" fmla="*/ 685 w 685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85" h="1">
                <a:moveTo>
                  <a:pt x="0" y="1"/>
                </a:moveTo>
                <a:lnTo>
                  <a:pt x="685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79" name="Freeform 132"/>
          <p:cNvSpPr>
            <a:spLocks/>
          </p:cNvSpPr>
          <p:nvPr/>
        </p:nvSpPr>
        <p:spPr bwMode="auto">
          <a:xfrm>
            <a:off x="8675689" y="1720850"/>
            <a:ext cx="1004887" cy="1588"/>
          </a:xfrm>
          <a:custGeom>
            <a:avLst/>
            <a:gdLst>
              <a:gd name="T0" fmla="*/ 0 w 633"/>
              <a:gd name="T1" fmla="*/ 2147483647 h 1"/>
              <a:gd name="T2" fmla="*/ 2147483647 w 633"/>
              <a:gd name="T3" fmla="*/ 0 h 1"/>
              <a:gd name="T4" fmla="*/ 0 60000 65536"/>
              <a:gd name="T5" fmla="*/ 0 60000 65536"/>
              <a:gd name="T6" fmla="*/ 0 w 633"/>
              <a:gd name="T7" fmla="*/ 0 h 1"/>
              <a:gd name="T8" fmla="*/ 633 w 63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33" h="1">
                <a:moveTo>
                  <a:pt x="0" y="1"/>
                </a:moveTo>
                <a:lnTo>
                  <a:pt x="633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80" name="Freeform 133"/>
          <p:cNvSpPr>
            <a:spLocks/>
          </p:cNvSpPr>
          <p:nvPr/>
        </p:nvSpPr>
        <p:spPr bwMode="auto">
          <a:xfrm>
            <a:off x="8829675" y="1724025"/>
            <a:ext cx="1588" cy="336550"/>
          </a:xfrm>
          <a:custGeom>
            <a:avLst/>
            <a:gdLst>
              <a:gd name="T0" fmla="*/ 0 w 1"/>
              <a:gd name="T1" fmla="*/ 2147483647 h 206"/>
              <a:gd name="T2" fmla="*/ 0 w 1"/>
              <a:gd name="T3" fmla="*/ 0 h 206"/>
              <a:gd name="T4" fmla="*/ 0 60000 65536"/>
              <a:gd name="T5" fmla="*/ 0 60000 65536"/>
              <a:gd name="T6" fmla="*/ 0 w 1"/>
              <a:gd name="T7" fmla="*/ 0 h 206"/>
              <a:gd name="T8" fmla="*/ 1 w 1"/>
              <a:gd name="T9" fmla="*/ 206 h 20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06">
                <a:moveTo>
                  <a:pt x="0" y="20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81" name="Group 134"/>
          <p:cNvGrpSpPr>
            <a:grpSpLocks/>
          </p:cNvGrpSpPr>
          <p:nvPr/>
        </p:nvGrpSpPr>
        <p:grpSpPr bwMode="auto">
          <a:xfrm rot="5400000">
            <a:off x="8789195" y="2045495"/>
            <a:ext cx="334963" cy="384175"/>
            <a:chOff x="2399" y="1822"/>
            <a:chExt cx="119" cy="160"/>
          </a:xfrm>
        </p:grpSpPr>
        <p:sp>
          <p:nvSpPr>
            <p:cNvPr id="32020" name="AutoShape 13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1" name="AutoShape 13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2" name="Line 13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3" name="Rectangle 13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4" name="Line 13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82" name="Freeform 140"/>
          <p:cNvSpPr>
            <a:spLocks/>
          </p:cNvSpPr>
          <p:nvPr/>
        </p:nvSpPr>
        <p:spPr bwMode="auto">
          <a:xfrm>
            <a:off x="7686675" y="1714500"/>
            <a:ext cx="604838" cy="7938"/>
          </a:xfrm>
          <a:custGeom>
            <a:avLst/>
            <a:gdLst>
              <a:gd name="T0" fmla="*/ 0 w 381"/>
              <a:gd name="T1" fmla="*/ 0 h 5"/>
              <a:gd name="T2" fmla="*/ 2147483647 w 381"/>
              <a:gd name="T3" fmla="*/ 2147483647 h 5"/>
              <a:gd name="T4" fmla="*/ 0 60000 65536"/>
              <a:gd name="T5" fmla="*/ 0 60000 65536"/>
              <a:gd name="T6" fmla="*/ 0 w 381"/>
              <a:gd name="T7" fmla="*/ 0 h 5"/>
              <a:gd name="T8" fmla="*/ 381 w 381"/>
              <a:gd name="T9" fmla="*/ 5 h 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1" h="5">
                <a:moveTo>
                  <a:pt x="0" y="0"/>
                </a:moveTo>
                <a:lnTo>
                  <a:pt x="381" y="5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83" name="Freeform 141"/>
          <p:cNvSpPr>
            <a:spLocks/>
          </p:cNvSpPr>
          <p:nvPr/>
        </p:nvSpPr>
        <p:spPr bwMode="auto">
          <a:xfrm>
            <a:off x="8054975" y="1020764"/>
            <a:ext cx="6350" cy="701675"/>
          </a:xfrm>
          <a:custGeom>
            <a:avLst/>
            <a:gdLst>
              <a:gd name="T0" fmla="*/ 2147483647 w 4"/>
              <a:gd name="T1" fmla="*/ 2147483647 h 429"/>
              <a:gd name="T2" fmla="*/ 0 w 4"/>
              <a:gd name="T3" fmla="*/ 0 h 429"/>
              <a:gd name="T4" fmla="*/ 0 60000 65536"/>
              <a:gd name="T5" fmla="*/ 0 60000 65536"/>
              <a:gd name="T6" fmla="*/ 0 w 4"/>
              <a:gd name="T7" fmla="*/ 0 h 429"/>
              <a:gd name="T8" fmla="*/ 4 w 4"/>
              <a:gd name="T9" fmla="*/ 429 h 4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429">
                <a:moveTo>
                  <a:pt x="4" y="429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84" name="Group 142"/>
          <p:cNvGrpSpPr>
            <a:grpSpLocks/>
          </p:cNvGrpSpPr>
          <p:nvPr/>
        </p:nvGrpSpPr>
        <p:grpSpPr bwMode="auto">
          <a:xfrm>
            <a:off x="6354764" y="2428875"/>
            <a:ext cx="230187" cy="338138"/>
            <a:chOff x="1200" y="3600"/>
            <a:chExt cx="192" cy="240"/>
          </a:xfrm>
          <a:solidFill>
            <a:srgbClr val="FF6600"/>
          </a:solidFill>
        </p:grpSpPr>
        <p:sp>
          <p:nvSpPr>
            <p:cNvPr id="32018" name="Oval 143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9" name="Line 144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85" name="Text Box 145"/>
          <p:cNvSpPr txBox="1">
            <a:spLocks noChangeArrowheads="1"/>
          </p:cNvSpPr>
          <p:nvPr/>
        </p:nvSpPr>
        <p:spPr bwMode="auto">
          <a:xfrm>
            <a:off x="6186488" y="2157413"/>
            <a:ext cx="614362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PGS1</a:t>
            </a:r>
          </a:p>
        </p:txBody>
      </p:sp>
      <p:sp>
        <p:nvSpPr>
          <p:cNvPr id="31786" name="Freeform 146"/>
          <p:cNvSpPr>
            <a:spLocks/>
          </p:cNvSpPr>
          <p:nvPr/>
        </p:nvSpPr>
        <p:spPr bwMode="auto">
          <a:xfrm>
            <a:off x="7119938" y="2401888"/>
            <a:ext cx="0" cy="360000"/>
          </a:xfrm>
          <a:custGeom>
            <a:avLst/>
            <a:gdLst>
              <a:gd name="T0" fmla="*/ 0 w 1"/>
              <a:gd name="T1" fmla="*/ 2147483647 h 226"/>
              <a:gd name="T2" fmla="*/ 2147483647 w 1"/>
              <a:gd name="T3" fmla="*/ 0 h 226"/>
              <a:gd name="T4" fmla="*/ 0 60000 65536"/>
              <a:gd name="T5" fmla="*/ 0 60000 65536"/>
              <a:gd name="T6" fmla="*/ 0 w 1"/>
              <a:gd name="T7" fmla="*/ 0 h 226"/>
              <a:gd name="T8" fmla="*/ 1 w 1"/>
              <a:gd name="T9" fmla="*/ 226 h 22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26">
                <a:moveTo>
                  <a:pt x="0" y="226"/>
                </a:moveTo>
                <a:lnTo>
                  <a:pt x="1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87" name="Freeform 147"/>
          <p:cNvSpPr>
            <a:spLocks/>
          </p:cNvSpPr>
          <p:nvPr/>
        </p:nvSpPr>
        <p:spPr bwMode="auto">
          <a:xfrm>
            <a:off x="8829675" y="2408239"/>
            <a:ext cx="1588" cy="382587"/>
          </a:xfrm>
          <a:custGeom>
            <a:avLst/>
            <a:gdLst>
              <a:gd name="T0" fmla="*/ 0 w 1"/>
              <a:gd name="T1" fmla="*/ 2147483647 h 234"/>
              <a:gd name="T2" fmla="*/ 0 w 1"/>
              <a:gd name="T3" fmla="*/ 0 h 234"/>
              <a:gd name="T4" fmla="*/ 0 60000 65536"/>
              <a:gd name="T5" fmla="*/ 0 60000 65536"/>
              <a:gd name="T6" fmla="*/ 0 w 1"/>
              <a:gd name="T7" fmla="*/ 0 h 234"/>
              <a:gd name="T8" fmla="*/ 1 w 1"/>
              <a:gd name="T9" fmla="*/ 234 h 23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34">
                <a:moveTo>
                  <a:pt x="0" y="234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88" name="Freeform 148"/>
          <p:cNvSpPr>
            <a:spLocks/>
          </p:cNvSpPr>
          <p:nvPr/>
        </p:nvSpPr>
        <p:spPr bwMode="auto">
          <a:xfrm>
            <a:off x="6283326" y="2771776"/>
            <a:ext cx="2543175" cy="4763"/>
          </a:xfrm>
          <a:custGeom>
            <a:avLst/>
            <a:gdLst>
              <a:gd name="T0" fmla="*/ 0 w 1602"/>
              <a:gd name="T1" fmla="*/ 2147483647 h 3"/>
              <a:gd name="T2" fmla="*/ 2147483647 w 1602"/>
              <a:gd name="T3" fmla="*/ 0 h 3"/>
              <a:gd name="T4" fmla="*/ 0 60000 65536"/>
              <a:gd name="T5" fmla="*/ 0 60000 65536"/>
              <a:gd name="T6" fmla="*/ 0 w 1602"/>
              <a:gd name="T7" fmla="*/ 0 h 3"/>
              <a:gd name="T8" fmla="*/ 1602 w 1602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602" h="3">
                <a:moveTo>
                  <a:pt x="0" y="3"/>
                </a:moveTo>
                <a:lnTo>
                  <a:pt x="1602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89" name="Group 149"/>
          <p:cNvGrpSpPr>
            <a:grpSpLocks/>
          </p:cNvGrpSpPr>
          <p:nvPr/>
        </p:nvGrpSpPr>
        <p:grpSpPr bwMode="auto">
          <a:xfrm rot="5400000">
            <a:off x="5661026" y="2574926"/>
            <a:ext cx="336550" cy="384175"/>
            <a:chOff x="1248" y="768"/>
            <a:chExt cx="191" cy="147"/>
          </a:xfrm>
        </p:grpSpPr>
        <p:sp>
          <p:nvSpPr>
            <p:cNvPr id="32015" name="Rectangle 150"/>
            <p:cNvSpPr>
              <a:spLocks noChangeArrowheads="1"/>
            </p:cNvSpPr>
            <p:nvPr/>
          </p:nvSpPr>
          <p:spPr bwMode="auto">
            <a:xfrm>
              <a:off x="1248" y="810"/>
              <a:ext cx="191" cy="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6" name="Arc 151"/>
            <p:cNvSpPr>
              <a:spLocks/>
            </p:cNvSpPr>
            <p:nvPr/>
          </p:nvSpPr>
          <p:spPr bwMode="auto">
            <a:xfrm>
              <a:off x="1248" y="851"/>
              <a:ext cx="183" cy="64"/>
            </a:xfrm>
            <a:custGeom>
              <a:avLst/>
              <a:gdLst>
                <a:gd name="T0" fmla="*/ 0 w 33204"/>
                <a:gd name="T1" fmla="*/ 0 h 21600"/>
                <a:gd name="T2" fmla="*/ 0 w 33204"/>
                <a:gd name="T3" fmla="*/ 0 h 21600"/>
                <a:gd name="T4" fmla="*/ 0 w 33204"/>
                <a:gd name="T5" fmla="*/ 0 h 21600"/>
                <a:gd name="T6" fmla="*/ 0 60000 65536"/>
                <a:gd name="T7" fmla="*/ 0 60000 65536"/>
                <a:gd name="T8" fmla="*/ 0 60000 65536"/>
                <a:gd name="T9" fmla="*/ 0 w 33204"/>
                <a:gd name="T10" fmla="*/ 0 h 21600"/>
                <a:gd name="T11" fmla="*/ 33204 w 332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204" h="21600" fill="none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</a:path>
                <a:path w="33204" h="21600" stroke="0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  <a:lnTo>
                    <a:pt x="16575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7" name="Arc 152"/>
            <p:cNvSpPr>
              <a:spLocks/>
            </p:cNvSpPr>
            <p:nvPr/>
          </p:nvSpPr>
          <p:spPr bwMode="auto">
            <a:xfrm rot="10800000">
              <a:off x="1248" y="768"/>
              <a:ext cx="183" cy="64"/>
            </a:xfrm>
            <a:custGeom>
              <a:avLst/>
              <a:gdLst>
                <a:gd name="T0" fmla="*/ 0 w 33204"/>
                <a:gd name="T1" fmla="*/ 0 h 21600"/>
                <a:gd name="T2" fmla="*/ 0 w 33204"/>
                <a:gd name="T3" fmla="*/ 0 h 21600"/>
                <a:gd name="T4" fmla="*/ 0 w 33204"/>
                <a:gd name="T5" fmla="*/ 0 h 21600"/>
                <a:gd name="T6" fmla="*/ 0 60000 65536"/>
                <a:gd name="T7" fmla="*/ 0 60000 65536"/>
                <a:gd name="T8" fmla="*/ 0 60000 65536"/>
                <a:gd name="T9" fmla="*/ 0 w 33204"/>
                <a:gd name="T10" fmla="*/ 0 h 21600"/>
                <a:gd name="T11" fmla="*/ 33204 w 332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204" h="21600" fill="none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</a:path>
                <a:path w="33204" h="21600" stroke="0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  <a:lnTo>
                    <a:pt x="16575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</p:grpSp>
      <p:sp>
        <p:nvSpPr>
          <p:cNvPr id="31790" name="Freeform 153"/>
          <p:cNvSpPr>
            <a:spLocks/>
          </p:cNvSpPr>
          <p:nvPr/>
        </p:nvSpPr>
        <p:spPr bwMode="auto">
          <a:xfrm>
            <a:off x="5829300" y="1425576"/>
            <a:ext cx="0" cy="1179513"/>
          </a:xfrm>
          <a:custGeom>
            <a:avLst/>
            <a:gdLst>
              <a:gd name="T0" fmla="*/ 0 w 4"/>
              <a:gd name="T1" fmla="*/ 2147483647 h 720"/>
              <a:gd name="T2" fmla="*/ 2147483647 w 4"/>
              <a:gd name="T3" fmla="*/ 0 h 720"/>
              <a:gd name="T4" fmla="*/ 0 60000 65536"/>
              <a:gd name="T5" fmla="*/ 0 60000 65536"/>
              <a:gd name="T6" fmla="*/ 0 w 4"/>
              <a:gd name="T7" fmla="*/ 0 h 720"/>
              <a:gd name="T8" fmla="*/ 4 w 4"/>
              <a:gd name="T9" fmla="*/ 720 h 7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720">
                <a:moveTo>
                  <a:pt x="0" y="720"/>
                </a:moveTo>
                <a:lnTo>
                  <a:pt x="4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91" name="Line 155"/>
          <p:cNvSpPr>
            <a:spLocks noChangeShapeType="1"/>
          </p:cNvSpPr>
          <p:nvPr/>
        </p:nvSpPr>
        <p:spPr bwMode="auto">
          <a:xfrm rot="-5400000">
            <a:off x="5615782" y="3223420"/>
            <a:ext cx="0" cy="99853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92" name="Freeform 156"/>
          <p:cNvSpPr>
            <a:spLocks/>
          </p:cNvSpPr>
          <p:nvPr/>
        </p:nvSpPr>
        <p:spPr bwMode="auto">
          <a:xfrm>
            <a:off x="5116513" y="3057526"/>
            <a:ext cx="722312" cy="4763"/>
          </a:xfrm>
          <a:custGeom>
            <a:avLst/>
            <a:gdLst>
              <a:gd name="T0" fmla="*/ 0 w 455"/>
              <a:gd name="T1" fmla="*/ 0 h 3"/>
              <a:gd name="T2" fmla="*/ 2147483647 w 455"/>
              <a:gd name="T3" fmla="*/ 2147483647 h 3"/>
              <a:gd name="T4" fmla="*/ 0 60000 65536"/>
              <a:gd name="T5" fmla="*/ 0 60000 65536"/>
              <a:gd name="T6" fmla="*/ 0 w 455"/>
              <a:gd name="T7" fmla="*/ 0 h 3"/>
              <a:gd name="T8" fmla="*/ 455 w 455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5" h="3">
                <a:moveTo>
                  <a:pt x="0" y="0"/>
                </a:moveTo>
                <a:lnTo>
                  <a:pt x="455" y="3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93" name="Rectangle 159"/>
          <p:cNvSpPr>
            <a:spLocks noChangeArrowheads="1"/>
          </p:cNvSpPr>
          <p:nvPr/>
        </p:nvSpPr>
        <p:spPr bwMode="auto">
          <a:xfrm rot="10800000">
            <a:off x="4918075" y="2185989"/>
            <a:ext cx="266700" cy="307975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TW" altLang="en-US"/>
          </a:p>
        </p:txBody>
      </p:sp>
      <p:sp>
        <p:nvSpPr>
          <p:cNvPr id="31794" name="Line 160"/>
          <p:cNvSpPr>
            <a:spLocks noChangeShapeType="1"/>
          </p:cNvSpPr>
          <p:nvPr/>
        </p:nvSpPr>
        <p:spPr bwMode="auto">
          <a:xfrm rot="10800000" flipV="1">
            <a:off x="5049838" y="2185989"/>
            <a:ext cx="0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796" name="Rectangle 164"/>
          <p:cNvSpPr>
            <a:spLocks noChangeArrowheads="1"/>
          </p:cNvSpPr>
          <p:nvPr/>
        </p:nvSpPr>
        <p:spPr bwMode="auto">
          <a:xfrm rot="10800000">
            <a:off x="4017963" y="2182814"/>
            <a:ext cx="266700" cy="306387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TW" altLang="en-US"/>
          </a:p>
        </p:txBody>
      </p:sp>
      <p:sp>
        <p:nvSpPr>
          <p:cNvPr id="31797" name="Line 165"/>
          <p:cNvSpPr>
            <a:spLocks noChangeShapeType="1"/>
          </p:cNvSpPr>
          <p:nvPr/>
        </p:nvSpPr>
        <p:spPr bwMode="auto">
          <a:xfrm rot="10800000" flipV="1">
            <a:off x="4149725" y="2182814"/>
            <a:ext cx="0" cy="306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31798" name="Group 166"/>
          <p:cNvGrpSpPr>
            <a:grpSpLocks/>
          </p:cNvGrpSpPr>
          <p:nvPr/>
        </p:nvGrpSpPr>
        <p:grpSpPr bwMode="auto">
          <a:xfrm rot="5400000">
            <a:off x="4420395" y="2167732"/>
            <a:ext cx="334962" cy="384175"/>
            <a:chOff x="2399" y="1822"/>
            <a:chExt cx="119" cy="160"/>
          </a:xfrm>
        </p:grpSpPr>
        <p:sp>
          <p:nvSpPr>
            <p:cNvPr id="32010" name="AutoShape 16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1" name="AutoShape 16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2" name="Line 16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3" name="Rectangle 17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4" name="Line 17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99" name="Text Box 172"/>
          <p:cNvSpPr txBox="1">
            <a:spLocks noChangeArrowheads="1"/>
          </p:cNvSpPr>
          <p:nvPr/>
        </p:nvSpPr>
        <p:spPr bwMode="auto">
          <a:xfrm>
            <a:off x="4343401" y="1924050"/>
            <a:ext cx="695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0" lang="en-US" altLang="zh-TW" sz="1400"/>
              <a:t>AV1</a:t>
            </a:r>
          </a:p>
        </p:txBody>
      </p:sp>
      <p:sp>
        <p:nvSpPr>
          <p:cNvPr id="31803" name="Text Box 177"/>
          <p:cNvSpPr txBox="1">
            <a:spLocks noChangeArrowheads="1"/>
          </p:cNvSpPr>
          <p:nvPr/>
        </p:nvSpPr>
        <p:spPr bwMode="auto">
          <a:xfrm>
            <a:off x="5137151" y="2152650"/>
            <a:ext cx="5508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FMS</a:t>
            </a:r>
          </a:p>
        </p:txBody>
      </p:sp>
      <p:sp>
        <p:nvSpPr>
          <p:cNvPr id="31804" name="Text Box 179"/>
          <p:cNvSpPr txBox="1">
            <a:spLocks noChangeArrowheads="1"/>
          </p:cNvSpPr>
          <p:nvPr/>
        </p:nvSpPr>
        <p:spPr bwMode="auto">
          <a:xfrm>
            <a:off x="3541714" y="2165350"/>
            <a:ext cx="549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FMS</a:t>
            </a:r>
          </a:p>
        </p:txBody>
      </p:sp>
      <p:sp>
        <p:nvSpPr>
          <p:cNvPr id="31805" name="Line 180"/>
          <p:cNvSpPr>
            <a:spLocks noChangeShapeType="1"/>
          </p:cNvSpPr>
          <p:nvPr/>
        </p:nvSpPr>
        <p:spPr bwMode="auto">
          <a:xfrm>
            <a:off x="2743200" y="1866900"/>
            <a:ext cx="850900" cy="1588"/>
          </a:xfrm>
          <a:custGeom>
            <a:avLst/>
            <a:gdLst>
              <a:gd name="T0" fmla="*/ 0 w 536"/>
              <a:gd name="T1" fmla="*/ 0 h 1"/>
              <a:gd name="T2" fmla="*/ 2147483647 w 536"/>
              <a:gd name="T3" fmla="*/ 2147483647 h 1"/>
              <a:gd name="T4" fmla="*/ 0 60000 65536"/>
              <a:gd name="T5" fmla="*/ 0 60000 65536"/>
              <a:gd name="T6" fmla="*/ 0 w 536"/>
              <a:gd name="T7" fmla="*/ 0 h 1"/>
              <a:gd name="T8" fmla="*/ 536 w 53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36" h="1">
                <a:moveTo>
                  <a:pt x="0" y="0"/>
                </a:moveTo>
                <a:lnTo>
                  <a:pt x="536" y="1"/>
                </a:lnTo>
              </a:path>
            </a:pathLst>
          </a:cu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806" name="Group 181"/>
          <p:cNvGrpSpPr>
            <a:grpSpLocks/>
          </p:cNvGrpSpPr>
          <p:nvPr/>
        </p:nvGrpSpPr>
        <p:grpSpPr bwMode="auto">
          <a:xfrm rot="5400000">
            <a:off x="2700338" y="4094163"/>
            <a:ext cx="334963" cy="382588"/>
            <a:chOff x="2399" y="1822"/>
            <a:chExt cx="119" cy="160"/>
          </a:xfrm>
        </p:grpSpPr>
        <p:sp>
          <p:nvSpPr>
            <p:cNvPr id="32005" name="AutoShape 18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6" name="AutoShape 18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7" name="Line 18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8" name="Rectangle 18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9" name="Line 18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07" name="Text Box 187"/>
          <p:cNvSpPr txBox="1">
            <a:spLocks noChangeArrowheads="1"/>
          </p:cNvSpPr>
          <p:nvPr/>
        </p:nvSpPr>
        <p:spPr bwMode="auto">
          <a:xfrm>
            <a:off x="2689226" y="3859213"/>
            <a:ext cx="7604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MV2N</a:t>
            </a:r>
          </a:p>
        </p:txBody>
      </p:sp>
      <p:sp>
        <p:nvSpPr>
          <p:cNvPr id="31808" name="Line 188"/>
          <p:cNvSpPr>
            <a:spLocks noChangeShapeType="1"/>
          </p:cNvSpPr>
          <p:nvPr/>
        </p:nvSpPr>
        <p:spPr bwMode="auto">
          <a:xfrm flipV="1">
            <a:off x="2740025" y="1866900"/>
            <a:ext cx="0" cy="224155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09" name="Line 189"/>
          <p:cNvSpPr>
            <a:spLocks noChangeShapeType="1"/>
          </p:cNvSpPr>
          <p:nvPr/>
        </p:nvSpPr>
        <p:spPr bwMode="auto">
          <a:xfrm flipV="1">
            <a:off x="2738438" y="4452939"/>
            <a:ext cx="0" cy="4714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10" name="Line 190"/>
          <p:cNvSpPr>
            <a:spLocks noChangeShapeType="1"/>
          </p:cNvSpPr>
          <p:nvPr/>
        </p:nvSpPr>
        <p:spPr bwMode="auto">
          <a:xfrm rot="-5400000">
            <a:off x="2445545" y="4633120"/>
            <a:ext cx="1587" cy="55562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811" name="Group 191"/>
          <p:cNvGrpSpPr>
            <a:grpSpLocks/>
          </p:cNvGrpSpPr>
          <p:nvPr/>
        </p:nvGrpSpPr>
        <p:grpSpPr bwMode="auto">
          <a:xfrm rot="5400000">
            <a:off x="2131220" y="3393282"/>
            <a:ext cx="334962" cy="384175"/>
            <a:chOff x="2399" y="1822"/>
            <a:chExt cx="119" cy="160"/>
          </a:xfrm>
        </p:grpSpPr>
        <p:sp>
          <p:nvSpPr>
            <p:cNvPr id="32000" name="AutoShape 19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1" name="AutoShape 19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2" name="Line 19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3" name="Rectangle 19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4" name="Line 19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12" name="Text Box 197"/>
          <p:cNvSpPr txBox="1">
            <a:spLocks noChangeArrowheads="1"/>
          </p:cNvSpPr>
          <p:nvPr/>
        </p:nvSpPr>
        <p:spPr bwMode="auto">
          <a:xfrm>
            <a:off x="2132014" y="3143250"/>
            <a:ext cx="790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MV3N</a:t>
            </a:r>
          </a:p>
        </p:txBody>
      </p:sp>
      <p:sp>
        <p:nvSpPr>
          <p:cNvPr id="31813" name="Freeform 198"/>
          <p:cNvSpPr>
            <a:spLocks/>
          </p:cNvSpPr>
          <p:nvPr/>
        </p:nvSpPr>
        <p:spPr bwMode="auto">
          <a:xfrm>
            <a:off x="2165350" y="3752850"/>
            <a:ext cx="0" cy="1423988"/>
          </a:xfrm>
          <a:custGeom>
            <a:avLst/>
            <a:gdLst>
              <a:gd name="T0" fmla="*/ 0 w 2"/>
              <a:gd name="T1" fmla="*/ 2147483647 h 870"/>
              <a:gd name="T2" fmla="*/ 2147483647 w 2"/>
              <a:gd name="T3" fmla="*/ 0 h 870"/>
              <a:gd name="T4" fmla="*/ 0 60000 65536"/>
              <a:gd name="T5" fmla="*/ 0 60000 65536"/>
              <a:gd name="T6" fmla="*/ 0 w 2"/>
              <a:gd name="T7" fmla="*/ 0 h 870"/>
              <a:gd name="T8" fmla="*/ 2 w 2"/>
              <a:gd name="T9" fmla="*/ 870 h 8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" h="870">
                <a:moveTo>
                  <a:pt x="0" y="870"/>
                </a:moveTo>
                <a:lnTo>
                  <a:pt x="2" y="0"/>
                </a:lnTo>
              </a:path>
            </a:pathLst>
          </a:cu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16" name="Text Box 206"/>
          <p:cNvSpPr txBox="1">
            <a:spLocks noChangeArrowheads="1"/>
          </p:cNvSpPr>
          <p:nvPr/>
        </p:nvSpPr>
        <p:spPr bwMode="auto">
          <a:xfrm>
            <a:off x="2130425" y="4924425"/>
            <a:ext cx="895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MV1N</a:t>
            </a:r>
          </a:p>
        </p:txBody>
      </p:sp>
      <p:sp>
        <p:nvSpPr>
          <p:cNvPr id="31817" name="Freeform 207"/>
          <p:cNvSpPr>
            <a:spLocks/>
          </p:cNvSpPr>
          <p:nvPr/>
        </p:nvSpPr>
        <p:spPr bwMode="auto">
          <a:xfrm>
            <a:off x="2155825" y="5510214"/>
            <a:ext cx="0" cy="409575"/>
          </a:xfrm>
          <a:custGeom>
            <a:avLst/>
            <a:gdLst>
              <a:gd name="T0" fmla="*/ 2147483647 w 5"/>
              <a:gd name="T1" fmla="*/ 2147483647 h 250"/>
              <a:gd name="T2" fmla="*/ 0 w 5"/>
              <a:gd name="T3" fmla="*/ 0 h 250"/>
              <a:gd name="T4" fmla="*/ 0 60000 65536"/>
              <a:gd name="T5" fmla="*/ 0 60000 65536"/>
              <a:gd name="T6" fmla="*/ 0 w 5"/>
              <a:gd name="T7" fmla="*/ 0 h 250"/>
              <a:gd name="T8" fmla="*/ 5 w 5"/>
              <a:gd name="T9" fmla="*/ 250 h 2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" h="250">
                <a:moveTo>
                  <a:pt x="5" y="25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819" name="Group 216"/>
          <p:cNvGrpSpPr>
            <a:grpSpLocks/>
          </p:cNvGrpSpPr>
          <p:nvPr/>
        </p:nvGrpSpPr>
        <p:grpSpPr bwMode="auto">
          <a:xfrm rot="5400000">
            <a:off x="6288882" y="3009107"/>
            <a:ext cx="190500" cy="344487"/>
            <a:chOff x="1200" y="3600"/>
            <a:chExt cx="192" cy="240"/>
          </a:xfrm>
          <a:solidFill>
            <a:srgbClr val="FF6600"/>
          </a:solidFill>
        </p:grpSpPr>
        <p:sp>
          <p:nvSpPr>
            <p:cNvPr id="31993" name="Oval 217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94" name="Line 218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20" name="Text Box 219"/>
          <p:cNvSpPr txBox="1">
            <a:spLocks noChangeArrowheads="1"/>
          </p:cNvSpPr>
          <p:nvPr/>
        </p:nvSpPr>
        <p:spPr bwMode="auto">
          <a:xfrm>
            <a:off x="6183313" y="2830513"/>
            <a:ext cx="614362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PS2A</a:t>
            </a:r>
          </a:p>
        </p:txBody>
      </p:sp>
      <p:sp>
        <p:nvSpPr>
          <p:cNvPr id="31821" name="Text Box 223"/>
          <p:cNvSpPr txBox="1">
            <a:spLocks noChangeArrowheads="1"/>
          </p:cNvSpPr>
          <p:nvPr/>
        </p:nvSpPr>
        <p:spPr bwMode="auto">
          <a:xfrm>
            <a:off x="7132639" y="1181100"/>
            <a:ext cx="936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AV4A</a:t>
            </a:r>
          </a:p>
        </p:txBody>
      </p:sp>
      <p:sp>
        <p:nvSpPr>
          <p:cNvPr id="31822" name="Text Box 224"/>
          <p:cNvSpPr txBox="1">
            <a:spLocks noChangeArrowheads="1"/>
          </p:cNvSpPr>
          <p:nvPr/>
        </p:nvSpPr>
        <p:spPr bwMode="auto">
          <a:xfrm>
            <a:off x="7151688" y="1892300"/>
            <a:ext cx="76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AV5A</a:t>
            </a:r>
          </a:p>
        </p:txBody>
      </p:sp>
      <p:sp>
        <p:nvSpPr>
          <p:cNvPr id="31823" name="Text Box 225"/>
          <p:cNvSpPr txBox="1">
            <a:spLocks noChangeArrowheads="1"/>
          </p:cNvSpPr>
          <p:nvPr/>
        </p:nvSpPr>
        <p:spPr bwMode="auto">
          <a:xfrm>
            <a:off x="8867775" y="1885950"/>
            <a:ext cx="800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AV5B</a:t>
            </a:r>
          </a:p>
        </p:txBody>
      </p:sp>
      <p:sp>
        <p:nvSpPr>
          <p:cNvPr id="31824" name="Text Box 226"/>
          <p:cNvSpPr txBox="1">
            <a:spLocks noChangeArrowheads="1"/>
          </p:cNvSpPr>
          <p:nvPr/>
        </p:nvSpPr>
        <p:spPr bwMode="auto">
          <a:xfrm>
            <a:off x="8172450" y="1187450"/>
            <a:ext cx="882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AV4B</a:t>
            </a:r>
          </a:p>
        </p:txBody>
      </p:sp>
      <p:sp>
        <p:nvSpPr>
          <p:cNvPr id="31825" name="Text Box 227"/>
          <p:cNvSpPr txBox="1">
            <a:spLocks noChangeArrowheads="1"/>
          </p:cNvSpPr>
          <p:nvPr/>
        </p:nvSpPr>
        <p:spPr bwMode="auto">
          <a:xfrm>
            <a:off x="7600950" y="765176"/>
            <a:ext cx="920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>
                <a:solidFill>
                  <a:srgbClr val="081D58"/>
                </a:solidFill>
                <a:latin typeface="細明體" pitchFamily="49" charset="-120"/>
                <a:ea typeface="細明體" pitchFamily="49" charset="-120"/>
              </a:rPr>
              <a:t>P.O.U</a:t>
            </a:r>
          </a:p>
        </p:txBody>
      </p:sp>
      <p:sp>
        <p:nvSpPr>
          <p:cNvPr id="31827" name="Line 233"/>
          <p:cNvSpPr>
            <a:spLocks noChangeShapeType="1"/>
          </p:cNvSpPr>
          <p:nvPr/>
        </p:nvSpPr>
        <p:spPr bwMode="auto">
          <a:xfrm rot="5400000" flipV="1">
            <a:off x="5457032" y="4458495"/>
            <a:ext cx="0" cy="9032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28" name="Line 234"/>
          <p:cNvSpPr>
            <a:spLocks noChangeShapeType="1"/>
          </p:cNvSpPr>
          <p:nvPr/>
        </p:nvSpPr>
        <p:spPr bwMode="auto">
          <a:xfrm rot="5400000" flipV="1">
            <a:off x="4418807" y="4077495"/>
            <a:ext cx="0" cy="16652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29" name="Text Box 236"/>
          <p:cNvSpPr txBox="1">
            <a:spLocks noChangeArrowheads="1"/>
          </p:cNvSpPr>
          <p:nvPr/>
        </p:nvSpPr>
        <p:spPr bwMode="auto">
          <a:xfrm>
            <a:off x="9705976" y="4356100"/>
            <a:ext cx="695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AV3B</a:t>
            </a:r>
            <a:endParaRPr kumimoji="0" lang="zh-TW" altLang="en-US" sz="1400"/>
          </a:p>
        </p:txBody>
      </p:sp>
      <p:sp>
        <p:nvSpPr>
          <p:cNvPr id="31830" name="Freeform 347"/>
          <p:cNvSpPr>
            <a:spLocks/>
          </p:cNvSpPr>
          <p:nvPr/>
        </p:nvSpPr>
        <p:spPr bwMode="auto">
          <a:xfrm>
            <a:off x="2143126" y="5922964"/>
            <a:ext cx="155575" cy="1587"/>
          </a:xfrm>
          <a:custGeom>
            <a:avLst/>
            <a:gdLst>
              <a:gd name="T0" fmla="*/ 2147483647 w 98"/>
              <a:gd name="T1" fmla="*/ 0 h 1"/>
              <a:gd name="T2" fmla="*/ 0 w 98"/>
              <a:gd name="T3" fmla="*/ 2147483647 h 1"/>
              <a:gd name="T4" fmla="*/ 0 60000 65536"/>
              <a:gd name="T5" fmla="*/ 0 60000 65536"/>
              <a:gd name="T6" fmla="*/ 0 w 98"/>
              <a:gd name="T7" fmla="*/ 0 h 1"/>
              <a:gd name="T8" fmla="*/ 98 w 9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8" h="1">
                <a:moveTo>
                  <a:pt x="98" y="0"/>
                </a:moveTo>
                <a:lnTo>
                  <a:pt x="0" y="1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32" name="Line 353"/>
          <p:cNvSpPr>
            <a:spLocks noChangeShapeType="1"/>
          </p:cNvSpPr>
          <p:nvPr/>
        </p:nvSpPr>
        <p:spPr bwMode="auto">
          <a:xfrm>
            <a:off x="3584575" y="1846264"/>
            <a:ext cx="0" cy="230187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33" name="Line 354"/>
          <p:cNvSpPr>
            <a:spLocks noChangeShapeType="1"/>
          </p:cNvSpPr>
          <p:nvPr/>
        </p:nvSpPr>
        <p:spPr bwMode="auto">
          <a:xfrm>
            <a:off x="3584575" y="4473575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34" name="Freeform 364"/>
          <p:cNvSpPr>
            <a:spLocks/>
          </p:cNvSpPr>
          <p:nvPr/>
        </p:nvSpPr>
        <p:spPr bwMode="auto">
          <a:xfrm rot="-5400000">
            <a:off x="5545138" y="5461001"/>
            <a:ext cx="742950" cy="161925"/>
          </a:xfrm>
          <a:custGeom>
            <a:avLst/>
            <a:gdLst>
              <a:gd name="T0" fmla="*/ 0 w 596"/>
              <a:gd name="T1" fmla="*/ 2147483647 h 102"/>
              <a:gd name="T2" fmla="*/ 2147483647 w 596"/>
              <a:gd name="T3" fmla="*/ 2147483647 h 102"/>
              <a:gd name="T4" fmla="*/ 2147483647 w 596"/>
              <a:gd name="T5" fmla="*/ 2147483647 h 102"/>
              <a:gd name="T6" fmla="*/ 2147483647 w 596"/>
              <a:gd name="T7" fmla="*/ 0 h 102"/>
              <a:gd name="T8" fmla="*/ 2147483647 w 596"/>
              <a:gd name="T9" fmla="*/ 2147483647 h 102"/>
              <a:gd name="T10" fmla="*/ 2147483647 w 596"/>
              <a:gd name="T11" fmla="*/ 2147483647 h 102"/>
              <a:gd name="T12" fmla="*/ 2147483647 w 596"/>
              <a:gd name="T13" fmla="*/ 2147483647 h 102"/>
              <a:gd name="T14" fmla="*/ 2147483647 w 596"/>
              <a:gd name="T15" fmla="*/ 2147483647 h 102"/>
              <a:gd name="T16" fmla="*/ 2147483647 w 596"/>
              <a:gd name="T17" fmla="*/ 2147483647 h 102"/>
              <a:gd name="T18" fmla="*/ 2147483647 w 596"/>
              <a:gd name="T19" fmla="*/ 2147483647 h 102"/>
              <a:gd name="T20" fmla="*/ 2147483647 w 596"/>
              <a:gd name="T21" fmla="*/ 2147483647 h 102"/>
              <a:gd name="T22" fmla="*/ 2147483647 w 596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96"/>
              <a:gd name="T37" fmla="*/ 0 h 102"/>
              <a:gd name="T38" fmla="*/ 596 w 596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96" h="102">
                <a:moveTo>
                  <a:pt x="0" y="52"/>
                </a:moveTo>
                <a:lnTo>
                  <a:pt x="146" y="50"/>
                </a:lnTo>
                <a:lnTo>
                  <a:pt x="167" y="102"/>
                </a:lnTo>
                <a:lnTo>
                  <a:pt x="201" y="0"/>
                </a:lnTo>
                <a:lnTo>
                  <a:pt x="239" y="102"/>
                </a:lnTo>
                <a:lnTo>
                  <a:pt x="286" y="2"/>
                </a:lnTo>
                <a:lnTo>
                  <a:pt x="330" y="102"/>
                </a:lnTo>
                <a:lnTo>
                  <a:pt x="365" y="2"/>
                </a:lnTo>
                <a:lnTo>
                  <a:pt x="415" y="100"/>
                </a:lnTo>
                <a:lnTo>
                  <a:pt x="447" y="6"/>
                </a:lnTo>
                <a:lnTo>
                  <a:pt x="478" y="56"/>
                </a:lnTo>
                <a:lnTo>
                  <a:pt x="596" y="56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31835" name="Freeform 366"/>
          <p:cNvSpPr>
            <a:spLocks/>
          </p:cNvSpPr>
          <p:nvPr/>
        </p:nvSpPr>
        <p:spPr bwMode="auto">
          <a:xfrm>
            <a:off x="5216525" y="5929313"/>
            <a:ext cx="984250" cy="6350"/>
          </a:xfrm>
          <a:custGeom>
            <a:avLst/>
            <a:gdLst>
              <a:gd name="T0" fmla="*/ 0 w 620"/>
              <a:gd name="T1" fmla="*/ 2147483647 h 4"/>
              <a:gd name="T2" fmla="*/ 2147483647 w 620"/>
              <a:gd name="T3" fmla="*/ 0 h 4"/>
              <a:gd name="T4" fmla="*/ 0 60000 65536"/>
              <a:gd name="T5" fmla="*/ 0 60000 65536"/>
              <a:gd name="T6" fmla="*/ 0 w 620"/>
              <a:gd name="T7" fmla="*/ 0 h 4"/>
              <a:gd name="T8" fmla="*/ 620 w 620"/>
              <a:gd name="T9" fmla="*/ 4 h 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20" h="4">
                <a:moveTo>
                  <a:pt x="0" y="4"/>
                </a:moveTo>
                <a:lnTo>
                  <a:pt x="62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36" name="Freeform 367"/>
          <p:cNvSpPr>
            <a:spLocks/>
          </p:cNvSpPr>
          <p:nvPr/>
        </p:nvSpPr>
        <p:spPr bwMode="auto">
          <a:xfrm rot="-5400000">
            <a:off x="5796757" y="5460207"/>
            <a:ext cx="817562" cy="161925"/>
          </a:xfrm>
          <a:custGeom>
            <a:avLst/>
            <a:gdLst>
              <a:gd name="T0" fmla="*/ 0 w 755"/>
              <a:gd name="T1" fmla="*/ 2147483647 h 102"/>
              <a:gd name="T2" fmla="*/ 2147483647 w 755"/>
              <a:gd name="T3" fmla="*/ 2147483647 h 102"/>
              <a:gd name="T4" fmla="*/ 2147483647 w 755"/>
              <a:gd name="T5" fmla="*/ 2147483647 h 102"/>
              <a:gd name="T6" fmla="*/ 2147483647 w 755"/>
              <a:gd name="T7" fmla="*/ 0 h 102"/>
              <a:gd name="T8" fmla="*/ 2147483647 w 755"/>
              <a:gd name="T9" fmla="*/ 2147483647 h 102"/>
              <a:gd name="T10" fmla="*/ 2147483647 w 755"/>
              <a:gd name="T11" fmla="*/ 2147483647 h 102"/>
              <a:gd name="T12" fmla="*/ 2147483647 w 755"/>
              <a:gd name="T13" fmla="*/ 2147483647 h 102"/>
              <a:gd name="T14" fmla="*/ 2147483647 w 755"/>
              <a:gd name="T15" fmla="*/ 2147483647 h 102"/>
              <a:gd name="T16" fmla="*/ 2147483647 w 755"/>
              <a:gd name="T17" fmla="*/ 2147483647 h 102"/>
              <a:gd name="T18" fmla="*/ 2147483647 w 755"/>
              <a:gd name="T19" fmla="*/ 2147483647 h 102"/>
              <a:gd name="T20" fmla="*/ 2147483647 w 755"/>
              <a:gd name="T21" fmla="*/ 2147483647 h 102"/>
              <a:gd name="T22" fmla="*/ 2147483647 w 755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55"/>
              <a:gd name="T37" fmla="*/ 0 h 102"/>
              <a:gd name="T38" fmla="*/ 755 w 755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55" h="102">
                <a:moveTo>
                  <a:pt x="0" y="50"/>
                </a:moveTo>
                <a:lnTo>
                  <a:pt x="214" y="50"/>
                </a:lnTo>
                <a:lnTo>
                  <a:pt x="236" y="102"/>
                </a:lnTo>
                <a:lnTo>
                  <a:pt x="270" y="0"/>
                </a:lnTo>
                <a:lnTo>
                  <a:pt x="308" y="102"/>
                </a:lnTo>
                <a:lnTo>
                  <a:pt x="356" y="2"/>
                </a:lnTo>
                <a:lnTo>
                  <a:pt x="400" y="102"/>
                </a:lnTo>
                <a:lnTo>
                  <a:pt x="436" y="2"/>
                </a:lnTo>
                <a:lnTo>
                  <a:pt x="486" y="100"/>
                </a:lnTo>
                <a:lnTo>
                  <a:pt x="518" y="6"/>
                </a:lnTo>
                <a:lnTo>
                  <a:pt x="550" y="56"/>
                </a:lnTo>
                <a:lnTo>
                  <a:pt x="755" y="55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31837" name="Freeform 374"/>
          <p:cNvSpPr>
            <a:spLocks/>
          </p:cNvSpPr>
          <p:nvPr/>
        </p:nvSpPr>
        <p:spPr bwMode="auto">
          <a:xfrm>
            <a:off x="5045075" y="2487614"/>
            <a:ext cx="6350" cy="1641475"/>
          </a:xfrm>
          <a:custGeom>
            <a:avLst/>
            <a:gdLst>
              <a:gd name="T0" fmla="*/ 2147483647 w 4"/>
              <a:gd name="T1" fmla="*/ 0 h 1003"/>
              <a:gd name="T2" fmla="*/ 0 w 4"/>
              <a:gd name="T3" fmla="*/ 2147483647 h 1003"/>
              <a:gd name="T4" fmla="*/ 0 60000 65536"/>
              <a:gd name="T5" fmla="*/ 0 60000 65536"/>
              <a:gd name="T6" fmla="*/ 0 w 4"/>
              <a:gd name="T7" fmla="*/ 0 h 1003"/>
              <a:gd name="T8" fmla="*/ 4 w 4"/>
              <a:gd name="T9" fmla="*/ 1003 h 100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1003">
                <a:moveTo>
                  <a:pt x="4" y="0"/>
                </a:moveTo>
                <a:lnTo>
                  <a:pt x="0" y="1003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38" name="Line 375"/>
          <p:cNvSpPr>
            <a:spLocks noChangeShapeType="1"/>
          </p:cNvSpPr>
          <p:nvPr/>
        </p:nvSpPr>
        <p:spPr bwMode="auto">
          <a:xfrm flipV="1">
            <a:off x="5048250" y="1644651"/>
            <a:ext cx="0" cy="536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840" name="Group 40"/>
          <p:cNvGrpSpPr>
            <a:grpSpLocks/>
          </p:cNvGrpSpPr>
          <p:nvPr/>
        </p:nvGrpSpPr>
        <p:grpSpPr bwMode="auto">
          <a:xfrm rot="5400000">
            <a:off x="3532982" y="4114007"/>
            <a:ext cx="334962" cy="384175"/>
            <a:chOff x="2399" y="1822"/>
            <a:chExt cx="119" cy="160"/>
          </a:xfrm>
        </p:grpSpPr>
        <p:sp>
          <p:nvSpPr>
            <p:cNvPr id="31988" name="AutoShape 41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89" name="AutoShape 42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90" name="Line 43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91" name="Rectangle 44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92" name="Line 45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41" name="Line 378"/>
          <p:cNvSpPr>
            <a:spLocks noChangeShapeType="1"/>
          </p:cNvSpPr>
          <p:nvPr/>
        </p:nvSpPr>
        <p:spPr bwMode="auto">
          <a:xfrm flipV="1">
            <a:off x="5921375" y="4891089"/>
            <a:ext cx="0" cy="295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42" name="Line 379"/>
          <p:cNvSpPr>
            <a:spLocks noChangeShapeType="1"/>
          </p:cNvSpPr>
          <p:nvPr/>
        </p:nvSpPr>
        <p:spPr bwMode="auto">
          <a:xfrm flipV="1">
            <a:off x="6211888" y="4845050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43" name="Line 380"/>
          <p:cNvSpPr>
            <a:spLocks noChangeShapeType="1"/>
          </p:cNvSpPr>
          <p:nvPr/>
        </p:nvSpPr>
        <p:spPr bwMode="auto">
          <a:xfrm>
            <a:off x="6215063" y="4273550"/>
            <a:ext cx="0" cy="222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44" name="Text Box 381"/>
          <p:cNvSpPr txBox="1">
            <a:spLocks noChangeArrowheads="1"/>
          </p:cNvSpPr>
          <p:nvPr/>
        </p:nvSpPr>
        <p:spPr bwMode="auto">
          <a:xfrm>
            <a:off x="5776914" y="2355850"/>
            <a:ext cx="504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/>
              <a:t>VG</a:t>
            </a:r>
          </a:p>
        </p:txBody>
      </p:sp>
      <p:sp>
        <p:nvSpPr>
          <p:cNvPr id="31845" name="Freeform 382"/>
          <p:cNvSpPr>
            <a:spLocks/>
          </p:cNvSpPr>
          <p:nvPr/>
        </p:nvSpPr>
        <p:spPr bwMode="auto">
          <a:xfrm rot="-5400000">
            <a:off x="9002713" y="5461001"/>
            <a:ext cx="742950" cy="161925"/>
          </a:xfrm>
          <a:custGeom>
            <a:avLst/>
            <a:gdLst>
              <a:gd name="T0" fmla="*/ 0 w 596"/>
              <a:gd name="T1" fmla="*/ 2147483647 h 102"/>
              <a:gd name="T2" fmla="*/ 2147483647 w 596"/>
              <a:gd name="T3" fmla="*/ 2147483647 h 102"/>
              <a:gd name="T4" fmla="*/ 2147483647 w 596"/>
              <a:gd name="T5" fmla="*/ 2147483647 h 102"/>
              <a:gd name="T6" fmla="*/ 2147483647 w 596"/>
              <a:gd name="T7" fmla="*/ 0 h 102"/>
              <a:gd name="T8" fmla="*/ 2147483647 w 596"/>
              <a:gd name="T9" fmla="*/ 2147483647 h 102"/>
              <a:gd name="T10" fmla="*/ 2147483647 w 596"/>
              <a:gd name="T11" fmla="*/ 2147483647 h 102"/>
              <a:gd name="T12" fmla="*/ 2147483647 w 596"/>
              <a:gd name="T13" fmla="*/ 2147483647 h 102"/>
              <a:gd name="T14" fmla="*/ 2147483647 w 596"/>
              <a:gd name="T15" fmla="*/ 2147483647 h 102"/>
              <a:gd name="T16" fmla="*/ 2147483647 w 596"/>
              <a:gd name="T17" fmla="*/ 2147483647 h 102"/>
              <a:gd name="T18" fmla="*/ 2147483647 w 596"/>
              <a:gd name="T19" fmla="*/ 2147483647 h 102"/>
              <a:gd name="T20" fmla="*/ 2147483647 w 596"/>
              <a:gd name="T21" fmla="*/ 2147483647 h 102"/>
              <a:gd name="T22" fmla="*/ 2147483647 w 596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96"/>
              <a:gd name="T37" fmla="*/ 0 h 102"/>
              <a:gd name="T38" fmla="*/ 596 w 596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96" h="102">
                <a:moveTo>
                  <a:pt x="0" y="52"/>
                </a:moveTo>
                <a:lnTo>
                  <a:pt x="146" y="50"/>
                </a:lnTo>
                <a:lnTo>
                  <a:pt x="167" y="102"/>
                </a:lnTo>
                <a:lnTo>
                  <a:pt x="201" y="0"/>
                </a:lnTo>
                <a:lnTo>
                  <a:pt x="239" y="102"/>
                </a:lnTo>
                <a:lnTo>
                  <a:pt x="286" y="2"/>
                </a:lnTo>
                <a:lnTo>
                  <a:pt x="330" y="102"/>
                </a:lnTo>
                <a:lnTo>
                  <a:pt x="365" y="2"/>
                </a:lnTo>
                <a:lnTo>
                  <a:pt x="415" y="100"/>
                </a:lnTo>
                <a:lnTo>
                  <a:pt x="447" y="6"/>
                </a:lnTo>
                <a:lnTo>
                  <a:pt x="478" y="56"/>
                </a:lnTo>
                <a:lnTo>
                  <a:pt x="596" y="56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31846" name="Freeform 383"/>
          <p:cNvSpPr>
            <a:spLocks/>
          </p:cNvSpPr>
          <p:nvPr/>
        </p:nvSpPr>
        <p:spPr bwMode="auto">
          <a:xfrm>
            <a:off x="8674100" y="5929313"/>
            <a:ext cx="984250" cy="0"/>
          </a:xfrm>
          <a:custGeom>
            <a:avLst/>
            <a:gdLst>
              <a:gd name="T0" fmla="*/ 0 w 620"/>
              <a:gd name="T1" fmla="*/ 2147483647 h 4"/>
              <a:gd name="T2" fmla="*/ 2147483647 w 620"/>
              <a:gd name="T3" fmla="*/ 0 h 4"/>
              <a:gd name="T4" fmla="*/ 0 60000 65536"/>
              <a:gd name="T5" fmla="*/ 0 60000 65536"/>
              <a:gd name="T6" fmla="*/ 0 w 620"/>
              <a:gd name="T7" fmla="*/ 0 h 4"/>
              <a:gd name="T8" fmla="*/ 620 w 620"/>
              <a:gd name="T9" fmla="*/ 4 h 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20" h="4">
                <a:moveTo>
                  <a:pt x="0" y="4"/>
                </a:moveTo>
                <a:lnTo>
                  <a:pt x="62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47" name="Freeform 384"/>
          <p:cNvSpPr>
            <a:spLocks/>
          </p:cNvSpPr>
          <p:nvPr/>
        </p:nvSpPr>
        <p:spPr bwMode="auto">
          <a:xfrm rot="-5400000">
            <a:off x="9254332" y="5460207"/>
            <a:ext cx="817562" cy="161925"/>
          </a:xfrm>
          <a:custGeom>
            <a:avLst/>
            <a:gdLst>
              <a:gd name="T0" fmla="*/ 0 w 755"/>
              <a:gd name="T1" fmla="*/ 2147483647 h 102"/>
              <a:gd name="T2" fmla="*/ 2147483647 w 755"/>
              <a:gd name="T3" fmla="*/ 2147483647 h 102"/>
              <a:gd name="T4" fmla="*/ 2147483647 w 755"/>
              <a:gd name="T5" fmla="*/ 2147483647 h 102"/>
              <a:gd name="T6" fmla="*/ 2147483647 w 755"/>
              <a:gd name="T7" fmla="*/ 0 h 102"/>
              <a:gd name="T8" fmla="*/ 2147483647 w 755"/>
              <a:gd name="T9" fmla="*/ 2147483647 h 102"/>
              <a:gd name="T10" fmla="*/ 2147483647 w 755"/>
              <a:gd name="T11" fmla="*/ 2147483647 h 102"/>
              <a:gd name="T12" fmla="*/ 2147483647 w 755"/>
              <a:gd name="T13" fmla="*/ 2147483647 h 102"/>
              <a:gd name="T14" fmla="*/ 2147483647 w 755"/>
              <a:gd name="T15" fmla="*/ 2147483647 h 102"/>
              <a:gd name="T16" fmla="*/ 2147483647 w 755"/>
              <a:gd name="T17" fmla="*/ 2147483647 h 102"/>
              <a:gd name="T18" fmla="*/ 2147483647 w 755"/>
              <a:gd name="T19" fmla="*/ 2147483647 h 102"/>
              <a:gd name="T20" fmla="*/ 2147483647 w 755"/>
              <a:gd name="T21" fmla="*/ 2147483647 h 102"/>
              <a:gd name="T22" fmla="*/ 2147483647 w 755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55"/>
              <a:gd name="T37" fmla="*/ 0 h 102"/>
              <a:gd name="T38" fmla="*/ 755 w 755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55" h="102">
                <a:moveTo>
                  <a:pt x="0" y="50"/>
                </a:moveTo>
                <a:lnTo>
                  <a:pt x="214" y="50"/>
                </a:lnTo>
                <a:lnTo>
                  <a:pt x="236" y="102"/>
                </a:lnTo>
                <a:lnTo>
                  <a:pt x="270" y="0"/>
                </a:lnTo>
                <a:lnTo>
                  <a:pt x="308" y="102"/>
                </a:lnTo>
                <a:lnTo>
                  <a:pt x="356" y="2"/>
                </a:lnTo>
                <a:lnTo>
                  <a:pt x="400" y="102"/>
                </a:lnTo>
                <a:lnTo>
                  <a:pt x="436" y="2"/>
                </a:lnTo>
                <a:lnTo>
                  <a:pt x="486" y="100"/>
                </a:lnTo>
                <a:lnTo>
                  <a:pt x="518" y="6"/>
                </a:lnTo>
                <a:lnTo>
                  <a:pt x="550" y="56"/>
                </a:lnTo>
                <a:lnTo>
                  <a:pt x="755" y="55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31848" name="Line 385"/>
          <p:cNvSpPr>
            <a:spLocks noChangeShapeType="1"/>
          </p:cNvSpPr>
          <p:nvPr/>
        </p:nvSpPr>
        <p:spPr bwMode="auto">
          <a:xfrm flipV="1">
            <a:off x="9383713" y="4891089"/>
            <a:ext cx="0" cy="295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49" name="Line 386"/>
          <p:cNvSpPr>
            <a:spLocks noChangeShapeType="1"/>
          </p:cNvSpPr>
          <p:nvPr/>
        </p:nvSpPr>
        <p:spPr bwMode="auto">
          <a:xfrm>
            <a:off x="7194550" y="4483100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50" name="Line 387"/>
          <p:cNvSpPr>
            <a:spLocks noChangeShapeType="1"/>
          </p:cNvSpPr>
          <p:nvPr/>
        </p:nvSpPr>
        <p:spPr bwMode="auto">
          <a:xfrm>
            <a:off x="8285163" y="4473575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851" name="Group 388"/>
          <p:cNvGrpSpPr>
            <a:grpSpLocks/>
          </p:cNvGrpSpPr>
          <p:nvPr/>
        </p:nvGrpSpPr>
        <p:grpSpPr bwMode="auto">
          <a:xfrm rot="5400000">
            <a:off x="9736932" y="4999832"/>
            <a:ext cx="176213" cy="285750"/>
            <a:chOff x="1200" y="3600"/>
            <a:chExt cx="192" cy="240"/>
          </a:xfrm>
          <a:solidFill>
            <a:srgbClr val="FF6600"/>
          </a:solidFill>
        </p:grpSpPr>
        <p:sp>
          <p:nvSpPr>
            <p:cNvPr id="31986" name="Oval 389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87" name="Line 390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52" name="Text Box 391"/>
          <p:cNvSpPr txBox="1">
            <a:spLocks noChangeArrowheads="1"/>
          </p:cNvSpPr>
          <p:nvPr/>
        </p:nvSpPr>
        <p:spPr bwMode="auto">
          <a:xfrm>
            <a:off x="9904413" y="4994276"/>
            <a:ext cx="539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 dirty="0">
                <a:latin typeface="細明體" pitchFamily="49" charset="-120"/>
                <a:ea typeface="細明體" pitchFamily="49" charset="-120"/>
              </a:rPr>
              <a:t>PT0B</a:t>
            </a:r>
          </a:p>
        </p:txBody>
      </p:sp>
      <p:grpSp>
        <p:nvGrpSpPr>
          <p:cNvPr id="31854" name="Group 402"/>
          <p:cNvGrpSpPr>
            <a:grpSpLocks/>
          </p:cNvGrpSpPr>
          <p:nvPr/>
        </p:nvGrpSpPr>
        <p:grpSpPr bwMode="auto">
          <a:xfrm rot="5400000">
            <a:off x="9744869" y="3012281"/>
            <a:ext cx="190500" cy="344488"/>
            <a:chOff x="1200" y="3600"/>
            <a:chExt cx="192" cy="240"/>
          </a:xfrm>
          <a:solidFill>
            <a:srgbClr val="FF6600"/>
          </a:solidFill>
        </p:grpSpPr>
        <p:sp>
          <p:nvSpPr>
            <p:cNvPr id="31976" name="Oval 403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77" name="Line 404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55" name="Text Box 405"/>
          <p:cNvSpPr txBox="1">
            <a:spLocks noChangeArrowheads="1"/>
          </p:cNvSpPr>
          <p:nvPr/>
        </p:nvSpPr>
        <p:spPr bwMode="auto">
          <a:xfrm>
            <a:off x="9629776" y="2820988"/>
            <a:ext cx="614363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PS2B</a:t>
            </a:r>
          </a:p>
        </p:txBody>
      </p:sp>
      <p:grpSp>
        <p:nvGrpSpPr>
          <p:cNvPr id="31856" name="Group 406"/>
          <p:cNvGrpSpPr>
            <a:grpSpLocks/>
          </p:cNvGrpSpPr>
          <p:nvPr/>
        </p:nvGrpSpPr>
        <p:grpSpPr bwMode="auto">
          <a:xfrm>
            <a:off x="8293101" y="1454150"/>
            <a:ext cx="384175" cy="336550"/>
            <a:chOff x="2399" y="1822"/>
            <a:chExt cx="119" cy="160"/>
          </a:xfrm>
        </p:grpSpPr>
        <p:sp>
          <p:nvSpPr>
            <p:cNvPr id="31971" name="AutoShape 40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1972" name="AutoShape 40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1973" name="Line 40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74" name="Rectangle 41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1975" name="Line 41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1857" name="Group 412"/>
          <p:cNvGrpSpPr>
            <a:grpSpLocks/>
          </p:cNvGrpSpPr>
          <p:nvPr/>
        </p:nvGrpSpPr>
        <p:grpSpPr bwMode="auto">
          <a:xfrm rot="5400000">
            <a:off x="9623426" y="4541839"/>
            <a:ext cx="334963" cy="382587"/>
            <a:chOff x="2399" y="1822"/>
            <a:chExt cx="119" cy="160"/>
          </a:xfrm>
        </p:grpSpPr>
        <p:sp>
          <p:nvSpPr>
            <p:cNvPr id="31966" name="AutoShape 4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67" name="AutoShape 4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68" name="Line 4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69" name="Rectangle 4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70" name="Line 4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58" name="Freeform 419"/>
          <p:cNvSpPr>
            <a:spLocks/>
          </p:cNvSpPr>
          <p:nvPr/>
        </p:nvSpPr>
        <p:spPr bwMode="auto">
          <a:xfrm>
            <a:off x="5045076" y="1400175"/>
            <a:ext cx="3175" cy="273050"/>
          </a:xfrm>
          <a:custGeom>
            <a:avLst/>
            <a:gdLst>
              <a:gd name="T0" fmla="*/ 0 w 2"/>
              <a:gd name="T1" fmla="*/ 0 h 167"/>
              <a:gd name="T2" fmla="*/ 2147483647 w 2"/>
              <a:gd name="T3" fmla="*/ 2147483647 h 167"/>
              <a:gd name="T4" fmla="*/ 0 60000 65536"/>
              <a:gd name="T5" fmla="*/ 0 60000 65536"/>
              <a:gd name="T6" fmla="*/ 0 w 2"/>
              <a:gd name="T7" fmla="*/ 0 h 167"/>
              <a:gd name="T8" fmla="*/ 2 w 2"/>
              <a:gd name="T9" fmla="*/ 167 h 16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" h="167">
                <a:moveTo>
                  <a:pt x="0" y="0"/>
                </a:moveTo>
                <a:lnTo>
                  <a:pt x="2" y="167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60" name="Text Box 421"/>
          <p:cNvSpPr txBox="1">
            <a:spLocks noChangeArrowheads="1"/>
          </p:cNvSpPr>
          <p:nvPr/>
        </p:nvSpPr>
        <p:spPr bwMode="auto">
          <a:xfrm>
            <a:off x="4076701" y="1155700"/>
            <a:ext cx="7921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/>
              <a:t>Line N2</a:t>
            </a:r>
          </a:p>
        </p:txBody>
      </p:sp>
      <p:sp>
        <p:nvSpPr>
          <p:cNvPr id="31862" name="Text Box 423"/>
          <p:cNvSpPr txBox="1">
            <a:spLocks noChangeArrowheads="1"/>
          </p:cNvSpPr>
          <p:nvPr/>
        </p:nvSpPr>
        <p:spPr bwMode="auto">
          <a:xfrm>
            <a:off x="5448300" y="963613"/>
            <a:ext cx="8207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/>
              <a:t>Acid Exhaust</a:t>
            </a:r>
          </a:p>
        </p:txBody>
      </p:sp>
      <p:sp>
        <p:nvSpPr>
          <p:cNvPr id="31863" name="Line 424"/>
          <p:cNvSpPr>
            <a:spLocks noChangeShapeType="1"/>
          </p:cNvSpPr>
          <p:nvPr/>
        </p:nvSpPr>
        <p:spPr bwMode="auto">
          <a:xfrm flipV="1">
            <a:off x="5835650" y="2932114"/>
            <a:ext cx="0" cy="149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66" name="Line 248"/>
          <p:cNvSpPr>
            <a:spLocks noChangeShapeType="1"/>
          </p:cNvSpPr>
          <p:nvPr/>
        </p:nvSpPr>
        <p:spPr bwMode="auto">
          <a:xfrm>
            <a:off x="3346450" y="1052514"/>
            <a:ext cx="12700" cy="5578475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114" name="Freeform 382"/>
          <p:cNvSpPr>
            <a:spLocks/>
          </p:cNvSpPr>
          <p:nvPr/>
        </p:nvSpPr>
        <p:spPr bwMode="auto">
          <a:xfrm rot="-5400000">
            <a:off x="9004301" y="5459413"/>
            <a:ext cx="742950" cy="161925"/>
          </a:xfrm>
          <a:custGeom>
            <a:avLst/>
            <a:gdLst>
              <a:gd name="T0" fmla="*/ 0 w 596"/>
              <a:gd name="T1" fmla="*/ 2147483647 h 102"/>
              <a:gd name="T2" fmla="*/ 2147483647 w 596"/>
              <a:gd name="T3" fmla="*/ 2147483647 h 102"/>
              <a:gd name="T4" fmla="*/ 2147483647 w 596"/>
              <a:gd name="T5" fmla="*/ 2147483647 h 102"/>
              <a:gd name="T6" fmla="*/ 2147483647 w 596"/>
              <a:gd name="T7" fmla="*/ 0 h 102"/>
              <a:gd name="T8" fmla="*/ 2147483647 w 596"/>
              <a:gd name="T9" fmla="*/ 2147483647 h 102"/>
              <a:gd name="T10" fmla="*/ 2147483647 w 596"/>
              <a:gd name="T11" fmla="*/ 2147483647 h 102"/>
              <a:gd name="T12" fmla="*/ 2147483647 w 596"/>
              <a:gd name="T13" fmla="*/ 2147483647 h 102"/>
              <a:gd name="T14" fmla="*/ 2147483647 w 596"/>
              <a:gd name="T15" fmla="*/ 2147483647 h 102"/>
              <a:gd name="T16" fmla="*/ 2147483647 w 596"/>
              <a:gd name="T17" fmla="*/ 2147483647 h 102"/>
              <a:gd name="T18" fmla="*/ 2147483647 w 596"/>
              <a:gd name="T19" fmla="*/ 2147483647 h 102"/>
              <a:gd name="T20" fmla="*/ 2147483647 w 596"/>
              <a:gd name="T21" fmla="*/ 2147483647 h 102"/>
              <a:gd name="T22" fmla="*/ 2147483647 w 596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96"/>
              <a:gd name="T37" fmla="*/ 0 h 102"/>
              <a:gd name="T38" fmla="*/ 596 w 596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96" h="102">
                <a:moveTo>
                  <a:pt x="0" y="52"/>
                </a:moveTo>
                <a:lnTo>
                  <a:pt x="146" y="50"/>
                </a:lnTo>
                <a:lnTo>
                  <a:pt x="167" y="102"/>
                </a:lnTo>
                <a:lnTo>
                  <a:pt x="201" y="0"/>
                </a:lnTo>
                <a:lnTo>
                  <a:pt x="239" y="102"/>
                </a:lnTo>
                <a:lnTo>
                  <a:pt x="286" y="2"/>
                </a:lnTo>
                <a:lnTo>
                  <a:pt x="330" y="102"/>
                </a:lnTo>
                <a:lnTo>
                  <a:pt x="365" y="2"/>
                </a:lnTo>
                <a:lnTo>
                  <a:pt x="415" y="100"/>
                </a:lnTo>
                <a:lnTo>
                  <a:pt x="447" y="6"/>
                </a:lnTo>
                <a:lnTo>
                  <a:pt x="478" y="56"/>
                </a:lnTo>
                <a:lnTo>
                  <a:pt x="596" y="56"/>
                </a:lnTo>
              </a:path>
            </a:pathLst>
          </a:cu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37115" name="Freeform 384"/>
          <p:cNvSpPr>
            <a:spLocks/>
          </p:cNvSpPr>
          <p:nvPr/>
        </p:nvSpPr>
        <p:spPr bwMode="auto">
          <a:xfrm rot="-5400000">
            <a:off x="9255920" y="5458620"/>
            <a:ext cx="817563" cy="161925"/>
          </a:xfrm>
          <a:custGeom>
            <a:avLst/>
            <a:gdLst>
              <a:gd name="T0" fmla="*/ 0 w 755"/>
              <a:gd name="T1" fmla="*/ 2147483647 h 102"/>
              <a:gd name="T2" fmla="*/ 2147483647 w 755"/>
              <a:gd name="T3" fmla="*/ 2147483647 h 102"/>
              <a:gd name="T4" fmla="*/ 2147483647 w 755"/>
              <a:gd name="T5" fmla="*/ 2147483647 h 102"/>
              <a:gd name="T6" fmla="*/ 2147483647 w 755"/>
              <a:gd name="T7" fmla="*/ 0 h 102"/>
              <a:gd name="T8" fmla="*/ 2147483647 w 755"/>
              <a:gd name="T9" fmla="*/ 2147483647 h 102"/>
              <a:gd name="T10" fmla="*/ 2147483647 w 755"/>
              <a:gd name="T11" fmla="*/ 2147483647 h 102"/>
              <a:gd name="T12" fmla="*/ 2147483647 w 755"/>
              <a:gd name="T13" fmla="*/ 2147483647 h 102"/>
              <a:gd name="T14" fmla="*/ 2147483647 w 755"/>
              <a:gd name="T15" fmla="*/ 2147483647 h 102"/>
              <a:gd name="T16" fmla="*/ 2147483647 w 755"/>
              <a:gd name="T17" fmla="*/ 2147483647 h 102"/>
              <a:gd name="T18" fmla="*/ 2147483647 w 755"/>
              <a:gd name="T19" fmla="*/ 2147483647 h 102"/>
              <a:gd name="T20" fmla="*/ 2147483647 w 755"/>
              <a:gd name="T21" fmla="*/ 2147483647 h 102"/>
              <a:gd name="T22" fmla="*/ 2147483647 w 755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55"/>
              <a:gd name="T37" fmla="*/ 0 h 102"/>
              <a:gd name="T38" fmla="*/ 755 w 755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55" h="102">
                <a:moveTo>
                  <a:pt x="0" y="50"/>
                </a:moveTo>
                <a:lnTo>
                  <a:pt x="214" y="50"/>
                </a:lnTo>
                <a:lnTo>
                  <a:pt x="236" y="102"/>
                </a:lnTo>
                <a:lnTo>
                  <a:pt x="270" y="0"/>
                </a:lnTo>
                <a:lnTo>
                  <a:pt x="308" y="102"/>
                </a:lnTo>
                <a:lnTo>
                  <a:pt x="356" y="2"/>
                </a:lnTo>
                <a:lnTo>
                  <a:pt x="400" y="102"/>
                </a:lnTo>
                <a:lnTo>
                  <a:pt x="436" y="2"/>
                </a:lnTo>
                <a:lnTo>
                  <a:pt x="486" y="100"/>
                </a:lnTo>
                <a:lnTo>
                  <a:pt x="518" y="6"/>
                </a:lnTo>
                <a:lnTo>
                  <a:pt x="550" y="56"/>
                </a:lnTo>
                <a:lnTo>
                  <a:pt x="755" y="55"/>
                </a:lnTo>
              </a:path>
            </a:pathLst>
          </a:cu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37116" name="Line 385"/>
          <p:cNvSpPr>
            <a:spLocks noChangeShapeType="1"/>
          </p:cNvSpPr>
          <p:nvPr/>
        </p:nvSpPr>
        <p:spPr bwMode="auto">
          <a:xfrm flipV="1">
            <a:off x="9378950" y="4895851"/>
            <a:ext cx="0" cy="29527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117" name="Line 386"/>
          <p:cNvSpPr>
            <a:spLocks noChangeShapeType="1"/>
          </p:cNvSpPr>
          <p:nvPr/>
        </p:nvSpPr>
        <p:spPr bwMode="auto">
          <a:xfrm>
            <a:off x="7189788" y="4481514"/>
            <a:ext cx="0" cy="4460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118" name="Line 387"/>
          <p:cNvSpPr>
            <a:spLocks noChangeShapeType="1"/>
          </p:cNvSpPr>
          <p:nvPr/>
        </p:nvSpPr>
        <p:spPr bwMode="auto">
          <a:xfrm>
            <a:off x="8280400" y="4478339"/>
            <a:ext cx="0" cy="4460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140201" y="1397000"/>
            <a:ext cx="1697038" cy="1681164"/>
            <a:chOff x="4140201" y="1397000"/>
            <a:chExt cx="1697038" cy="1681164"/>
          </a:xfrm>
        </p:grpSpPr>
        <p:sp>
          <p:nvSpPr>
            <p:cNvPr id="31795" name="Freeform 161"/>
            <p:cNvSpPr>
              <a:spLocks/>
            </p:cNvSpPr>
            <p:nvPr/>
          </p:nvSpPr>
          <p:spPr bwMode="auto">
            <a:xfrm>
              <a:off x="4467225" y="2527300"/>
              <a:ext cx="0" cy="534988"/>
            </a:xfrm>
            <a:custGeom>
              <a:avLst/>
              <a:gdLst>
                <a:gd name="T0" fmla="*/ 0 w 2"/>
                <a:gd name="T1" fmla="*/ 2147483647 h 327"/>
                <a:gd name="T2" fmla="*/ 2147483647 w 2"/>
                <a:gd name="T3" fmla="*/ 0 h 327"/>
                <a:gd name="T4" fmla="*/ 0 60000 65536"/>
                <a:gd name="T5" fmla="*/ 0 60000 65536"/>
                <a:gd name="T6" fmla="*/ 0 w 2"/>
                <a:gd name="T7" fmla="*/ 0 h 327"/>
                <a:gd name="T8" fmla="*/ 2 w 2"/>
                <a:gd name="T9" fmla="*/ 327 h 32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327">
                  <a:moveTo>
                    <a:pt x="0" y="327"/>
                  </a:move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n>
                  <a:solidFill>
                    <a:srgbClr val="0000FF"/>
                  </a:solidFill>
                </a:ln>
              </a:endParaRPr>
            </a:p>
          </p:txBody>
        </p:sp>
        <p:sp>
          <p:nvSpPr>
            <p:cNvPr id="31800" name="Freeform 173"/>
            <p:cNvSpPr>
              <a:spLocks/>
            </p:cNvSpPr>
            <p:nvPr/>
          </p:nvSpPr>
          <p:spPr bwMode="auto">
            <a:xfrm>
              <a:off x="4148138" y="2462214"/>
              <a:ext cx="0" cy="587375"/>
            </a:xfrm>
            <a:custGeom>
              <a:avLst/>
              <a:gdLst>
                <a:gd name="T0" fmla="*/ 2147483647 w 5"/>
                <a:gd name="T1" fmla="*/ 2147483647 h 359"/>
                <a:gd name="T2" fmla="*/ 0 w 5"/>
                <a:gd name="T3" fmla="*/ 0 h 359"/>
                <a:gd name="T4" fmla="*/ 0 60000 65536"/>
                <a:gd name="T5" fmla="*/ 0 60000 65536"/>
                <a:gd name="T6" fmla="*/ 0 w 5"/>
                <a:gd name="T7" fmla="*/ 0 h 359"/>
                <a:gd name="T8" fmla="*/ 5 w 5"/>
                <a:gd name="T9" fmla="*/ 359 h 35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" h="359">
                  <a:moveTo>
                    <a:pt x="5" y="359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n>
                  <a:solidFill>
                    <a:srgbClr val="0000FF"/>
                  </a:solidFill>
                </a:ln>
              </a:endParaRPr>
            </a:p>
          </p:txBody>
        </p:sp>
        <p:sp>
          <p:nvSpPr>
            <p:cNvPr id="31801" name="Line 174"/>
            <p:cNvSpPr>
              <a:spLocks noChangeShapeType="1"/>
            </p:cNvSpPr>
            <p:nvPr/>
          </p:nvSpPr>
          <p:spPr bwMode="auto">
            <a:xfrm flipV="1">
              <a:off x="4144093" y="1928812"/>
              <a:ext cx="1587" cy="268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02" name="Freeform 176"/>
            <p:cNvSpPr>
              <a:spLocks/>
            </p:cNvSpPr>
            <p:nvPr/>
          </p:nvSpPr>
          <p:spPr bwMode="auto">
            <a:xfrm>
              <a:off x="4468813" y="1597026"/>
              <a:ext cx="0" cy="595313"/>
            </a:xfrm>
            <a:custGeom>
              <a:avLst/>
              <a:gdLst>
                <a:gd name="T0" fmla="*/ 0 w 3"/>
                <a:gd name="T1" fmla="*/ 2147483647 h 364"/>
                <a:gd name="T2" fmla="*/ 2147483647 w 3"/>
                <a:gd name="T3" fmla="*/ 0 h 364"/>
                <a:gd name="T4" fmla="*/ 0 60000 65536"/>
                <a:gd name="T5" fmla="*/ 0 60000 65536"/>
                <a:gd name="T6" fmla="*/ 0 w 3"/>
                <a:gd name="T7" fmla="*/ 0 h 364"/>
                <a:gd name="T8" fmla="*/ 3 w 3"/>
                <a:gd name="T9" fmla="*/ 364 h 3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" h="364">
                  <a:moveTo>
                    <a:pt x="0" y="364"/>
                  </a:moveTo>
                  <a:lnTo>
                    <a:pt x="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31" name="Line 352"/>
            <p:cNvSpPr>
              <a:spLocks noChangeShapeType="1"/>
            </p:cNvSpPr>
            <p:nvPr/>
          </p:nvSpPr>
          <p:spPr bwMode="auto">
            <a:xfrm>
              <a:off x="4151461" y="1949450"/>
              <a:ext cx="324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39" name="Freeform 376"/>
            <p:cNvSpPr>
              <a:spLocks/>
            </p:cNvSpPr>
            <p:nvPr/>
          </p:nvSpPr>
          <p:spPr bwMode="auto">
            <a:xfrm>
              <a:off x="4140201" y="3051176"/>
              <a:ext cx="822325" cy="4763"/>
            </a:xfrm>
            <a:custGeom>
              <a:avLst/>
              <a:gdLst>
                <a:gd name="T0" fmla="*/ 0 w 518"/>
                <a:gd name="T1" fmla="*/ 0 h 3"/>
                <a:gd name="T2" fmla="*/ 2147483647 w 518"/>
                <a:gd name="T3" fmla="*/ 2147483647 h 3"/>
                <a:gd name="T4" fmla="*/ 0 60000 65536"/>
                <a:gd name="T5" fmla="*/ 0 60000 65536"/>
                <a:gd name="T6" fmla="*/ 0 w 518"/>
                <a:gd name="T7" fmla="*/ 0 h 3"/>
                <a:gd name="T8" fmla="*/ 518 w 518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8" h="3">
                  <a:moveTo>
                    <a:pt x="0" y="0"/>
                  </a:moveTo>
                  <a:lnTo>
                    <a:pt x="518" y="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n>
                  <a:solidFill>
                    <a:srgbClr val="0000FF"/>
                  </a:solidFill>
                </a:ln>
              </a:endParaRPr>
            </a:p>
          </p:txBody>
        </p:sp>
        <p:sp>
          <p:nvSpPr>
            <p:cNvPr id="31859" name="Freeform 420"/>
            <p:cNvSpPr>
              <a:spLocks/>
            </p:cNvSpPr>
            <p:nvPr/>
          </p:nvSpPr>
          <p:spPr bwMode="auto">
            <a:xfrm>
              <a:off x="4468813" y="1397000"/>
              <a:ext cx="0" cy="273050"/>
            </a:xfrm>
            <a:custGeom>
              <a:avLst/>
              <a:gdLst>
                <a:gd name="T0" fmla="*/ 0 w 2"/>
                <a:gd name="T1" fmla="*/ 0 h 167"/>
                <a:gd name="T2" fmla="*/ 2147483647 w 2"/>
                <a:gd name="T3" fmla="*/ 2147483647 h 167"/>
                <a:gd name="T4" fmla="*/ 0 60000 65536"/>
                <a:gd name="T5" fmla="*/ 0 60000 65536"/>
                <a:gd name="T6" fmla="*/ 0 w 2"/>
                <a:gd name="T7" fmla="*/ 0 h 167"/>
                <a:gd name="T8" fmla="*/ 2 w 2"/>
                <a:gd name="T9" fmla="*/ 167 h 1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167">
                  <a:moveTo>
                    <a:pt x="0" y="0"/>
                  </a:moveTo>
                  <a:lnTo>
                    <a:pt x="2" y="16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73" name="Freeform 156"/>
            <p:cNvSpPr>
              <a:spLocks/>
            </p:cNvSpPr>
            <p:nvPr/>
          </p:nvSpPr>
          <p:spPr bwMode="auto">
            <a:xfrm>
              <a:off x="5114926" y="3054350"/>
              <a:ext cx="722313" cy="0"/>
            </a:xfrm>
            <a:custGeom>
              <a:avLst/>
              <a:gdLst>
                <a:gd name="T0" fmla="*/ 0 w 455"/>
                <a:gd name="T1" fmla="*/ 0 h 3"/>
                <a:gd name="T2" fmla="*/ 2147483647 w 455"/>
                <a:gd name="T3" fmla="*/ 2147483647 h 3"/>
                <a:gd name="T4" fmla="*/ 0 60000 65536"/>
                <a:gd name="T5" fmla="*/ 0 60000 65536"/>
                <a:gd name="T6" fmla="*/ 0 w 455"/>
                <a:gd name="T7" fmla="*/ 0 h 3"/>
                <a:gd name="T8" fmla="*/ 455 w 455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55" h="3">
                  <a:moveTo>
                    <a:pt x="0" y="0"/>
                  </a:moveTo>
                  <a:lnTo>
                    <a:pt x="455" y="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81" name="Line 424"/>
            <p:cNvSpPr>
              <a:spLocks noChangeShapeType="1"/>
            </p:cNvSpPr>
            <p:nvPr/>
          </p:nvSpPr>
          <p:spPr bwMode="auto">
            <a:xfrm flipV="1">
              <a:off x="5834063" y="2928939"/>
              <a:ext cx="0" cy="149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7148" name="Line 292"/>
          <p:cNvSpPr>
            <a:spLocks noChangeShapeType="1"/>
          </p:cNvSpPr>
          <p:nvPr/>
        </p:nvSpPr>
        <p:spPr bwMode="auto">
          <a:xfrm>
            <a:off x="8671985" y="5929313"/>
            <a:ext cx="972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84" name="Line 294"/>
          <p:cNvSpPr>
            <a:spLocks noChangeShapeType="1"/>
          </p:cNvSpPr>
          <p:nvPr/>
        </p:nvSpPr>
        <p:spPr bwMode="auto">
          <a:xfrm>
            <a:off x="9671050" y="4916488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151" name="Line 295"/>
          <p:cNvSpPr>
            <a:spLocks noChangeShapeType="1"/>
          </p:cNvSpPr>
          <p:nvPr/>
        </p:nvSpPr>
        <p:spPr bwMode="auto">
          <a:xfrm>
            <a:off x="9671050" y="4916488"/>
            <a:ext cx="0" cy="2159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161" name="Line 297"/>
          <p:cNvSpPr>
            <a:spLocks noChangeShapeType="1"/>
          </p:cNvSpPr>
          <p:nvPr/>
        </p:nvSpPr>
        <p:spPr bwMode="auto">
          <a:xfrm>
            <a:off x="7194550" y="4910138"/>
            <a:ext cx="1081088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88" name="Line 298"/>
          <p:cNvSpPr>
            <a:spLocks noChangeShapeType="1"/>
          </p:cNvSpPr>
          <p:nvPr/>
        </p:nvSpPr>
        <p:spPr bwMode="auto">
          <a:xfrm>
            <a:off x="8302625" y="4910138"/>
            <a:ext cx="10810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163" name="Line 299"/>
          <p:cNvSpPr>
            <a:spLocks noChangeShapeType="1"/>
          </p:cNvSpPr>
          <p:nvPr/>
        </p:nvSpPr>
        <p:spPr bwMode="auto">
          <a:xfrm>
            <a:off x="8299450" y="4906963"/>
            <a:ext cx="1081088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9866" name="Group 412"/>
          <p:cNvGrpSpPr>
            <a:grpSpLocks/>
          </p:cNvGrpSpPr>
          <p:nvPr/>
        </p:nvGrpSpPr>
        <p:grpSpPr bwMode="auto">
          <a:xfrm rot="5400000">
            <a:off x="9620251" y="4540251"/>
            <a:ext cx="334962" cy="382587"/>
            <a:chOff x="2399" y="1822"/>
            <a:chExt cx="119" cy="160"/>
          </a:xfrm>
        </p:grpSpPr>
        <p:sp>
          <p:nvSpPr>
            <p:cNvPr id="31945" name="AutoShape 4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6" name="AutoShape 4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7" name="Line 4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8" name="Rectangle 4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9" name="Line 4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9867" name="Group 134"/>
          <p:cNvGrpSpPr>
            <a:grpSpLocks/>
          </p:cNvGrpSpPr>
          <p:nvPr/>
        </p:nvGrpSpPr>
        <p:grpSpPr bwMode="auto">
          <a:xfrm rot="5400000">
            <a:off x="8787607" y="2047082"/>
            <a:ext cx="334962" cy="384175"/>
            <a:chOff x="2399" y="1822"/>
            <a:chExt cx="119" cy="160"/>
          </a:xfrm>
        </p:grpSpPr>
        <p:sp>
          <p:nvSpPr>
            <p:cNvPr id="31940" name="AutoShape 13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1" name="AutoShape 13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2" name="Line 13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3" name="Rectangle 13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44" name="Line 13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8203" name="Group 84"/>
          <p:cNvGrpSpPr>
            <a:grpSpLocks/>
          </p:cNvGrpSpPr>
          <p:nvPr/>
        </p:nvGrpSpPr>
        <p:grpSpPr bwMode="auto">
          <a:xfrm rot="5400000">
            <a:off x="7147720" y="4118770"/>
            <a:ext cx="334963" cy="384175"/>
            <a:chOff x="2399" y="1822"/>
            <a:chExt cx="119" cy="160"/>
          </a:xfrm>
        </p:grpSpPr>
        <p:sp>
          <p:nvSpPr>
            <p:cNvPr id="31933" name="AutoShape 8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34" name="AutoShape 8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35" name="Line 8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36" name="Rectangle 8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37" name="Line 8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38" name="Rectangle 2"/>
          <p:cNvSpPr txBox="1">
            <a:spLocks noChangeArrowheads="1"/>
          </p:cNvSpPr>
          <p:nvPr/>
        </p:nvSpPr>
        <p:spPr bwMode="auto">
          <a:xfrm>
            <a:off x="516000" y="241295"/>
            <a:ext cx="11160000" cy="595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TW" altLang="en-US" sz="3600" b="1" kern="1200">
                <a:solidFill>
                  <a:srgbClr val="D006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微軟正黑體" pitchFamily="34" charset="-120"/>
              </a:defRPr>
            </a:lvl5pPr>
            <a:lvl6pPr marL="457144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286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43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572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font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階段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：高壓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</a:t>
            </a:r>
            <a:endParaRPr kumimoji="0"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3" name="Text Box 422"/>
          <p:cNvSpPr txBox="1">
            <a:spLocks noChangeArrowheads="1"/>
          </p:cNvSpPr>
          <p:nvPr/>
        </p:nvSpPr>
        <p:spPr bwMode="auto">
          <a:xfrm>
            <a:off x="4722813" y="1162051"/>
            <a:ext cx="8569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 dirty="0"/>
              <a:t>Purge N2</a:t>
            </a:r>
          </a:p>
        </p:txBody>
      </p:sp>
      <p:sp>
        <p:nvSpPr>
          <p:cNvPr id="444" name="Text Box 231"/>
          <p:cNvSpPr txBox="1">
            <a:spLocks noChangeArrowheads="1"/>
          </p:cNvSpPr>
          <p:nvPr/>
        </p:nvSpPr>
        <p:spPr bwMode="auto">
          <a:xfrm>
            <a:off x="1818085" y="669919"/>
            <a:ext cx="729457" cy="738664"/>
          </a:xfrm>
          <a:prstGeom prst="rect">
            <a:avLst/>
          </a:prstGeom>
          <a:noFill/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zh-TW" sz="1400" dirty="0"/>
              <a:t>Test </a:t>
            </a:r>
            <a:r>
              <a:rPr lang="en-US" altLang="zh-TW" sz="1400" dirty="0" err="1"/>
              <a:t>Ar</a:t>
            </a:r>
            <a:r>
              <a:rPr lang="en-US" altLang="zh-TW" sz="1400" dirty="0"/>
              <a:t> </a:t>
            </a:r>
          </a:p>
          <a:p>
            <a:pPr algn="ctr">
              <a:spcBef>
                <a:spcPts val="0"/>
              </a:spcBef>
            </a:pPr>
            <a:r>
              <a:rPr lang="en-US" altLang="zh-TW" sz="1400" dirty="0"/>
              <a:t>or </a:t>
            </a:r>
          </a:p>
          <a:p>
            <a:pPr algn="ctr">
              <a:spcBef>
                <a:spcPts val="0"/>
              </a:spcBef>
            </a:pPr>
            <a:r>
              <a:rPr lang="en-US" altLang="zh-TW" sz="1400" dirty="0"/>
              <a:t>Test N2</a:t>
            </a:r>
            <a:endParaRPr kumimoji="0" lang="en-US" altLang="zh-TW" sz="1400" b="1" dirty="0">
              <a:latin typeface="細明體" pitchFamily="49" charset="-120"/>
              <a:ea typeface="細明體" pitchFamily="49" charset="-120"/>
            </a:endParaRPr>
          </a:p>
        </p:txBody>
      </p:sp>
      <p:sp>
        <p:nvSpPr>
          <p:cNvPr id="445" name="矩形 444"/>
          <p:cNvSpPr/>
          <p:nvPr/>
        </p:nvSpPr>
        <p:spPr>
          <a:xfrm>
            <a:off x="2164130" y="5700385"/>
            <a:ext cx="26481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]</a:t>
            </a:r>
            <a:endParaRPr lang="zh-TW" altLang="en-US" sz="2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446" name="Line 199"/>
          <p:cNvSpPr>
            <a:spLocks noChangeShapeType="1"/>
          </p:cNvSpPr>
          <p:nvPr/>
        </p:nvSpPr>
        <p:spPr bwMode="auto">
          <a:xfrm>
            <a:off x="2182814" y="1425575"/>
            <a:ext cx="1587" cy="1989138"/>
          </a:xfrm>
          <a:custGeom>
            <a:avLst/>
            <a:gdLst>
              <a:gd name="T0" fmla="*/ 0 w 1"/>
              <a:gd name="T1" fmla="*/ 2147483647 h 1215"/>
              <a:gd name="T2" fmla="*/ 2147483647 w 1"/>
              <a:gd name="T3" fmla="*/ 0 h 1215"/>
              <a:gd name="T4" fmla="*/ 0 60000 65536"/>
              <a:gd name="T5" fmla="*/ 0 60000 65536"/>
              <a:gd name="T6" fmla="*/ 0 w 1"/>
              <a:gd name="T7" fmla="*/ 0 h 1215"/>
              <a:gd name="T8" fmla="*/ 1 w 1"/>
              <a:gd name="T9" fmla="*/ 1215 h 12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215">
                <a:moveTo>
                  <a:pt x="0" y="1215"/>
                </a:moveTo>
                <a:lnTo>
                  <a:pt x="1" y="0"/>
                </a:lnTo>
              </a:path>
            </a:pathLst>
          </a:custGeom>
          <a:noFill/>
          <a:ln w="38100">
            <a:solidFill>
              <a:srgbClr val="00FF00"/>
            </a:solidFill>
            <a:round/>
            <a:headEnd type="stealth"/>
            <a:tailEnd type="none" w="lg" len="lg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47" name="Group 191"/>
          <p:cNvGrpSpPr>
            <a:grpSpLocks/>
          </p:cNvGrpSpPr>
          <p:nvPr/>
        </p:nvGrpSpPr>
        <p:grpSpPr bwMode="auto">
          <a:xfrm rot="5400000">
            <a:off x="2112170" y="5161268"/>
            <a:ext cx="334962" cy="384175"/>
            <a:chOff x="2399" y="1822"/>
            <a:chExt cx="119" cy="160"/>
          </a:xfrm>
        </p:grpSpPr>
        <p:sp>
          <p:nvSpPr>
            <p:cNvPr id="448" name="AutoShape 19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9" name="AutoShape 19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" name="Line 19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1" name="Rectangle 19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2" name="Line 19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53" name="Group 181"/>
          <p:cNvGrpSpPr>
            <a:grpSpLocks/>
          </p:cNvGrpSpPr>
          <p:nvPr/>
        </p:nvGrpSpPr>
        <p:grpSpPr bwMode="auto">
          <a:xfrm rot="5400000">
            <a:off x="2129210" y="3390461"/>
            <a:ext cx="334963" cy="382588"/>
            <a:chOff x="2399" y="1822"/>
            <a:chExt cx="119" cy="160"/>
          </a:xfrm>
        </p:grpSpPr>
        <p:sp>
          <p:nvSpPr>
            <p:cNvPr id="454" name="AutoShape 18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5" name="AutoShape 18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6" name="Line 18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7" name="Rectangle 18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8" name="Line 18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92" name="Freeform 153"/>
          <p:cNvSpPr>
            <a:spLocks/>
          </p:cNvSpPr>
          <p:nvPr/>
        </p:nvSpPr>
        <p:spPr bwMode="auto">
          <a:xfrm>
            <a:off x="5829300" y="1423504"/>
            <a:ext cx="0" cy="1179513"/>
          </a:xfrm>
          <a:custGeom>
            <a:avLst/>
            <a:gdLst>
              <a:gd name="T0" fmla="*/ 0 w 4"/>
              <a:gd name="T1" fmla="*/ 2147483647 h 720"/>
              <a:gd name="T2" fmla="*/ 2147483647 w 4"/>
              <a:gd name="T3" fmla="*/ 0 h 720"/>
              <a:gd name="T4" fmla="*/ 0 60000 65536"/>
              <a:gd name="T5" fmla="*/ 0 60000 65536"/>
              <a:gd name="T6" fmla="*/ 0 w 4"/>
              <a:gd name="T7" fmla="*/ 0 h 720"/>
              <a:gd name="T8" fmla="*/ 4 w 4"/>
              <a:gd name="T9" fmla="*/ 720 h 7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720">
                <a:moveTo>
                  <a:pt x="0" y="720"/>
                </a:moveTo>
                <a:lnTo>
                  <a:pt x="4" y="0"/>
                </a:lnTo>
              </a:path>
            </a:pathLst>
          </a:custGeom>
          <a:noFill/>
          <a:ln w="38100">
            <a:solidFill>
              <a:srgbClr val="00FF00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3" name="Line 51"/>
          <p:cNvSpPr>
            <a:spLocks noChangeShapeType="1"/>
          </p:cNvSpPr>
          <p:nvPr/>
        </p:nvSpPr>
        <p:spPr bwMode="auto">
          <a:xfrm flipV="1">
            <a:off x="9663113" y="4242903"/>
            <a:ext cx="0" cy="319088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4" name="Freeform 72"/>
          <p:cNvSpPr>
            <a:spLocks/>
          </p:cNvSpPr>
          <p:nvPr/>
        </p:nvSpPr>
        <p:spPr bwMode="auto">
          <a:xfrm>
            <a:off x="9679574" y="1717191"/>
            <a:ext cx="1587" cy="2254250"/>
          </a:xfrm>
          <a:custGeom>
            <a:avLst/>
            <a:gdLst>
              <a:gd name="T0" fmla="*/ 0 w 1"/>
              <a:gd name="T1" fmla="*/ 2147483647 h 1378"/>
              <a:gd name="T2" fmla="*/ 0 w 1"/>
              <a:gd name="T3" fmla="*/ 0 h 1378"/>
              <a:gd name="T4" fmla="*/ 0 60000 65536"/>
              <a:gd name="T5" fmla="*/ 0 60000 65536"/>
              <a:gd name="T6" fmla="*/ 0 w 1"/>
              <a:gd name="T7" fmla="*/ 0 h 1378"/>
              <a:gd name="T8" fmla="*/ 1 w 1"/>
              <a:gd name="T9" fmla="*/ 1378 h 137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378">
                <a:moveTo>
                  <a:pt x="0" y="137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5" name="Freeform 50"/>
          <p:cNvSpPr>
            <a:spLocks/>
          </p:cNvSpPr>
          <p:nvPr/>
        </p:nvSpPr>
        <p:spPr bwMode="auto">
          <a:xfrm>
            <a:off x="5908675" y="2772878"/>
            <a:ext cx="247650" cy="1588"/>
          </a:xfrm>
          <a:custGeom>
            <a:avLst/>
            <a:gdLst>
              <a:gd name="T0" fmla="*/ 2147483647 w 156"/>
              <a:gd name="T1" fmla="*/ 0 h 1"/>
              <a:gd name="T2" fmla="*/ 0 w 156"/>
              <a:gd name="T3" fmla="*/ 0 h 1"/>
              <a:gd name="T4" fmla="*/ 0 60000 65536"/>
              <a:gd name="T5" fmla="*/ 0 60000 65536"/>
              <a:gd name="T6" fmla="*/ 0 w 156"/>
              <a:gd name="T7" fmla="*/ 0 h 1"/>
              <a:gd name="T8" fmla="*/ 156 w 15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6" h="1">
                <a:moveTo>
                  <a:pt x="156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6" name="Freeform 146"/>
          <p:cNvSpPr>
            <a:spLocks/>
          </p:cNvSpPr>
          <p:nvPr/>
        </p:nvSpPr>
        <p:spPr bwMode="auto">
          <a:xfrm>
            <a:off x="7119720" y="2413672"/>
            <a:ext cx="0" cy="360000"/>
          </a:xfrm>
          <a:custGeom>
            <a:avLst/>
            <a:gdLst>
              <a:gd name="T0" fmla="*/ 0 w 1"/>
              <a:gd name="T1" fmla="*/ 2147483647 h 226"/>
              <a:gd name="T2" fmla="*/ 2147483647 w 1"/>
              <a:gd name="T3" fmla="*/ 0 h 226"/>
              <a:gd name="T4" fmla="*/ 0 60000 65536"/>
              <a:gd name="T5" fmla="*/ 0 60000 65536"/>
              <a:gd name="T6" fmla="*/ 0 w 1"/>
              <a:gd name="T7" fmla="*/ 0 h 226"/>
              <a:gd name="T8" fmla="*/ 1 w 1"/>
              <a:gd name="T9" fmla="*/ 226 h 22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26">
                <a:moveTo>
                  <a:pt x="0" y="226"/>
                </a:moveTo>
                <a:lnTo>
                  <a:pt x="1" y="0"/>
                </a:lnTo>
              </a:path>
            </a:pathLst>
          </a:cu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7" name="Freeform 147"/>
          <p:cNvSpPr>
            <a:spLocks/>
          </p:cNvSpPr>
          <p:nvPr/>
        </p:nvSpPr>
        <p:spPr bwMode="auto">
          <a:xfrm>
            <a:off x="8832304" y="2406167"/>
            <a:ext cx="1588" cy="382587"/>
          </a:xfrm>
          <a:custGeom>
            <a:avLst/>
            <a:gdLst>
              <a:gd name="T0" fmla="*/ 0 w 1"/>
              <a:gd name="T1" fmla="*/ 2147483647 h 234"/>
              <a:gd name="T2" fmla="*/ 0 w 1"/>
              <a:gd name="T3" fmla="*/ 0 h 234"/>
              <a:gd name="T4" fmla="*/ 0 60000 65536"/>
              <a:gd name="T5" fmla="*/ 0 60000 65536"/>
              <a:gd name="T6" fmla="*/ 0 w 1"/>
              <a:gd name="T7" fmla="*/ 0 h 234"/>
              <a:gd name="T8" fmla="*/ 1 w 1"/>
              <a:gd name="T9" fmla="*/ 234 h 23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34">
                <a:moveTo>
                  <a:pt x="0" y="234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8" name="Line 290"/>
          <p:cNvSpPr>
            <a:spLocks noChangeShapeType="1"/>
          </p:cNvSpPr>
          <p:nvPr/>
        </p:nvSpPr>
        <p:spPr bwMode="auto">
          <a:xfrm flipH="1">
            <a:off x="6305078" y="2772878"/>
            <a:ext cx="2520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9" name="Line 335"/>
          <p:cNvSpPr>
            <a:spLocks noChangeShapeType="1"/>
          </p:cNvSpPr>
          <p:nvPr/>
        </p:nvSpPr>
        <p:spPr bwMode="auto">
          <a:xfrm flipH="1">
            <a:off x="8655113" y="1721694"/>
            <a:ext cx="1008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00" name="Freeform 133"/>
          <p:cNvSpPr>
            <a:spLocks/>
          </p:cNvSpPr>
          <p:nvPr/>
        </p:nvSpPr>
        <p:spPr bwMode="auto">
          <a:xfrm>
            <a:off x="8830718" y="1726716"/>
            <a:ext cx="1587" cy="336550"/>
          </a:xfrm>
          <a:custGeom>
            <a:avLst/>
            <a:gdLst>
              <a:gd name="T0" fmla="*/ 0 w 1"/>
              <a:gd name="T1" fmla="*/ 2147483647 h 206"/>
              <a:gd name="T2" fmla="*/ 0 w 1"/>
              <a:gd name="T3" fmla="*/ 0 h 206"/>
              <a:gd name="T4" fmla="*/ 0 60000 65536"/>
              <a:gd name="T5" fmla="*/ 0 60000 65536"/>
              <a:gd name="T6" fmla="*/ 0 w 1"/>
              <a:gd name="T7" fmla="*/ 0 h 206"/>
              <a:gd name="T8" fmla="*/ 1 w 1"/>
              <a:gd name="T9" fmla="*/ 206 h 20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06">
                <a:moveTo>
                  <a:pt x="0" y="20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71" name="群組 370"/>
          <p:cNvGrpSpPr/>
          <p:nvPr/>
        </p:nvGrpSpPr>
        <p:grpSpPr>
          <a:xfrm>
            <a:off x="8362175" y="5659844"/>
            <a:ext cx="484153" cy="1198157"/>
            <a:chOff x="5807604" y="5421867"/>
            <a:chExt cx="484153" cy="1198157"/>
          </a:xfrm>
        </p:grpSpPr>
        <p:grpSp>
          <p:nvGrpSpPr>
            <p:cNvPr id="372" name="群組 371"/>
            <p:cNvGrpSpPr/>
            <p:nvPr/>
          </p:nvGrpSpPr>
          <p:grpSpPr>
            <a:xfrm>
              <a:off x="5817732" y="5421867"/>
              <a:ext cx="424494" cy="1198157"/>
              <a:chOff x="6844572" y="5658947"/>
              <a:chExt cx="424494" cy="1198157"/>
            </a:xfrm>
          </p:grpSpPr>
          <p:grpSp>
            <p:nvGrpSpPr>
              <p:cNvPr id="374" name="群組 373"/>
              <p:cNvGrpSpPr/>
              <p:nvPr/>
            </p:nvGrpSpPr>
            <p:grpSpPr>
              <a:xfrm>
                <a:off x="6917214" y="5658947"/>
                <a:ext cx="247074" cy="351001"/>
                <a:chOff x="9504600" y="2185864"/>
                <a:chExt cx="247074" cy="351001"/>
              </a:xfrm>
            </p:grpSpPr>
            <p:sp>
              <p:nvSpPr>
                <p:cNvPr id="376" name="圓角矩形 375"/>
                <p:cNvSpPr/>
                <p:nvPr/>
              </p:nvSpPr>
              <p:spPr>
                <a:xfrm>
                  <a:off x="9586168" y="2378115"/>
                  <a:ext cx="83938" cy="15875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77" name="圓角矩形 376"/>
                <p:cNvSpPr/>
                <p:nvPr/>
              </p:nvSpPr>
              <p:spPr>
                <a:xfrm>
                  <a:off x="9656019" y="2411350"/>
                  <a:ext cx="75622" cy="9694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59" name="匾額 458"/>
                <p:cNvSpPr/>
                <p:nvPr/>
              </p:nvSpPr>
              <p:spPr>
                <a:xfrm>
                  <a:off x="9504600" y="2185864"/>
                  <a:ext cx="247074" cy="216024"/>
                </a:xfrm>
                <a:prstGeom prst="plaque">
                  <a:avLst>
                    <a:gd name="adj" fmla="val 34304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scene3d>
                  <a:camera prst="orthographicFront">
                    <a:rot lat="16800000" lon="0" rev="0"/>
                  </a:camera>
                  <a:lightRig rig="threePt" dir="t"/>
                </a:scene3d>
                <a:sp3d>
                  <a:bevelT w="139700" h="38100" prst="cross"/>
                  <a:bevelB w="0" h="571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375" name="圖片 374"/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44572" y="5955421"/>
                <a:ext cx="424494" cy="901683"/>
              </a:xfrm>
              <a:prstGeom prst="rect">
                <a:avLst/>
              </a:prstGeom>
            </p:spPr>
          </p:pic>
        </p:grpSp>
        <p:sp>
          <p:nvSpPr>
            <p:cNvPr id="373" name="文字方塊 372"/>
            <p:cNvSpPr txBox="1"/>
            <p:nvPr/>
          </p:nvSpPr>
          <p:spPr>
            <a:xfrm>
              <a:off x="5807604" y="6094165"/>
              <a:ext cx="4841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New</a:t>
              </a:r>
              <a:endParaRPr lang="zh-TW" altLang="en-US" sz="1200" dirty="0"/>
            </a:p>
          </p:txBody>
        </p:sp>
      </p:grpSp>
      <p:grpSp>
        <p:nvGrpSpPr>
          <p:cNvPr id="31853" name="Group 392"/>
          <p:cNvGrpSpPr>
            <a:grpSpLocks/>
          </p:cNvGrpSpPr>
          <p:nvPr/>
        </p:nvGrpSpPr>
        <p:grpSpPr bwMode="auto">
          <a:xfrm rot="10800000" flipH="1">
            <a:off x="9599614" y="3963989"/>
            <a:ext cx="369887" cy="357187"/>
            <a:chOff x="672" y="3264"/>
            <a:chExt cx="240" cy="240"/>
          </a:xfrm>
          <a:solidFill>
            <a:srgbClr val="FF6600"/>
          </a:solidFill>
        </p:grpSpPr>
        <p:grpSp>
          <p:nvGrpSpPr>
            <p:cNvPr id="31978" name="Group 393"/>
            <p:cNvGrpSpPr>
              <a:grpSpLocks/>
            </p:cNvGrpSpPr>
            <p:nvPr/>
          </p:nvGrpSpPr>
          <p:grpSpPr bwMode="auto">
            <a:xfrm>
              <a:off x="672" y="3312"/>
              <a:ext cx="141" cy="192"/>
              <a:chOff x="672" y="3264"/>
              <a:chExt cx="141" cy="192"/>
            </a:xfrm>
            <a:grpFill/>
          </p:grpSpPr>
          <p:sp>
            <p:nvSpPr>
              <p:cNvPr id="31983" name="AutoShape 394"/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93" cy="102"/>
              </a:xfrm>
              <a:prstGeom prst="flowChartMerge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1984" name="AutoShape 395"/>
              <p:cNvSpPr>
                <a:spLocks noChangeArrowheads="1"/>
              </p:cNvSpPr>
              <p:nvPr/>
            </p:nvSpPr>
            <p:spPr bwMode="auto">
              <a:xfrm>
                <a:off x="672" y="3354"/>
                <a:ext cx="93" cy="102"/>
              </a:xfrm>
              <a:prstGeom prst="flowChartExtra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1985" name="Line 396"/>
              <p:cNvSpPr>
                <a:spLocks noChangeShapeType="1"/>
              </p:cNvSpPr>
              <p:nvPr/>
            </p:nvSpPr>
            <p:spPr bwMode="auto">
              <a:xfrm>
                <a:off x="717" y="3360"/>
                <a:ext cx="9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1979" name="AutoShape 397"/>
            <p:cNvSpPr>
              <a:spLocks noChangeArrowheads="1"/>
            </p:cNvSpPr>
            <p:nvPr/>
          </p:nvSpPr>
          <p:spPr bwMode="auto">
            <a:xfrm>
              <a:off x="816" y="3360"/>
              <a:ext cx="48" cy="96"/>
            </a:xfrm>
            <a:prstGeom prst="flowChartDelay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1980" name="Line 398"/>
            <p:cNvSpPr>
              <a:spLocks noChangeShapeType="1"/>
            </p:cNvSpPr>
            <p:nvPr/>
          </p:nvSpPr>
          <p:spPr bwMode="auto">
            <a:xfrm flipV="1">
              <a:off x="720" y="3264"/>
              <a:ext cx="192" cy="14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81" name="Line 399"/>
            <p:cNvSpPr>
              <a:spLocks noChangeShapeType="1"/>
            </p:cNvSpPr>
            <p:nvPr/>
          </p:nvSpPr>
          <p:spPr bwMode="auto">
            <a:xfrm>
              <a:off x="912" y="3264"/>
              <a:ext cx="0" cy="14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82" name="Line 400"/>
            <p:cNvSpPr>
              <a:spLocks noChangeShapeType="1"/>
            </p:cNvSpPr>
            <p:nvPr/>
          </p:nvSpPr>
          <p:spPr bwMode="auto">
            <a:xfrm flipH="1">
              <a:off x="864" y="3408"/>
              <a:ext cx="4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87" name="矩形圖說文字 386"/>
          <p:cNvSpPr/>
          <p:nvPr/>
        </p:nvSpPr>
        <p:spPr>
          <a:xfrm>
            <a:off x="7229802" y="3519609"/>
            <a:ext cx="1029634" cy="309734"/>
          </a:xfrm>
          <a:prstGeom prst="wedgeRectCallout">
            <a:avLst>
              <a:gd name="adj1" fmla="val -29307"/>
              <a:gd name="adj2" fmla="val 10899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</a:rPr>
              <a:t>1</a:t>
            </a:r>
            <a:r>
              <a:rPr lang="zh-TW" altLang="en-US" sz="1400" dirty="0">
                <a:solidFill>
                  <a:srgbClr val="FF0000"/>
                </a:solidFill>
              </a:rPr>
              <a:t>號閥開啟</a:t>
            </a:r>
          </a:p>
        </p:txBody>
      </p:sp>
      <p:grpSp>
        <p:nvGrpSpPr>
          <p:cNvPr id="391" name="群組 390"/>
          <p:cNvGrpSpPr/>
          <p:nvPr/>
        </p:nvGrpSpPr>
        <p:grpSpPr>
          <a:xfrm>
            <a:off x="1630736" y="6547269"/>
            <a:ext cx="1414311" cy="274638"/>
            <a:chOff x="7409534" y="6106690"/>
            <a:chExt cx="1414311" cy="274638"/>
          </a:xfrm>
          <a:solidFill>
            <a:schemeClr val="tx1"/>
          </a:solidFill>
        </p:grpSpPr>
        <p:sp>
          <p:nvSpPr>
            <p:cNvPr id="392" name="Line 198"/>
            <p:cNvSpPr>
              <a:spLocks noChangeShapeType="1"/>
            </p:cNvSpPr>
            <p:nvPr/>
          </p:nvSpPr>
          <p:spPr bwMode="auto">
            <a:xfrm>
              <a:off x="7409534" y="6237312"/>
              <a:ext cx="504825" cy="0"/>
            </a:xfrm>
            <a:prstGeom prst="line">
              <a:avLst/>
            </a:prstGeom>
            <a:grpFill/>
            <a:ln w="38100">
              <a:solidFill>
                <a:srgbClr val="66FF33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3" name="Text Box 200"/>
            <p:cNvSpPr txBox="1">
              <a:spLocks noChangeArrowheads="1"/>
            </p:cNvSpPr>
            <p:nvPr/>
          </p:nvSpPr>
          <p:spPr bwMode="auto">
            <a:xfrm>
              <a:off x="8058375" y="6106690"/>
              <a:ext cx="76547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200" b="1" dirty="0">
                  <a:solidFill>
                    <a:srgbClr val="00FF00"/>
                  </a:solidFill>
                </a:rPr>
                <a:t>Test</a:t>
              </a:r>
              <a:r>
                <a:rPr lang="zh-TW" altLang="en-US" sz="1200" b="1" dirty="0">
                  <a:solidFill>
                    <a:srgbClr val="00FF00"/>
                  </a:solidFill>
                </a:rPr>
                <a:t>氣體</a:t>
              </a:r>
            </a:p>
          </p:txBody>
        </p:sp>
      </p:grpSp>
      <p:sp>
        <p:nvSpPr>
          <p:cNvPr id="464" name="圓角矩形 463"/>
          <p:cNvSpPr/>
          <p:nvPr/>
        </p:nvSpPr>
        <p:spPr>
          <a:xfrm>
            <a:off x="7388224" y="5131546"/>
            <a:ext cx="1616077" cy="438648"/>
          </a:xfrm>
          <a:prstGeom prst="round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高壓保壓完成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grpSp>
        <p:nvGrpSpPr>
          <p:cNvPr id="285" name="群組 284"/>
          <p:cNvGrpSpPr/>
          <p:nvPr/>
        </p:nvGrpSpPr>
        <p:grpSpPr>
          <a:xfrm>
            <a:off x="3584575" y="1020764"/>
            <a:ext cx="4706938" cy="4929187"/>
            <a:chOff x="2060575" y="1020763"/>
            <a:chExt cx="4706938" cy="4929187"/>
          </a:xfrm>
        </p:grpSpPr>
        <p:sp>
          <p:nvSpPr>
            <p:cNvPr id="286" name="Freeform 28"/>
            <p:cNvSpPr>
              <a:spLocks/>
            </p:cNvSpPr>
            <p:nvPr/>
          </p:nvSpPr>
          <p:spPr bwMode="auto">
            <a:xfrm>
              <a:off x="4689475" y="1714500"/>
              <a:ext cx="1588" cy="2303463"/>
            </a:xfrm>
            <a:custGeom>
              <a:avLst/>
              <a:gdLst>
                <a:gd name="T0" fmla="*/ 2147483647 w 1"/>
                <a:gd name="T1" fmla="*/ 2147483647 h 1408"/>
                <a:gd name="T2" fmla="*/ 0 w 1"/>
                <a:gd name="T3" fmla="*/ 0 h 1408"/>
                <a:gd name="T4" fmla="*/ 0 60000 65536"/>
                <a:gd name="T5" fmla="*/ 0 60000 65536"/>
                <a:gd name="T6" fmla="*/ 0 w 1"/>
                <a:gd name="T7" fmla="*/ 0 h 1408"/>
                <a:gd name="T8" fmla="*/ 1 w 1"/>
                <a:gd name="T9" fmla="*/ 1408 h 140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408">
                  <a:moveTo>
                    <a:pt x="1" y="1408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7" name="Line 31"/>
            <p:cNvSpPr>
              <a:spLocks noChangeShapeType="1"/>
            </p:cNvSpPr>
            <p:nvPr/>
          </p:nvSpPr>
          <p:spPr bwMode="auto">
            <a:xfrm flipV="1">
              <a:off x="3521075" y="4464050"/>
              <a:ext cx="0" cy="4460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" name="Line 118"/>
            <p:cNvSpPr>
              <a:spLocks noChangeShapeType="1"/>
            </p:cNvSpPr>
            <p:nvPr/>
          </p:nvSpPr>
          <p:spPr bwMode="auto">
            <a:xfrm flipV="1">
              <a:off x="5600700" y="1717675"/>
              <a:ext cx="0" cy="3429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" name="Freeform 125"/>
            <p:cNvSpPr>
              <a:spLocks/>
            </p:cNvSpPr>
            <p:nvPr/>
          </p:nvSpPr>
          <p:spPr bwMode="auto">
            <a:xfrm>
              <a:off x="4694238" y="1720850"/>
              <a:ext cx="1087437" cy="1588"/>
            </a:xfrm>
            <a:custGeom>
              <a:avLst/>
              <a:gdLst>
                <a:gd name="T0" fmla="*/ 0 w 685"/>
                <a:gd name="T1" fmla="*/ 2147483647 h 1"/>
                <a:gd name="T2" fmla="*/ 2147483647 w 685"/>
                <a:gd name="T3" fmla="*/ 0 h 1"/>
                <a:gd name="T4" fmla="*/ 0 60000 65536"/>
                <a:gd name="T5" fmla="*/ 0 60000 65536"/>
                <a:gd name="T6" fmla="*/ 0 w 685"/>
                <a:gd name="T7" fmla="*/ 0 h 1"/>
                <a:gd name="T8" fmla="*/ 685 w 68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85" h="1">
                  <a:moveTo>
                    <a:pt x="0" y="1"/>
                  </a:moveTo>
                  <a:lnTo>
                    <a:pt x="685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" name="Freeform 140"/>
            <p:cNvSpPr>
              <a:spLocks/>
            </p:cNvSpPr>
            <p:nvPr/>
          </p:nvSpPr>
          <p:spPr bwMode="auto">
            <a:xfrm>
              <a:off x="6162675" y="1724441"/>
              <a:ext cx="604838" cy="0"/>
            </a:xfrm>
            <a:custGeom>
              <a:avLst/>
              <a:gdLst>
                <a:gd name="T0" fmla="*/ 0 w 381"/>
                <a:gd name="T1" fmla="*/ 0 h 5"/>
                <a:gd name="T2" fmla="*/ 2147483647 w 381"/>
                <a:gd name="T3" fmla="*/ 2147483647 h 5"/>
                <a:gd name="T4" fmla="*/ 0 60000 65536"/>
                <a:gd name="T5" fmla="*/ 0 60000 65536"/>
                <a:gd name="T6" fmla="*/ 0 w 381"/>
                <a:gd name="T7" fmla="*/ 0 h 5"/>
                <a:gd name="T8" fmla="*/ 381 w 381"/>
                <a:gd name="T9" fmla="*/ 5 h 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81" h="5">
                  <a:moveTo>
                    <a:pt x="0" y="0"/>
                  </a:moveTo>
                  <a:lnTo>
                    <a:pt x="381" y="5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1" name="Freeform 141"/>
            <p:cNvSpPr>
              <a:spLocks/>
            </p:cNvSpPr>
            <p:nvPr/>
          </p:nvSpPr>
          <p:spPr bwMode="auto">
            <a:xfrm>
              <a:off x="6530975" y="1020763"/>
              <a:ext cx="0" cy="701675"/>
            </a:xfrm>
            <a:custGeom>
              <a:avLst/>
              <a:gdLst>
                <a:gd name="T0" fmla="*/ 2147483647 w 4"/>
                <a:gd name="T1" fmla="*/ 2147483647 h 429"/>
                <a:gd name="T2" fmla="*/ 0 w 4"/>
                <a:gd name="T3" fmla="*/ 0 h 429"/>
                <a:gd name="T4" fmla="*/ 0 60000 65536"/>
                <a:gd name="T5" fmla="*/ 0 60000 65536"/>
                <a:gd name="T6" fmla="*/ 0 w 4"/>
                <a:gd name="T7" fmla="*/ 0 h 429"/>
                <a:gd name="T8" fmla="*/ 4 w 4"/>
                <a:gd name="T9" fmla="*/ 429 h 42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429">
                  <a:moveTo>
                    <a:pt x="4" y="429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2" name="Line 233"/>
            <p:cNvSpPr>
              <a:spLocks noChangeShapeType="1"/>
            </p:cNvSpPr>
            <p:nvPr/>
          </p:nvSpPr>
          <p:spPr bwMode="auto">
            <a:xfrm rot="5400000" flipV="1">
              <a:off x="3933032" y="4458494"/>
              <a:ext cx="0" cy="90328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3" name="Line 234"/>
            <p:cNvSpPr>
              <a:spLocks noChangeShapeType="1"/>
            </p:cNvSpPr>
            <p:nvPr/>
          </p:nvSpPr>
          <p:spPr bwMode="auto">
            <a:xfrm rot="5400000" flipV="1">
              <a:off x="2894807" y="4077494"/>
              <a:ext cx="0" cy="166528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4" name="Line 354"/>
            <p:cNvSpPr>
              <a:spLocks noChangeShapeType="1"/>
            </p:cNvSpPr>
            <p:nvPr/>
          </p:nvSpPr>
          <p:spPr bwMode="auto">
            <a:xfrm>
              <a:off x="2060575" y="4473575"/>
              <a:ext cx="0" cy="4460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5" name="Freeform 364"/>
            <p:cNvSpPr>
              <a:spLocks/>
            </p:cNvSpPr>
            <p:nvPr/>
          </p:nvSpPr>
          <p:spPr bwMode="auto">
            <a:xfrm rot="-5400000">
              <a:off x="4021138" y="5461000"/>
              <a:ext cx="742950" cy="161925"/>
            </a:xfrm>
            <a:custGeom>
              <a:avLst/>
              <a:gdLst>
                <a:gd name="T0" fmla="*/ 0 w 596"/>
                <a:gd name="T1" fmla="*/ 2147483647 h 102"/>
                <a:gd name="T2" fmla="*/ 2147483647 w 596"/>
                <a:gd name="T3" fmla="*/ 2147483647 h 102"/>
                <a:gd name="T4" fmla="*/ 2147483647 w 596"/>
                <a:gd name="T5" fmla="*/ 2147483647 h 102"/>
                <a:gd name="T6" fmla="*/ 2147483647 w 596"/>
                <a:gd name="T7" fmla="*/ 0 h 102"/>
                <a:gd name="T8" fmla="*/ 2147483647 w 596"/>
                <a:gd name="T9" fmla="*/ 2147483647 h 102"/>
                <a:gd name="T10" fmla="*/ 2147483647 w 596"/>
                <a:gd name="T11" fmla="*/ 2147483647 h 102"/>
                <a:gd name="T12" fmla="*/ 2147483647 w 596"/>
                <a:gd name="T13" fmla="*/ 2147483647 h 102"/>
                <a:gd name="T14" fmla="*/ 2147483647 w 596"/>
                <a:gd name="T15" fmla="*/ 2147483647 h 102"/>
                <a:gd name="T16" fmla="*/ 2147483647 w 596"/>
                <a:gd name="T17" fmla="*/ 2147483647 h 102"/>
                <a:gd name="T18" fmla="*/ 2147483647 w 596"/>
                <a:gd name="T19" fmla="*/ 2147483647 h 102"/>
                <a:gd name="T20" fmla="*/ 2147483647 w 596"/>
                <a:gd name="T21" fmla="*/ 2147483647 h 102"/>
                <a:gd name="T22" fmla="*/ 2147483647 w 596"/>
                <a:gd name="T23" fmla="*/ 2147483647 h 1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96"/>
                <a:gd name="T37" fmla="*/ 0 h 102"/>
                <a:gd name="T38" fmla="*/ 596 w 596"/>
                <a:gd name="T39" fmla="*/ 102 h 10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96" h="102">
                  <a:moveTo>
                    <a:pt x="0" y="52"/>
                  </a:moveTo>
                  <a:lnTo>
                    <a:pt x="146" y="50"/>
                  </a:lnTo>
                  <a:lnTo>
                    <a:pt x="167" y="102"/>
                  </a:lnTo>
                  <a:lnTo>
                    <a:pt x="201" y="0"/>
                  </a:lnTo>
                  <a:lnTo>
                    <a:pt x="239" y="102"/>
                  </a:lnTo>
                  <a:lnTo>
                    <a:pt x="286" y="2"/>
                  </a:lnTo>
                  <a:lnTo>
                    <a:pt x="330" y="102"/>
                  </a:lnTo>
                  <a:lnTo>
                    <a:pt x="365" y="2"/>
                  </a:lnTo>
                  <a:lnTo>
                    <a:pt x="415" y="100"/>
                  </a:lnTo>
                  <a:lnTo>
                    <a:pt x="447" y="6"/>
                  </a:lnTo>
                  <a:lnTo>
                    <a:pt x="478" y="56"/>
                  </a:lnTo>
                  <a:lnTo>
                    <a:pt x="596" y="56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rot="10800000"/>
            <a:lstStyle/>
            <a:p>
              <a:endParaRPr lang="zh-TW" altLang="en-US"/>
            </a:p>
          </p:txBody>
        </p:sp>
        <p:sp>
          <p:nvSpPr>
            <p:cNvPr id="296" name="Freeform 366"/>
            <p:cNvSpPr>
              <a:spLocks/>
            </p:cNvSpPr>
            <p:nvPr/>
          </p:nvSpPr>
          <p:spPr bwMode="auto">
            <a:xfrm>
              <a:off x="3692525" y="5929313"/>
              <a:ext cx="984250" cy="0"/>
            </a:xfrm>
            <a:custGeom>
              <a:avLst/>
              <a:gdLst>
                <a:gd name="T0" fmla="*/ 0 w 620"/>
                <a:gd name="T1" fmla="*/ 2147483647 h 4"/>
                <a:gd name="T2" fmla="*/ 2147483647 w 620"/>
                <a:gd name="T3" fmla="*/ 0 h 4"/>
                <a:gd name="T4" fmla="*/ 0 60000 65536"/>
                <a:gd name="T5" fmla="*/ 0 60000 65536"/>
                <a:gd name="T6" fmla="*/ 0 w 620"/>
                <a:gd name="T7" fmla="*/ 0 h 4"/>
                <a:gd name="T8" fmla="*/ 620 w 620"/>
                <a:gd name="T9" fmla="*/ 4 h 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4">
                  <a:moveTo>
                    <a:pt x="0" y="4"/>
                  </a:moveTo>
                  <a:lnTo>
                    <a:pt x="62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297" name="Group 406"/>
            <p:cNvGrpSpPr>
              <a:grpSpLocks/>
            </p:cNvGrpSpPr>
            <p:nvPr/>
          </p:nvGrpSpPr>
          <p:grpSpPr bwMode="auto">
            <a:xfrm>
              <a:off x="5778662" y="1455738"/>
              <a:ext cx="384175" cy="336550"/>
              <a:chOff x="2399" y="1822"/>
              <a:chExt cx="119" cy="160"/>
            </a:xfrm>
            <a:solidFill>
              <a:srgbClr val="008000"/>
            </a:solidFill>
          </p:grpSpPr>
          <p:sp>
            <p:nvSpPr>
              <p:cNvPr id="329" name="AutoShape 407"/>
              <p:cNvSpPr>
                <a:spLocks noChangeArrowheads="1"/>
              </p:cNvSpPr>
              <p:nvPr/>
            </p:nvSpPr>
            <p:spPr bwMode="auto">
              <a:xfrm rot="-5400000">
                <a:off x="2399" y="1919"/>
                <a:ext cx="63" cy="63"/>
              </a:xfrm>
              <a:prstGeom prst="flowChartMerge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30" name="AutoShape 408"/>
              <p:cNvSpPr>
                <a:spLocks noChangeArrowheads="1"/>
              </p:cNvSpPr>
              <p:nvPr/>
            </p:nvSpPr>
            <p:spPr bwMode="auto">
              <a:xfrm rot="-5400000">
                <a:off x="2455" y="1919"/>
                <a:ext cx="63" cy="63"/>
              </a:xfrm>
              <a:prstGeom prst="flowChartExtract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31" name="Line 409"/>
              <p:cNvSpPr>
                <a:spLocks noChangeShapeType="1"/>
              </p:cNvSpPr>
              <p:nvPr/>
            </p:nvSpPr>
            <p:spPr bwMode="auto">
              <a:xfrm rot="-5400000">
                <a:off x="2408" y="1904"/>
                <a:ext cx="98" cy="0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32" name="Rectangle 410"/>
              <p:cNvSpPr>
                <a:spLocks noChangeArrowheads="1"/>
              </p:cNvSpPr>
              <p:nvPr/>
            </p:nvSpPr>
            <p:spPr bwMode="auto">
              <a:xfrm rot="-5400000">
                <a:off x="2424" y="1825"/>
                <a:ext cx="65" cy="59"/>
              </a:xfrm>
              <a:prstGeom prst="rect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33" name="Line 411"/>
              <p:cNvSpPr>
                <a:spLocks noChangeShapeType="1"/>
              </p:cNvSpPr>
              <p:nvPr/>
            </p:nvSpPr>
            <p:spPr bwMode="auto">
              <a:xfrm rot="-5400000">
                <a:off x="2457" y="1825"/>
                <a:ext cx="0" cy="59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98" name="Group 406"/>
            <p:cNvGrpSpPr>
              <a:grpSpLocks/>
            </p:cNvGrpSpPr>
            <p:nvPr/>
          </p:nvGrpSpPr>
          <p:grpSpPr bwMode="auto">
            <a:xfrm>
              <a:off x="5779019" y="1455738"/>
              <a:ext cx="384175" cy="336550"/>
              <a:chOff x="2399" y="1822"/>
              <a:chExt cx="119" cy="160"/>
            </a:xfrm>
            <a:solidFill>
              <a:srgbClr val="008000"/>
            </a:solidFill>
          </p:grpSpPr>
          <p:sp>
            <p:nvSpPr>
              <p:cNvPr id="324" name="AutoShape 407"/>
              <p:cNvSpPr>
                <a:spLocks noChangeArrowheads="1"/>
              </p:cNvSpPr>
              <p:nvPr/>
            </p:nvSpPr>
            <p:spPr bwMode="auto">
              <a:xfrm rot="-5400000">
                <a:off x="2399" y="1919"/>
                <a:ext cx="63" cy="63"/>
              </a:xfrm>
              <a:prstGeom prst="flowChartMerge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25" name="AutoShape 408"/>
              <p:cNvSpPr>
                <a:spLocks noChangeArrowheads="1"/>
              </p:cNvSpPr>
              <p:nvPr/>
            </p:nvSpPr>
            <p:spPr bwMode="auto">
              <a:xfrm rot="-5400000">
                <a:off x="2455" y="1919"/>
                <a:ext cx="63" cy="63"/>
              </a:xfrm>
              <a:prstGeom prst="flowChartExtract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26" name="Line 409"/>
              <p:cNvSpPr>
                <a:spLocks noChangeShapeType="1"/>
              </p:cNvSpPr>
              <p:nvPr/>
            </p:nvSpPr>
            <p:spPr bwMode="auto">
              <a:xfrm rot="-5400000">
                <a:off x="2408" y="1904"/>
                <a:ext cx="98" cy="0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7" name="Rectangle 410"/>
              <p:cNvSpPr>
                <a:spLocks noChangeArrowheads="1"/>
              </p:cNvSpPr>
              <p:nvPr/>
            </p:nvSpPr>
            <p:spPr bwMode="auto">
              <a:xfrm rot="-5400000">
                <a:off x="2424" y="1825"/>
                <a:ext cx="65" cy="59"/>
              </a:xfrm>
              <a:prstGeom prst="rect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28" name="Line 411"/>
              <p:cNvSpPr>
                <a:spLocks noChangeShapeType="1"/>
              </p:cNvSpPr>
              <p:nvPr/>
            </p:nvSpPr>
            <p:spPr bwMode="auto">
              <a:xfrm rot="-5400000">
                <a:off x="2457" y="1825"/>
                <a:ext cx="0" cy="59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99" name="Group 11"/>
            <p:cNvGrpSpPr>
              <a:grpSpLocks/>
            </p:cNvGrpSpPr>
            <p:nvPr/>
          </p:nvGrpSpPr>
          <p:grpSpPr bwMode="auto">
            <a:xfrm rot="5400000">
              <a:off x="4642644" y="4479131"/>
              <a:ext cx="336550" cy="382588"/>
              <a:chOff x="2399" y="1822"/>
              <a:chExt cx="119" cy="160"/>
            </a:xfrm>
            <a:solidFill>
              <a:srgbClr val="008000"/>
            </a:solidFill>
          </p:grpSpPr>
          <p:sp>
            <p:nvSpPr>
              <p:cNvPr id="319" name="AutoShape 12"/>
              <p:cNvSpPr>
                <a:spLocks noChangeArrowheads="1"/>
              </p:cNvSpPr>
              <p:nvPr/>
            </p:nvSpPr>
            <p:spPr bwMode="auto">
              <a:xfrm rot="-5400000">
                <a:off x="2399" y="1919"/>
                <a:ext cx="63" cy="63"/>
              </a:xfrm>
              <a:prstGeom prst="flowChartMerge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0" name="AutoShape 13"/>
              <p:cNvSpPr>
                <a:spLocks noChangeArrowheads="1"/>
              </p:cNvSpPr>
              <p:nvPr/>
            </p:nvSpPr>
            <p:spPr bwMode="auto">
              <a:xfrm rot="-5400000">
                <a:off x="2455" y="1919"/>
                <a:ext cx="63" cy="63"/>
              </a:xfrm>
              <a:prstGeom prst="flowChartExtract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1" name="Line 14"/>
              <p:cNvSpPr>
                <a:spLocks noChangeShapeType="1"/>
              </p:cNvSpPr>
              <p:nvPr/>
            </p:nvSpPr>
            <p:spPr bwMode="auto">
              <a:xfrm rot="-5400000">
                <a:off x="2408" y="1904"/>
                <a:ext cx="98" cy="0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2" name="Rectangle 15"/>
              <p:cNvSpPr>
                <a:spLocks noChangeArrowheads="1"/>
              </p:cNvSpPr>
              <p:nvPr/>
            </p:nvSpPr>
            <p:spPr bwMode="auto">
              <a:xfrm rot="-5400000">
                <a:off x="2424" y="1825"/>
                <a:ext cx="65" cy="59"/>
              </a:xfrm>
              <a:prstGeom prst="rect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3" name="Line 16"/>
              <p:cNvSpPr>
                <a:spLocks noChangeShapeType="1"/>
              </p:cNvSpPr>
              <p:nvPr/>
            </p:nvSpPr>
            <p:spPr bwMode="auto">
              <a:xfrm rot="-5400000">
                <a:off x="2457" y="1825"/>
                <a:ext cx="0" cy="59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00" name="Group 6"/>
            <p:cNvGrpSpPr>
              <a:grpSpLocks/>
            </p:cNvGrpSpPr>
            <p:nvPr/>
          </p:nvGrpSpPr>
          <p:grpSpPr bwMode="auto">
            <a:xfrm rot="5400000">
              <a:off x="4745831" y="4996657"/>
              <a:ext cx="176213" cy="285750"/>
              <a:chOff x="1200" y="3600"/>
              <a:chExt cx="192" cy="240"/>
            </a:xfrm>
            <a:solidFill>
              <a:srgbClr val="FF6600"/>
            </a:solidFill>
          </p:grpSpPr>
          <p:sp>
            <p:nvSpPr>
              <p:cNvPr id="317" name="Oval 7"/>
              <p:cNvSpPr>
                <a:spLocks noChangeArrowheads="1"/>
              </p:cNvSpPr>
              <p:nvPr/>
            </p:nvSpPr>
            <p:spPr bwMode="auto">
              <a:xfrm>
                <a:off x="1200" y="3600"/>
                <a:ext cx="192" cy="144"/>
              </a:xfrm>
              <a:prstGeom prst="ellipse">
                <a:avLst/>
              </a:prstGeom>
              <a:grp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18" name="Line 8"/>
              <p:cNvSpPr>
                <a:spLocks noChangeShapeType="1"/>
              </p:cNvSpPr>
              <p:nvPr/>
            </p:nvSpPr>
            <p:spPr bwMode="auto">
              <a:xfrm>
                <a:off x="1296" y="3744"/>
                <a:ext cx="0" cy="96"/>
              </a:xfrm>
              <a:prstGeom prst="line">
                <a:avLst/>
              </a:prstGeom>
              <a:grp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01" name="Group 18"/>
            <p:cNvGrpSpPr>
              <a:grpSpLocks/>
            </p:cNvGrpSpPr>
            <p:nvPr/>
          </p:nvGrpSpPr>
          <p:grpSpPr bwMode="auto">
            <a:xfrm rot="10800000" flipH="1">
              <a:off x="4625975" y="4021138"/>
              <a:ext cx="350838" cy="317500"/>
              <a:chOff x="672" y="3264"/>
              <a:chExt cx="240" cy="240"/>
            </a:xfrm>
            <a:solidFill>
              <a:srgbClr val="FF6600"/>
            </a:solidFill>
          </p:grpSpPr>
          <p:grpSp>
            <p:nvGrpSpPr>
              <p:cNvPr id="309" name="Group 19"/>
              <p:cNvGrpSpPr>
                <a:grpSpLocks/>
              </p:cNvGrpSpPr>
              <p:nvPr/>
            </p:nvGrpSpPr>
            <p:grpSpPr bwMode="auto">
              <a:xfrm>
                <a:off x="672" y="3312"/>
                <a:ext cx="141" cy="192"/>
                <a:chOff x="672" y="3264"/>
                <a:chExt cx="141" cy="192"/>
              </a:xfrm>
              <a:grpFill/>
            </p:grpSpPr>
            <p:sp>
              <p:nvSpPr>
                <p:cNvPr id="314" name="AutoShape 20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93" cy="102"/>
                </a:xfrm>
                <a:prstGeom prst="flowChartMerge">
                  <a:avLst/>
                </a:prstGeom>
                <a:grpFill/>
                <a:ln w="9525">
                  <a:solidFill>
                    <a:srgbClr val="0000FF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15" name="AutoShape 21"/>
                <p:cNvSpPr>
                  <a:spLocks noChangeArrowheads="1"/>
                </p:cNvSpPr>
                <p:nvPr/>
              </p:nvSpPr>
              <p:spPr bwMode="auto">
                <a:xfrm>
                  <a:off x="672" y="3354"/>
                  <a:ext cx="93" cy="102"/>
                </a:xfrm>
                <a:prstGeom prst="flowChartExtract">
                  <a:avLst/>
                </a:prstGeom>
                <a:grpFill/>
                <a:ln w="9525">
                  <a:solidFill>
                    <a:srgbClr val="0000FF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16" name="Line 22"/>
                <p:cNvSpPr>
                  <a:spLocks noChangeShapeType="1"/>
                </p:cNvSpPr>
                <p:nvPr/>
              </p:nvSpPr>
              <p:spPr bwMode="auto">
                <a:xfrm>
                  <a:off x="717" y="3360"/>
                  <a:ext cx="96" cy="0"/>
                </a:xfrm>
                <a:prstGeom prst="line">
                  <a:avLst/>
                </a:prstGeom>
                <a:grpFill/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310" name="AutoShape 23"/>
              <p:cNvSpPr>
                <a:spLocks noChangeArrowheads="1"/>
              </p:cNvSpPr>
              <p:nvPr/>
            </p:nvSpPr>
            <p:spPr bwMode="auto">
              <a:xfrm>
                <a:off x="816" y="3360"/>
                <a:ext cx="48" cy="96"/>
              </a:xfrm>
              <a:prstGeom prst="flowChartDelay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11" name="Line 24"/>
              <p:cNvSpPr>
                <a:spLocks noChangeShapeType="1"/>
              </p:cNvSpPr>
              <p:nvPr/>
            </p:nvSpPr>
            <p:spPr bwMode="auto">
              <a:xfrm flipV="1">
                <a:off x="720" y="3264"/>
                <a:ext cx="192" cy="144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12" name="Line 25"/>
              <p:cNvSpPr>
                <a:spLocks noChangeShapeType="1"/>
              </p:cNvSpPr>
              <p:nvPr/>
            </p:nvSpPr>
            <p:spPr bwMode="auto">
              <a:xfrm>
                <a:off x="912" y="3264"/>
                <a:ext cx="0" cy="144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13" name="Line 26"/>
              <p:cNvSpPr>
                <a:spLocks noChangeShapeType="1"/>
              </p:cNvSpPr>
              <p:nvPr/>
            </p:nvSpPr>
            <p:spPr bwMode="auto">
              <a:xfrm flipH="1">
                <a:off x="864" y="3408"/>
                <a:ext cx="48" cy="0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02" name="Group 216"/>
            <p:cNvGrpSpPr>
              <a:grpSpLocks/>
            </p:cNvGrpSpPr>
            <p:nvPr/>
          </p:nvGrpSpPr>
          <p:grpSpPr bwMode="auto">
            <a:xfrm rot="5400000">
              <a:off x="4764882" y="3009106"/>
              <a:ext cx="190500" cy="344487"/>
              <a:chOff x="1200" y="3600"/>
              <a:chExt cx="192" cy="240"/>
            </a:xfrm>
            <a:solidFill>
              <a:srgbClr val="FF6600"/>
            </a:solidFill>
          </p:grpSpPr>
          <p:sp>
            <p:nvSpPr>
              <p:cNvPr id="307" name="Oval 217"/>
              <p:cNvSpPr>
                <a:spLocks noChangeArrowheads="1"/>
              </p:cNvSpPr>
              <p:nvPr/>
            </p:nvSpPr>
            <p:spPr bwMode="auto">
              <a:xfrm>
                <a:off x="1200" y="3600"/>
                <a:ext cx="192" cy="144"/>
              </a:xfrm>
              <a:prstGeom prst="ellipse">
                <a:avLst/>
              </a:prstGeom>
              <a:grp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08" name="Line 218"/>
              <p:cNvSpPr>
                <a:spLocks noChangeShapeType="1"/>
              </p:cNvSpPr>
              <p:nvPr/>
            </p:nvSpPr>
            <p:spPr bwMode="auto">
              <a:xfrm>
                <a:off x="1296" y="3744"/>
                <a:ext cx="0" cy="96"/>
              </a:xfrm>
              <a:prstGeom prst="line">
                <a:avLst/>
              </a:prstGeom>
              <a:grp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03" name="Freeform 367"/>
            <p:cNvSpPr>
              <a:spLocks/>
            </p:cNvSpPr>
            <p:nvPr/>
          </p:nvSpPr>
          <p:spPr bwMode="auto">
            <a:xfrm rot="-5400000">
              <a:off x="4271341" y="5460206"/>
              <a:ext cx="817562" cy="161925"/>
            </a:xfrm>
            <a:custGeom>
              <a:avLst/>
              <a:gdLst>
                <a:gd name="T0" fmla="*/ 0 w 755"/>
                <a:gd name="T1" fmla="*/ 2147483647 h 102"/>
                <a:gd name="T2" fmla="*/ 2147483647 w 755"/>
                <a:gd name="T3" fmla="*/ 2147483647 h 102"/>
                <a:gd name="T4" fmla="*/ 2147483647 w 755"/>
                <a:gd name="T5" fmla="*/ 2147483647 h 102"/>
                <a:gd name="T6" fmla="*/ 2147483647 w 755"/>
                <a:gd name="T7" fmla="*/ 0 h 102"/>
                <a:gd name="T8" fmla="*/ 2147483647 w 755"/>
                <a:gd name="T9" fmla="*/ 2147483647 h 102"/>
                <a:gd name="T10" fmla="*/ 2147483647 w 755"/>
                <a:gd name="T11" fmla="*/ 2147483647 h 102"/>
                <a:gd name="T12" fmla="*/ 2147483647 w 755"/>
                <a:gd name="T13" fmla="*/ 2147483647 h 102"/>
                <a:gd name="T14" fmla="*/ 2147483647 w 755"/>
                <a:gd name="T15" fmla="*/ 2147483647 h 102"/>
                <a:gd name="T16" fmla="*/ 2147483647 w 755"/>
                <a:gd name="T17" fmla="*/ 2147483647 h 102"/>
                <a:gd name="T18" fmla="*/ 2147483647 w 755"/>
                <a:gd name="T19" fmla="*/ 2147483647 h 102"/>
                <a:gd name="T20" fmla="*/ 2147483647 w 755"/>
                <a:gd name="T21" fmla="*/ 2147483647 h 102"/>
                <a:gd name="T22" fmla="*/ 2147483647 w 755"/>
                <a:gd name="T23" fmla="*/ 2147483647 h 1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5"/>
                <a:gd name="T37" fmla="*/ 0 h 102"/>
                <a:gd name="T38" fmla="*/ 755 w 755"/>
                <a:gd name="T39" fmla="*/ 102 h 10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5" h="102">
                  <a:moveTo>
                    <a:pt x="0" y="50"/>
                  </a:moveTo>
                  <a:lnTo>
                    <a:pt x="214" y="50"/>
                  </a:lnTo>
                  <a:lnTo>
                    <a:pt x="236" y="102"/>
                  </a:lnTo>
                  <a:lnTo>
                    <a:pt x="270" y="0"/>
                  </a:lnTo>
                  <a:lnTo>
                    <a:pt x="308" y="102"/>
                  </a:lnTo>
                  <a:lnTo>
                    <a:pt x="356" y="2"/>
                  </a:lnTo>
                  <a:lnTo>
                    <a:pt x="400" y="102"/>
                  </a:lnTo>
                  <a:lnTo>
                    <a:pt x="436" y="2"/>
                  </a:lnTo>
                  <a:lnTo>
                    <a:pt x="486" y="100"/>
                  </a:lnTo>
                  <a:lnTo>
                    <a:pt x="518" y="6"/>
                  </a:lnTo>
                  <a:lnTo>
                    <a:pt x="550" y="56"/>
                  </a:lnTo>
                  <a:lnTo>
                    <a:pt x="755" y="55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rot="10800000"/>
            <a:lstStyle/>
            <a:p>
              <a:endParaRPr lang="zh-TW" altLang="en-US"/>
            </a:p>
          </p:txBody>
        </p:sp>
        <p:sp>
          <p:nvSpPr>
            <p:cNvPr id="304" name="Line 378"/>
            <p:cNvSpPr>
              <a:spLocks noChangeShapeType="1"/>
            </p:cNvSpPr>
            <p:nvPr/>
          </p:nvSpPr>
          <p:spPr bwMode="auto">
            <a:xfrm flipV="1">
              <a:off x="4397375" y="4891088"/>
              <a:ext cx="0" cy="29527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5" name="Line 379"/>
            <p:cNvSpPr>
              <a:spLocks noChangeShapeType="1"/>
            </p:cNvSpPr>
            <p:nvPr/>
          </p:nvSpPr>
          <p:spPr bwMode="auto">
            <a:xfrm flipV="1">
              <a:off x="4687888" y="4845050"/>
              <a:ext cx="0" cy="4460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6" name="Line 380"/>
            <p:cNvSpPr>
              <a:spLocks noChangeShapeType="1"/>
            </p:cNvSpPr>
            <p:nvPr/>
          </p:nvSpPr>
          <p:spPr bwMode="auto">
            <a:xfrm>
              <a:off x="4691063" y="4273550"/>
              <a:ext cx="0" cy="22225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FE191F-F42E-41F0-83EE-3CE7EE7D6B8F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  <p:sp>
        <p:nvSpPr>
          <p:cNvPr id="347" name="Line 198"/>
          <p:cNvSpPr>
            <a:spLocks noChangeShapeType="1"/>
          </p:cNvSpPr>
          <p:nvPr/>
        </p:nvSpPr>
        <p:spPr bwMode="auto">
          <a:xfrm>
            <a:off x="1639292" y="6215951"/>
            <a:ext cx="504825" cy="0"/>
          </a:xfrm>
          <a:prstGeom prst="line">
            <a:avLst/>
          </a:prstGeom>
          <a:solidFill>
            <a:schemeClr val="tx1"/>
          </a:solidFill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48" name="Text Box 200"/>
          <p:cNvSpPr txBox="1">
            <a:spLocks noChangeArrowheads="1"/>
          </p:cNvSpPr>
          <p:nvPr/>
        </p:nvSpPr>
        <p:spPr bwMode="auto">
          <a:xfrm>
            <a:off x="2191370" y="6085329"/>
            <a:ext cx="86223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TW" altLang="en-US" sz="1200" b="1" dirty="0" smtClean="0">
                <a:solidFill>
                  <a:srgbClr val="0000FF"/>
                </a:solidFill>
              </a:rPr>
              <a:t>供應氣體</a:t>
            </a:r>
            <a:endParaRPr lang="zh-TW" altLang="en-US" sz="1200" b="1" dirty="0">
              <a:solidFill>
                <a:srgbClr val="0000FF"/>
              </a:solidFill>
            </a:endParaRPr>
          </a:p>
        </p:txBody>
      </p:sp>
      <p:grpSp>
        <p:nvGrpSpPr>
          <p:cNvPr id="349" name="群組 348"/>
          <p:cNvGrpSpPr/>
          <p:nvPr/>
        </p:nvGrpSpPr>
        <p:grpSpPr>
          <a:xfrm>
            <a:off x="4143565" y="1387836"/>
            <a:ext cx="1697038" cy="1681164"/>
            <a:chOff x="4140201" y="1397000"/>
            <a:chExt cx="1697038" cy="1681164"/>
          </a:xfrm>
        </p:grpSpPr>
        <p:sp>
          <p:nvSpPr>
            <p:cNvPr id="350" name="Freeform 161"/>
            <p:cNvSpPr>
              <a:spLocks/>
            </p:cNvSpPr>
            <p:nvPr/>
          </p:nvSpPr>
          <p:spPr bwMode="auto">
            <a:xfrm>
              <a:off x="4467225" y="2527300"/>
              <a:ext cx="0" cy="534988"/>
            </a:xfrm>
            <a:custGeom>
              <a:avLst/>
              <a:gdLst>
                <a:gd name="T0" fmla="*/ 0 w 2"/>
                <a:gd name="T1" fmla="*/ 2147483647 h 327"/>
                <a:gd name="T2" fmla="*/ 2147483647 w 2"/>
                <a:gd name="T3" fmla="*/ 0 h 327"/>
                <a:gd name="T4" fmla="*/ 0 60000 65536"/>
                <a:gd name="T5" fmla="*/ 0 60000 65536"/>
                <a:gd name="T6" fmla="*/ 0 w 2"/>
                <a:gd name="T7" fmla="*/ 0 h 327"/>
                <a:gd name="T8" fmla="*/ 2 w 2"/>
                <a:gd name="T9" fmla="*/ 327 h 32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327">
                  <a:moveTo>
                    <a:pt x="0" y="327"/>
                  </a:moveTo>
                  <a:lnTo>
                    <a:pt x="2" y="0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n>
                  <a:solidFill>
                    <a:srgbClr val="0000FF"/>
                  </a:solidFill>
                </a:ln>
              </a:endParaRPr>
            </a:p>
          </p:txBody>
        </p:sp>
        <p:sp>
          <p:nvSpPr>
            <p:cNvPr id="351" name="Freeform 173"/>
            <p:cNvSpPr>
              <a:spLocks/>
            </p:cNvSpPr>
            <p:nvPr/>
          </p:nvSpPr>
          <p:spPr bwMode="auto">
            <a:xfrm>
              <a:off x="4148138" y="2462214"/>
              <a:ext cx="0" cy="587375"/>
            </a:xfrm>
            <a:custGeom>
              <a:avLst/>
              <a:gdLst>
                <a:gd name="T0" fmla="*/ 2147483647 w 5"/>
                <a:gd name="T1" fmla="*/ 2147483647 h 359"/>
                <a:gd name="T2" fmla="*/ 0 w 5"/>
                <a:gd name="T3" fmla="*/ 0 h 359"/>
                <a:gd name="T4" fmla="*/ 0 60000 65536"/>
                <a:gd name="T5" fmla="*/ 0 60000 65536"/>
                <a:gd name="T6" fmla="*/ 0 w 5"/>
                <a:gd name="T7" fmla="*/ 0 h 359"/>
                <a:gd name="T8" fmla="*/ 5 w 5"/>
                <a:gd name="T9" fmla="*/ 359 h 35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" h="359">
                  <a:moveTo>
                    <a:pt x="5" y="359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n>
                  <a:solidFill>
                    <a:srgbClr val="0000FF"/>
                  </a:solidFill>
                </a:ln>
              </a:endParaRPr>
            </a:p>
          </p:txBody>
        </p:sp>
        <p:sp>
          <p:nvSpPr>
            <p:cNvPr id="352" name="Line 174"/>
            <p:cNvSpPr>
              <a:spLocks noChangeShapeType="1"/>
            </p:cNvSpPr>
            <p:nvPr/>
          </p:nvSpPr>
          <p:spPr bwMode="auto">
            <a:xfrm flipV="1">
              <a:off x="4144093" y="1928812"/>
              <a:ext cx="1587" cy="268288"/>
            </a:xfrm>
            <a:prstGeom prst="line">
              <a:avLst/>
            </a:pr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3" name="Freeform 176"/>
            <p:cNvSpPr>
              <a:spLocks/>
            </p:cNvSpPr>
            <p:nvPr/>
          </p:nvSpPr>
          <p:spPr bwMode="auto">
            <a:xfrm>
              <a:off x="4468813" y="1597026"/>
              <a:ext cx="0" cy="595313"/>
            </a:xfrm>
            <a:custGeom>
              <a:avLst/>
              <a:gdLst>
                <a:gd name="T0" fmla="*/ 0 w 3"/>
                <a:gd name="T1" fmla="*/ 2147483647 h 364"/>
                <a:gd name="T2" fmla="*/ 2147483647 w 3"/>
                <a:gd name="T3" fmla="*/ 0 h 364"/>
                <a:gd name="T4" fmla="*/ 0 60000 65536"/>
                <a:gd name="T5" fmla="*/ 0 60000 65536"/>
                <a:gd name="T6" fmla="*/ 0 w 3"/>
                <a:gd name="T7" fmla="*/ 0 h 364"/>
                <a:gd name="T8" fmla="*/ 3 w 3"/>
                <a:gd name="T9" fmla="*/ 364 h 3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" h="364">
                  <a:moveTo>
                    <a:pt x="0" y="364"/>
                  </a:moveTo>
                  <a:lnTo>
                    <a:pt x="3" y="0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4" name="Line 352"/>
            <p:cNvSpPr>
              <a:spLocks noChangeShapeType="1"/>
            </p:cNvSpPr>
            <p:nvPr/>
          </p:nvSpPr>
          <p:spPr bwMode="auto">
            <a:xfrm>
              <a:off x="4151461" y="1949450"/>
              <a:ext cx="324000" cy="0"/>
            </a:xfrm>
            <a:prstGeom prst="line">
              <a:avLst/>
            </a:pr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5" name="Freeform 376"/>
            <p:cNvSpPr>
              <a:spLocks/>
            </p:cNvSpPr>
            <p:nvPr/>
          </p:nvSpPr>
          <p:spPr bwMode="auto">
            <a:xfrm>
              <a:off x="4140201" y="3051176"/>
              <a:ext cx="822325" cy="4763"/>
            </a:xfrm>
            <a:custGeom>
              <a:avLst/>
              <a:gdLst>
                <a:gd name="T0" fmla="*/ 0 w 518"/>
                <a:gd name="T1" fmla="*/ 0 h 3"/>
                <a:gd name="T2" fmla="*/ 2147483647 w 518"/>
                <a:gd name="T3" fmla="*/ 2147483647 h 3"/>
                <a:gd name="T4" fmla="*/ 0 60000 65536"/>
                <a:gd name="T5" fmla="*/ 0 60000 65536"/>
                <a:gd name="T6" fmla="*/ 0 w 518"/>
                <a:gd name="T7" fmla="*/ 0 h 3"/>
                <a:gd name="T8" fmla="*/ 518 w 518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8" h="3">
                  <a:moveTo>
                    <a:pt x="0" y="0"/>
                  </a:moveTo>
                  <a:lnTo>
                    <a:pt x="518" y="3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n>
                  <a:solidFill>
                    <a:srgbClr val="0000FF"/>
                  </a:solidFill>
                </a:ln>
              </a:endParaRPr>
            </a:p>
          </p:txBody>
        </p:sp>
        <p:sp>
          <p:nvSpPr>
            <p:cNvPr id="356" name="Freeform 420"/>
            <p:cNvSpPr>
              <a:spLocks/>
            </p:cNvSpPr>
            <p:nvPr/>
          </p:nvSpPr>
          <p:spPr bwMode="auto">
            <a:xfrm>
              <a:off x="4468813" y="1397000"/>
              <a:ext cx="0" cy="273050"/>
            </a:xfrm>
            <a:custGeom>
              <a:avLst/>
              <a:gdLst>
                <a:gd name="T0" fmla="*/ 0 w 2"/>
                <a:gd name="T1" fmla="*/ 0 h 167"/>
                <a:gd name="T2" fmla="*/ 2147483647 w 2"/>
                <a:gd name="T3" fmla="*/ 2147483647 h 167"/>
                <a:gd name="T4" fmla="*/ 0 60000 65536"/>
                <a:gd name="T5" fmla="*/ 0 60000 65536"/>
                <a:gd name="T6" fmla="*/ 0 w 2"/>
                <a:gd name="T7" fmla="*/ 0 h 167"/>
                <a:gd name="T8" fmla="*/ 2 w 2"/>
                <a:gd name="T9" fmla="*/ 167 h 1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167">
                  <a:moveTo>
                    <a:pt x="0" y="0"/>
                  </a:moveTo>
                  <a:lnTo>
                    <a:pt x="2" y="167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7" name="Freeform 156"/>
            <p:cNvSpPr>
              <a:spLocks/>
            </p:cNvSpPr>
            <p:nvPr/>
          </p:nvSpPr>
          <p:spPr bwMode="auto">
            <a:xfrm>
              <a:off x="5114926" y="3054350"/>
              <a:ext cx="722313" cy="0"/>
            </a:xfrm>
            <a:custGeom>
              <a:avLst/>
              <a:gdLst>
                <a:gd name="T0" fmla="*/ 0 w 455"/>
                <a:gd name="T1" fmla="*/ 0 h 3"/>
                <a:gd name="T2" fmla="*/ 2147483647 w 455"/>
                <a:gd name="T3" fmla="*/ 2147483647 h 3"/>
                <a:gd name="T4" fmla="*/ 0 60000 65536"/>
                <a:gd name="T5" fmla="*/ 0 60000 65536"/>
                <a:gd name="T6" fmla="*/ 0 w 455"/>
                <a:gd name="T7" fmla="*/ 0 h 3"/>
                <a:gd name="T8" fmla="*/ 455 w 455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55" h="3">
                  <a:moveTo>
                    <a:pt x="0" y="0"/>
                  </a:moveTo>
                  <a:lnTo>
                    <a:pt x="455" y="3"/>
                  </a:lnTo>
                </a:path>
              </a:pathLst>
            </a:cu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8" name="Line 424"/>
            <p:cNvSpPr>
              <a:spLocks noChangeShapeType="1"/>
            </p:cNvSpPr>
            <p:nvPr/>
          </p:nvSpPr>
          <p:spPr bwMode="auto">
            <a:xfrm flipV="1">
              <a:off x="5834063" y="2928939"/>
              <a:ext cx="0" cy="149225"/>
            </a:xfrm>
            <a:prstGeom prst="line">
              <a:avLst/>
            </a:prstGeom>
            <a:noFill/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59" name="群組 358"/>
          <p:cNvGrpSpPr/>
          <p:nvPr/>
        </p:nvGrpSpPr>
        <p:grpSpPr>
          <a:xfrm>
            <a:off x="1623317" y="6308421"/>
            <a:ext cx="1602431" cy="276999"/>
            <a:chOff x="1630736" y="6115730"/>
            <a:chExt cx="1602431" cy="276999"/>
          </a:xfrm>
        </p:grpSpPr>
        <p:sp>
          <p:nvSpPr>
            <p:cNvPr id="360" name="Text Box 202"/>
            <p:cNvSpPr txBox="1">
              <a:spLocks noChangeArrowheads="1"/>
            </p:cNvSpPr>
            <p:nvPr/>
          </p:nvSpPr>
          <p:spPr bwMode="auto">
            <a:xfrm>
              <a:off x="2215134" y="6115730"/>
              <a:ext cx="101803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200" b="1" dirty="0" smtClean="0">
                  <a:solidFill>
                    <a:srgbClr val="FF99FF"/>
                  </a:solidFill>
                </a:rPr>
                <a:t>Line N2</a:t>
              </a:r>
              <a:r>
                <a:rPr lang="zh-TW" altLang="en-US" sz="1200" b="1" dirty="0">
                  <a:solidFill>
                    <a:srgbClr val="FF99FF"/>
                  </a:solidFill>
                </a:rPr>
                <a:t>氣體 </a:t>
              </a:r>
            </a:p>
          </p:txBody>
        </p:sp>
        <p:sp>
          <p:nvSpPr>
            <p:cNvPr id="361" name="Line 201"/>
            <p:cNvSpPr>
              <a:spLocks noChangeShapeType="1"/>
            </p:cNvSpPr>
            <p:nvPr/>
          </p:nvSpPr>
          <p:spPr bwMode="auto">
            <a:xfrm>
              <a:off x="1630736" y="6259622"/>
              <a:ext cx="504825" cy="0"/>
            </a:xfrm>
            <a:prstGeom prst="line">
              <a:avLst/>
            </a:prstGeom>
            <a:solidFill>
              <a:schemeClr val="tx1"/>
            </a:solidFill>
            <a:ln w="38100">
              <a:solidFill>
                <a:srgbClr val="FF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99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09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37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9" dur="500"/>
                                        <p:tgtEl>
                                          <p:spTgt spid="37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3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37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7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2" dur="500"/>
                                        <p:tgtEl>
                                          <p:spTgt spid="37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xit" presetSubtype="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5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7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25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25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75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25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50"/>
                            </p:stCondLst>
                            <p:childTnLst>
                              <p:par>
                                <p:cTn id="100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500"/>
                                        <p:tgtEl>
                                          <p:spTgt spid="37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4" dur="500"/>
                                        <p:tgtEl>
                                          <p:spTgt spid="37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250"/>
                            </p:stCondLst>
                            <p:childTnLst>
                              <p:par>
                                <p:cTn id="10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8" dur="250"/>
                                        <p:tgtEl>
                                          <p:spTgt spid="37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500"/>
                            </p:stCondLst>
                            <p:childTnLst>
                              <p:par>
                                <p:cTn id="111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2" dur="250"/>
                                        <p:tgtEl>
                                          <p:spTgt spid="37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750"/>
                            </p:stCondLst>
                            <p:childTnLst>
                              <p:par>
                                <p:cTn id="115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6" dur="250"/>
                                        <p:tgtEl>
                                          <p:spTgt spid="37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19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0" dur="250"/>
                                        <p:tgtEl>
                                          <p:spTgt spid="37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250"/>
                            </p:stCondLst>
                            <p:childTnLst>
                              <p:par>
                                <p:cTn id="12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4" dur="500"/>
                                        <p:tgtEl>
                                          <p:spTgt spid="37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750"/>
                            </p:stCondLst>
                            <p:childTnLst>
                              <p:par>
                                <p:cTn id="12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8" dur="250"/>
                                        <p:tgtEl>
                                          <p:spTgt spid="37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1" dur="250"/>
                                        <p:tgtEl>
                                          <p:spTgt spid="37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000"/>
                            </p:stCondLst>
                            <p:childTnLst>
                              <p:par>
                                <p:cTn id="13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5" dur="25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250"/>
                            </p:stCondLst>
                            <p:childTnLst>
                              <p:par>
                                <p:cTn id="13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750"/>
                            </p:stCondLst>
                            <p:childTnLst>
                              <p:par>
                                <p:cTn id="142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3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250"/>
                            </p:stCondLst>
                            <p:childTnLst>
                              <p:par>
                                <p:cTn id="146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7750"/>
                            </p:stCondLst>
                            <p:childTnLst>
                              <p:par>
                                <p:cTn id="150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1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250"/>
                            </p:stCondLst>
                            <p:childTnLst>
                              <p:par>
                                <p:cTn id="154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5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8" dur="25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8750"/>
                            </p:stCondLst>
                            <p:childTnLst>
                              <p:par>
                                <p:cTn id="161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2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9250"/>
                            </p:stCondLst>
                            <p:childTnLst>
                              <p:par>
                                <p:cTn id="16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6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750"/>
                            </p:stCondLst>
                            <p:childTnLst>
                              <p:par>
                                <p:cTn id="1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14" grpId="0" animBg="1"/>
      <p:bldP spid="37114" grpId="1" animBg="1"/>
      <p:bldP spid="37115" grpId="0" animBg="1"/>
      <p:bldP spid="37115" grpId="1" animBg="1"/>
      <p:bldP spid="37116" grpId="0" animBg="1"/>
      <p:bldP spid="37116" grpId="1" animBg="1"/>
      <p:bldP spid="37117" grpId="0" animBg="1"/>
      <p:bldP spid="37117" grpId="1" animBg="1"/>
      <p:bldP spid="37118" grpId="0" animBg="1"/>
      <p:bldP spid="37118" grpId="1" animBg="1"/>
      <p:bldP spid="37148" grpId="0" animBg="1"/>
      <p:bldP spid="37148" grpId="1" animBg="1"/>
      <p:bldP spid="37151" grpId="0" animBg="1"/>
      <p:bldP spid="37151" grpId="1" animBg="1"/>
      <p:bldP spid="37161" grpId="0" animBg="1"/>
      <p:bldP spid="37161" grpId="1" animBg="1"/>
      <p:bldP spid="37163" grpId="0" animBg="1"/>
      <p:bldP spid="37163" grpId="1" animBg="1"/>
      <p:bldP spid="492" grpId="0" animBg="1"/>
      <p:bldP spid="492" grpId="1" animBg="1"/>
      <p:bldP spid="493" grpId="0" animBg="1"/>
      <p:bldP spid="493" grpId="1" animBg="1"/>
      <p:bldP spid="494" grpId="0" animBg="1"/>
      <p:bldP spid="494" grpId="1" animBg="1"/>
      <p:bldP spid="495" grpId="0" animBg="1"/>
      <p:bldP spid="495" grpId="1" animBg="1"/>
      <p:bldP spid="496" grpId="0" animBg="1"/>
      <p:bldP spid="496" grpId="1" animBg="1"/>
      <p:bldP spid="497" grpId="0" animBg="1"/>
      <p:bldP spid="497" grpId="1" animBg="1"/>
      <p:bldP spid="498" grpId="0" animBg="1"/>
      <p:bldP spid="498" grpId="1" animBg="1"/>
      <p:bldP spid="499" grpId="0" animBg="1"/>
      <p:bldP spid="499" grpId="1" animBg="1"/>
      <p:bldP spid="500" grpId="0" animBg="1"/>
      <p:bldP spid="500" grpId="1" animBg="1"/>
      <p:bldP spid="387" grpId="0" animBg="1"/>
      <p:bldP spid="387" grpId="1" animBg="1"/>
      <p:bldP spid="464" grpId="0" animBg="1"/>
      <p:bldP spid="46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群組 458"/>
          <p:cNvGrpSpPr/>
          <p:nvPr/>
        </p:nvGrpSpPr>
        <p:grpSpPr>
          <a:xfrm>
            <a:off x="8362175" y="5659844"/>
            <a:ext cx="484153" cy="1198157"/>
            <a:chOff x="5807604" y="5421867"/>
            <a:chExt cx="484153" cy="1198157"/>
          </a:xfrm>
        </p:grpSpPr>
        <p:grpSp>
          <p:nvGrpSpPr>
            <p:cNvPr id="460" name="群組 459"/>
            <p:cNvGrpSpPr/>
            <p:nvPr/>
          </p:nvGrpSpPr>
          <p:grpSpPr>
            <a:xfrm>
              <a:off x="5817732" y="5421867"/>
              <a:ext cx="424494" cy="1198157"/>
              <a:chOff x="6844572" y="5658947"/>
              <a:chExt cx="424494" cy="1198157"/>
            </a:xfrm>
          </p:grpSpPr>
          <p:grpSp>
            <p:nvGrpSpPr>
              <p:cNvPr id="462" name="群組 461"/>
              <p:cNvGrpSpPr/>
              <p:nvPr/>
            </p:nvGrpSpPr>
            <p:grpSpPr>
              <a:xfrm>
                <a:off x="6917214" y="5658947"/>
                <a:ext cx="247074" cy="351001"/>
                <a:chOff x="9504600" y="2185864"/>
                <a:chExt cx="247074" cy="351001"/>
              </a:xfrm>
            </p:grpSpPr>
            <p:sp>
              <p:nvSpPr>
                <p:cNvPr id="464" name="圓角矩形 463"/>
                <p:cNvSpPr/>
                <p:nvPr/>
              </p:nvSpPr>
              <p:spPr>
                <a:xfrm>
                  <a:off x="9586168" y="2378115"/>
                  <a:ext cx="83938" cy="15875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4" name="圓角矩形 473"/>
                <p:cNvSpPr/>
                <p:nvPr/>
              </p:nvSpPr>
              <p:spPr>
                <a:xfrm>
                  <a:off x="9656019" y="2411350"/>
                  <a:ext cx="75622" cy="9694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5" name="匾額 474"/>
                <p:cNvSpPr/>
                <p:nvPr/>
              </p:nvSpPr>
              <p:spPr>
                <a:xfrm>
                  <a:off x="9504600" y="2185864"/>
                  <a:ext cx="247074" cy="216024"/>
                </a:xfrm>
                <a:prstGeom prst="plaque">
                  <a:avLst>
                    <a:gd name="adj" fmla="val 34304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scene3d>
                  <a:camera prst="orthographicFront">
                    <a:rot lat="16800000" lon="0" rev="0"/>
                  </a:camera>
                  <a:lightRig rig="threePt" dir="t"/>
                </a:scene3d>
                <a:sp3d>
                  <a:bevelT w="139700" h="38100" prst="cross"/>
                  <a:bevelB w="0" h="571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463" name="圖片 462"/>
              <p:cNvPicPr>
                <a:picLocks noChangeAspect="1"/>
              </p:cNvPicPr>
              <p:nvPr/>
            </p:nvPicPr>
            <p:blipFill rotWithShape="1">
              <a:blip r:embed="rId2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44572" y="5955421"/>
                <a:ext cx="424494" cy="901683"/>
              </a:xfrm>
              <a:prstGeom prst="rect">
                <a:avLst/>
              </a:prstGeom>
            </p:spPr>
          </p:pic>
        </p:grpSp>
        <p:sp>
          <p:nvSpPr>
            <p:cNvPr id="461" name="文字方塊 460"/>
            <p:cNvSpPr txBox="1"/>
            <p:nvPr/>
          </p:nvSpPr>
          <p:spPr>
            <a:xfrm>
              <a:off x="5807604" y="6094165"/>
              <a:ext cx="4841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New</a:t>
              </a:r>
              <a:endParaRPr lang="zh-TW" altLang="en-US" sz="1200" dirty="0"/>
            </a:p>
          </p:txBody>
        </p:sp>
      </p:grpSp>
      <p:grpSp>
        <p:nvGrpSpPr>
          <p:cNvPr id="378" name="群組 377"/>
          <p:cNvGrpSpPr/>
          <p:nvPr/>
        </p:nvGrpSpPr>
        <p:grpSpPr>
          <a:xfrm>
            <a:off x="4830477" y="5669946"/>
            <a:ext cx="598387" cy="1198157"/>
            <a:chOff x="3306476" y="5669945"/>
            <a:chExt cx="598387" cy="1198157"/>
          </a:xfrm>
        </p:grpSpPr>
        <p:grpSp>
          <p:nvGrpSpPr>
            <p:cNvPr id="379" name="群組 378"/>
            <p:cNvGrpSpPr/>
            <p:nvPr/>
          </p:nvGrpSpPr>
          <p:grpSpPr>
            <a:xfrm>
              <a:off x="3399907" y="5669945"/>
              <a:ext cx="424494" cy="1198157"/>
              <a:chOff x="6844572" y="5658947"/>
              <a:chExt cx="424494" cy="1198157"/>
            </a:xfrm>
          </p:grpSpPr>
          <p:grpSp>
            <p:nvGrpSpPr>
              <p:cNvPr id="381" name="群組 380"/>
              <p:cNvGrpSpPr/>
              <p:nvPr/>
            </p:nvGrpSpPr>
            <p:grpSpPr>
              <a:xfrm>
                <a:off x="6917214" y="5658947"/>
                <a:ext cx="247074" cy="351001"/>
                <a:chOff x="9504600" y="2185864"/>
                <a:chExt cx="247074" cy="351001"/>
              </a:xfrm>
            </p:grpSpPr>
            <p:sp>
              <p:nvSpPr>
                <p:cNvPr id="383" name="圓角矩形 382"/>
                <p:cNvSpPr/>
                <p:nvPr/>
              </p:nvSpPr>
              <p:spPr>
                <a:xfrm>
                  <a:off x="9586168" y="2378115"/>
                  <a:ext cx="83938" cy="15875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4" name="圓角矩形 383"/>
                <p:cNvSpPr/>
                <p:nvPr/>
              </p:nvSpPr>
              <p:spPr>
                <a:xfrm>
                  <a:off x="9656019" y="2411350"/>
                  <a:ext cx="75622" cy="96940"/>
                </a:xfrm>
                <a:prstGeom prst="roundRect">
                  <a:avLst/>
                </a:prstGeom>
                <a:solidFill>
                  <a:srgbClr val="CC6600"/>
                </a:solidFill>
                <a:ln w="1270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5" name="匾額 384"/>
                <p:cNvSpPr/>
                <p:nvPr/>
              </p:nvSpPr>
              <p:spPr>
                <a:xfrm>
                  <a:off x="9504600" y="2185864"/>
                  <a:ext cx="247074" cy="216024"/>
                </a:xfrm>
                <a:prstGeom prst="plaque">
                  <a:avLst>
                    <a:gd name="adj" fmla="val 34304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scene3d>
                  <a:camera prst="orthographicFront">
                    <a:rot lat="16800000" lon="0" rev="0"/>
                  </a:camera>
                  <a:lightRig rig="threePt" dir="t"/>
                </a:scene3d>
                <a:sp3d>
                  <a:bevelT w="139700" h="38100" prst="cross"/>
                  <a:bevelB w="0" h="571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382" name="圖片 381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44572" y="5955421"/>
                <a:ext cx="424494" cy="901683"/>
              </a:xfrm>
              <a:prstGeom prst="rect">
                <a:avLst/>
              </a:prstGeom>
            </p:spPr>
          </p:pic>
        </p:grpSp>
        <p:sp>
          <p:nvSpPr>
            <p:cNvPr id="380" name="文字方塊 379"/>
            <p:cNvSpPr txBox="1"/>
            <p:nvPr/>
          </p:nvSpPr>
          <p:spPr>
            <a:xfrm>
              <a:off x="3306476" y="6331247"/>
              <a:ext cx="5983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Supply</a:t>
              </a:r>
              <a:endParaRPr lang="zh-TW" altLang="en-US" sz="1200" dirty="0"/>
            </a:p>
          </p:txBody>
        </p:sp>
      </p:grpSp>
      <p:sp>
        <p:nvSpPr>
          <p:cNvPr id="31749" name="Text Box 401"/>
          <p:cNvSpPr txBox="1">
            <a:spLocks noChangeArrowheads="1"/>
          </p:cNvSpPr>
          <p:nvPr/>
        </p:nvSpPr>
        <p:spPr bwMode="auto">
          <a:xfrm>
            <a:off x="9691688" y="3773488"/>
            <a:ext cx="825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PRV1B</a:t>
            </a:r>
          </a:p>
        </p:txBody>
      </p:sp>
      <p:grpSp>
        <p:nvGrpSpPr>
          <p:cNvPr id="31750" name="Group 6"/>
          <p:cNvGrpSpPr>
            <a:grpSpLocks/>
          </p:cNvGrpSpPr>
          <p:nvPr/>
        </p:nvGrpSpPr>
        <p:grpSpPr bwMode="auto">
          <a:xfrm rot="5400000">
            <a:off x="6269832" y="4996657"/>
            <a:ext cx="176213" cy="285750"/>
            <a:chOff x="1200" y="3600"/>
            <a:chExt cx="192" cy="240"/>
          </a:xfrm>
        </p:grpSpPr>
        <p:sp>
          <p:nvSpPr>
            <p:cNvPr id="32063" name="Oval 7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64" name="Line 8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51" name="Text Box 10"/>
          <p:cNvSpPr txBox="1">
            <a:spLocks noChangeArrowheads="1"/>
          </p:cNvSpPr>
          <p:nvPr/>
        </p:nvSpPr>
        <p:spPr bwMode="auto">
          <a:xfrm>
            <a:off x="6437313" y="4991101"/>
            <a:ext cx="539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 dirty="0">
                <a:latin typeface="細明體" pitchFamily="49" charset="-120"/>
                <a:ea typeface="細明體" pitchFamily="49" charset="-120"/>
              </a:rPr>
              <a:t>PT0A</a:t>
            </a:r>
          </a:p>
        </p:txBody>
      </p:sp>
      <p:grpSp>
        <p:nvGrpSpPr>
          <p:cNvPr id="31752" name="Group 11"/>
          <p:cNvGrpSpPr>
            <a:grpSpLocks/>
          </p:cNvGrpSpPr>
          <p:nvPr/>
        </p:nvGrpSpPr>
        <p:grpSpPr bwMode="auto">
          <a:xfrm rot="5400000">
            <a:off x="6166644" y="4479131"/>
            <a:ext cx="336550" cy="382588"/>
            <a:chOff x="2399" y="1822"/>
            <a:chExt cx="119" cy="160"/>
          </a:xfrm>
        </p:grpSpPr>
        <p:sp>
          <p:nvSpPr>
            <p:cNvPr id="32058" name="AutoShape 1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9" name="AutoShape 1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60" name="Line 1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61" name="Rectangle 1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62" name="Line 1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53" name="Text Box 17"/>
          <p:cNvSpPr txBox="1">
            <a:spLocks noChangeArrowheads="1"/>
          </p:cNvSpPr>
          <p:nvPr/>
        </p:nvSpPr>
        <p:spPr bwMode="auto">
          <a:xfrm>
            <a:off x="6269038" y="4316413"/>
            <a:ext cx="749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AV3A</a:t>
            </a:r>
          </a:p>
        </p:txBody>
      </p:sp>
      <p:grpSp>
        <p:nvGrpSpPr>
          <p:cNvPr id="31754" name="Group 18"/>
          <p:cNvGrpSpPr>
            <a:grpSpLocks/>
          </p:cNvGrpSpPr>
          <p:nvPr/>
        </p:nvGrpSpPr>
        <p:grpSpPr bwMode="auto">
          <a:xfrm rot="10800000" flipH="1">
            <a:off x="6149975" y="4021138"/>
            <a:ext cx="350838" cy="317500"/>
            <a:chOff x="672" y="3264"/>
            <a:chExt cx="240" cy="240"/>
          </a:xfrm>
        </p:grpSpPr>
        <p:grpSp>
          <p:nvGrpSpPr>
            <p:cNvPr id="32050" name="Group 19"/>
            <p:cNvGrpSpPr>
              <a:grpSpLocks/>
            </p:cNvGrpSpPr>
            <p:nvPr/>
          </p:nvGrpSpPr>
          <p:grpSpPr bwMode="auto">
            <a:xfrm>
              <a:off x="672" y="3312"/>
              <a:ext cx="141" cy="192"/>
              <a:chOff x="672" y="3264"/>
              <a:chExt cx="141" cy="192"/>
            </a:xfrm>
          </p:grpSpPr>
          <p:sp>
            <p:nvSpPr>
              <p:cNvPr id="32055" name="AutoShape 20"/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93" cy="102"/>
              </a:xfrm>
              <a:prstGeom prst="flowChartMerg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2056" name="AutoShape 21"/>
              <p:cNvSpPr>
                <a:spLocks noChangeArrowheads="1"/>
              </p:cNvSpPr>
              <p:nvPr/>
            </p:nvSpPr>
            <p:spPr bwMode="auto">
              <a:xfrm>
                <a:off x="672" y="3354"/>
                <a:ext cx="93" cy="102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2057" name="Line 22"/>
              <p:cNvSpPr>
                <a:spLocks noChangeShapeType="1"/>
              </p:cNvSpPr>
              <p:nvPr/>
            </p:nvSpPr>
            <p:spPr bwMode="auto">
              <a:xfrm>
                <a:off x="717" y="3360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2051" name="AutoShape 23"/>
            <p:cNvSpPr>
              <a:spLocks noChangeArrowheads="1"/>
            </p:cNvSpPr>
            <p:nvPr/>
          </p:nvSpPr>
          <p:spPr bwMode="auto">
            <a:xfrm>
              <a:off x="816" y="3360"/>
              <a:ext cx="48" cy="96"/>
            </a:xfrm>
            <a:prstGeom prst="flowChartDelay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2052" name="Line 24"/>
            <p:cNvSpPr>
              <a:spLocks noChangeShapeType="1"/>
            </p:cNvSpPr>
            <p:nvPr/>
          </p:nvSpPr>
          <p:spPr bwMode="auto">
            <a:xfrm flipV="1">
              <a:off x="720" y="326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3" name="Line 25"/>
            <p:cNvSpPr>
              <a:spLocks noChangeShapeType="1"/>
            </p:cNvSpPr>
            <p:nvPr/>
          </p:nvSpPr>
          <p:spPr bwMode="auto">
            <a:xfrm>
              <a:off x="912" y="326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54" name="Line 26"/>
            <p:cNvSpPr>
              <a:spLocks noChangeShapeType="1"/>
            </p:cNvSpPr>
            <p:nvPr/>
          </p:nvSpPr>
          <p:spPr bwMode="auto">
            <a:xfrm flipH="1">
              <a:off x="864" y="3408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55" name="Text Box 27"/>
          <p:cNvSpPr txBox="1">
            <a:spLocks noChangeArrowheads="1"/>
          </p:cNvSpPr>
          <p:nvPr/>
        </p:nvSpPr>
        <p:spPr bwMode="auto">
          <a:xfrm>
            <a:off x="6249988" y="3802063"/>
            <a:ext cx="825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PRV1A</a:t>
            </a:r>
          </a:p>
        </p:txBody>
      </p:sp>
      <p:sp>
        <p:nvSpPr>
          <p:cNvPr id="31756" name="Freeform 28"/>
          <p:cNvSpPr>
            <a:spLocks/>
          </p:cNvSpPr>
          <p:nvPr/>
        </p:nvSpPr>
        <p:spPr bwMode="auto">
          <a:xfrm>
            <a:off x="6213475" y="1714501"/>
            <a:ext cx="1588" cy="2303463"/>
          </a:xfrm>
          <a:custGeom>
            <a:avLst/>
            <a:gdLst>
              <a:gd name="T0" fmla="*/ 2147483647 w 1"/>
              <a:gd name="T1" fmla="*/ 2147483647 h 1408"/>
              <a:gd name="T2" fmla="*/ 0 w 1"/>
              <a:gd name="T3" fmla="*/ 0 h 1408"/>
              <a:gd name="T4" fmla="*/ 0 60000 65536"/>
              <a:gd name="T5" fmla="*/ 0 60000 65536"/>
              <a:gd name="T6" fmla="*/ 0 w 1"/>
              <a:gd name="T7" fmla="*/ 0 h 1408"/>
              <a:gd name="T8" fmla="*/ 1 w 1"/>
              <a:gd name="T9" fmla="*/ 1408 h 14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408">
                <a:moveTo>
                  <a:pt x="1" y="140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57" name="Line 30"/>
          <p:cNvSpPr>
            <a:spLocks noChangeShapeType="1"/>
          </p:cNvSpPr>
          <p:nvPr/>
        </p:nvSpPr>
        <p:spPr bwMode="auto">
          <a:xfrm rot="5400000" flipV="1">
            <a:off x="7744619" y="4344194"/>
            <a:ext cx="0" cy="11318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58" name="Line 31"/>
          <p:cNvSpPr>
            <a:spLocks noChangeShapeType="1"/>
          </p:cNvSpPr>
          <p:nvPr/>
        </p:nvSpPr>
        <p:spPr bwMode="auto">
          <a:xfrm flipV="1">
            <a:off x="5045075" y="4464050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59" name="Group 32"/>
          <p:cNvGrpSpPr>
            <a:grpSpLocks/>
          </p:cNvGrpSpPr>
          <p:nvPr/>
        </p:nvGrpSpPr>
        <p:grpSpPr bwMode="auto">
          <a:xfrm rot="5400000">
            <a:off x="5002213" y="4110038"/>
            <a:ext cx="336550" cy="384175"/>
            <a:chOff x="2399" y="1822"/>
            <a:chExt cx="119" cy="160"/>
          </a:xfrm>
        </p:grpSpPr>
        <p:sp>
          <p:nvSpPr>
            <p:cNvPr id="32045" name="AutoShape 3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6" name="AutoShape 3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7" name="Line 3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8" name="Rectangle 3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9" name="Line 3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60" name="Text Box 38"/>
          <p:cNvSpPr txBox="1">
            <a:spLocks noChangeArrowheads="1"/>
          </p:cNvSpPr>
          <p:nvPr/>
        </p:nvSpPr>
        <p:spPr bwMode="auto">
          <a:xfrm>
            <a:off x="5099051" y="3944938"/>
            <a:ext cx="6651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AV2A</a:t>
            </a:r>
          </a:p>
        </p:txBody>
      </p:sp>
      <p:sp>
        <p:nvSpPr>
          <p:cNvPr id="31761" name="Text Box 46"/>
          <p:cNvSpPr txBox="1">
            <a:spLocks noChangeArrowheads="1"/>
          </p:cNvSpPr>
          <p:nvPr/>
        </p:nvSpPr>
        <p:spPr bwMode="auto">
          <a:xfrm>
            <a:off x="3622675" y="3949700"/>
            <a:ext cx="687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AV1A</a:t>
            </a:r>
          </a:p>
        </p:txBody>
      </p:sp>
      <p:sp>
        <p:nvSpPr>
          <p:cNvPr id="31762" name="Freeform 47"/>
          <p:cNvSpPr>
            <a:spLocks/>
          </p:cNvSpPr>
          <p:nvPr/>
        </p:nvSpPr>
        <p:spPr bwMode="auto">
          <a:xfrm>
            <a:off x="3570289" y="3722689"/>
            <a:ext cx="1385887" cy="1587"/>
          </a:xfrm>
          <a:custGeom>
            <a:avLst/>
            <a:gdLst>
              <a:gd name="T0" fmla="*/ 0 w 873"/>
              <a:gd name="T1" fmla="*/ 0 h 1"/>
              <a:gd name="T2" fmla="*/ 2147483647 w 873"/>
              <a:gd name="T3" fmla="*/ 2147483647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3" y="1"/>
                </a:ln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63" name="Freeform 50"/>
          <p:cNvSpPr>
            <a:spLocks/>
          </p:cNvSpPr>
          <p:nvPr/>
        </p:nvSpPr>
        <p:spPr bwMode="auto">
          <a:xfrm>
            <a:off x="5908675" y="2774950"/>
            <a:ext cx="247650" cy="1588"/>
          </a:xfrm>
          <a:custGeom>
            <a:avLst/>
            <a:gdLst>
              <a:gd name="T0" fmla="*/ 2147483647 w 156"/>
              <a:gd name="T1" fmla="*/ 0 h 1"/>
              <a:gd name="T2" fmla="*/ 0 w 156"/>
              <a:gd name="T3" fmla="*/ 0 h 1"/>
              <a:gd name="T4" fmla="*/ 0 60000 65536"/>
              <a:gd name="T5" fmla="*/ 0 60000 65536"/>
              <a:gd name="T6" fmla="*/ 0 w 156"/>
              <a:gd name="T7" fmla="*/ 0 h 1"/>
              <a:gd name="T8" fmla="*/ 156 w 15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6" h="1">
                <a:moveTo>
                  <a:pt x="156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64" name="Line 51"/>
          <p:cNvSpPr>
            <a:spLocks noChangeShapeType="1"/>
          </p:cNvSpPr>
          <p:nvPr/>
        </p:nvSpPr>
        <p:spPr bwMode="auto">
          <a:xfrm flipV="1">
            <a:off x="9674225" y="4240214"/>
            <a:ext cx="0" cy="319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65" name="Freeform 72"/>
          <p:cNvSpPr>
            <a:spLocks/>
          </p:cNvSpPr>
          <p:nvPr/>
        </p:nvSpPr>
        <p:spPr bwMode="auto">
          <a:xfrm>
            <a:off x="9674225" y="1714500"/>
            <a:ext cx="1588" cy="2254250"/>
          </a:xfrm>
          <a:custGeom>
            <a:avLst/>
            <a:gdLst>
              <a:gd name="T0" fmla="*/ 0 w 1"/>
              <a:gd name="T1" fmla="*/ 2147483647 h 1378"/>
              <a:gd name="T2" fmla="*/ 0 w 1"/>
              <a:gd name="T3" fmla="*/ 0 h 1378"/>
              <a:gd name="T4" fmla="*/ 0 60000 65536"/>
              <a:gd name="T5" fmla="*/ 0 60000 65536"/>
              <a:gd name="T6" fmla="*/ 0 w 1"/>
              <a:gd name="T7" fmla="*/ 0 h 1378"/>
              <a:gd name="T8" fmla="*/ 1 w 1"/>
              <a:gd name="T9" fmla="*/ 1378 h 137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378">
                <a:moveTo>
                  <a:pt x="0" y="137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67" name="Text Box 82"/>
          <p:cNvSpPr txBox="1">
            <a:spLocks noChangeArrowheads="1"/>
          </p:cNvSpPr>
          <p:nvPr/>
        </p:nvSpPr>
        <p:spPr bwMode="auto">
          <a:xfrm>
            <a:off x="8304214" y="3944938"/>
            <a:ext cx="6810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AV2B</a:t>
            </a:r>
          </a:p>
        </p:txBody>
      </p:sp>
      <p:grpSp>
        <p:nvGrpSpPr>
          <p:cNvPr id="31768" name="Group 84"/>
          <p:cNvGrpSpPr>
            <a:grpSpLocks/>
          </p:cNvGrpSpPr>
          <p:nvPr/>
        </p:nvGrpSpPr>
        <p:grpSpPr bwMode="auto">
          <a:xfrm rot="5400000">
            <a:off x="7147720" y="4118770"/>
            <a:ext cx="334963" cy="384175"/>
            <a:chOff x="2399" y="1822"/>
            <a:chExt cx="119" cy="160"/>
          </a:xfrm>
        </p:grpSpPr>
        <p:sp>
          <p:nvSpPr>
            <p:cNvPr id="32035" name="AutoShape 8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6" name="AutoShape 8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7" name="Line 8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8" name="Rectangle 8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9" name="Line 8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69" name="Text Box 90"/>
          <p:cNvSpPr txBox="1">
            <a:spLocks noChangeArrowheads="1"/>
          </p:cNvSpPr>
          <p:nvPr/>
        </p:nvSpPr>
        <p:spPr bwMode="auto">
          <a:xfrm>
            <a:off x="7239000" y="3935413"/>
            <a:ext cx="674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AV1B</a:t>
            </a:r>
          </a:p>
        </p:txBody>
      </p:sp>
      <p:sp>
        <p:nvSpPr>
          <p:cNvPr id="31770" name="Line 91"/>
          <p:cNvSpPr>
            <a:spLocks noChangeShapeType="1"/>
          </p:cNvSpPr>
          <p:nvPr/>
        </p:nvSpPr>
        <p:spPr bwMode="auto">
          <a:xfrm rot="5400000" flipV="1">
            <a:off x="6749257" y="3261520"/>
            <a:ext cx="0" cy="92233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71" name="Freeform 92"/>
          <p:cNvSpPr>
            <a:spLocks/>
          </p:cNvSpPr>
          <p:nvPr/>
        </p:nvSpPr>
        <p:spPr bwMode="auto">
          <a:xfrm>
            <a:off x="7197725" y="3722688"/>
            <a:ext cx="0" cy="423862"/>
          </a:xfrm>
          <a:custGeom>
            <a:avLst/>
            <a:gdLst>
              <a:gd name="T0" fmla="*/ 0 w 3"/>
              <a:gd name="T1" fmla="*/ 2147483647 h 259"/>
              <a:gd name="T2" fmla="*/ 2147483647 w 3"/>
              <a:gd name="T3" fmla="*/ 0 h 259"/>
              <a:gd name="T4" fmla="*/ 0 60000 65536"/>
              <a:gd name="T5" fmla="*/ 0 60000 65536"/>
              <a:gd name="T6" fmla="*/ 0 w 3"/>
              <a:gd name="T7" fmla="*/ 0 h 259"/>
              <a:gd name="T8" fmla="*/ 3 w 3"/>
              <a:gd name="T9" fmla="*/ 259 h 25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259">
                <a:moveTo>
                  <a:pt x="0" y="259"/>
                </a:moveTo>
                <a:lnTo>
                  <a:pt x="3" y="0"/>
                </a:ln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75" name="Group 112"/>
          <p:cNvGrpSpPr>
            <a:grpSpLocks/>
          </p:cNvGrpSpPr>
          <p:nvPr/>
        </p:nvGrpSpPr>
        <p:grpSpPr bwMode="auto">
          <a:xfrm>
            <a:off x="7302501" y="1452563"/>
            <a:ext cx="384175" cy="336550"/>
            <a:chOff x="2399" y="1822"/>
            <a:chExt cx="119" cy="160"/>
          </a:xfrm>
        </p:grpSpPr>
        <p:sp>
          <p:nvSpPr>
            <p:cNvPr id="32030" name="AutoShape 1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2031" name="AutoShape 1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2032" name="Line 1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33" name="Rectangle 1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2034" name="Line 1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76" name="Line 118"/>
          <p:cNvSpPr>
            <a:spLocks noChangeShapeType="1"/>
          </p:cNvSpPr>
          <p:nvPr/>
        </p:nvSpPr>
        <p:spPr bwMode="auto">
          <a:xfrm flipV="1">
            <a:off x="7124700" y="1717675"/>
            <a:ext cx="7938" cy="342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77" name="Group 119"/>
          <p:cNvGrpSpPr>
            <a:grpSpLocks/>
          </p:cNvGrpSpPr>
          <p:nvPr/>
        </p:nvGrpSpPr>
        <p:grpSpPr bwMode="auto">
          <a:xfrm rot="5400000">
            <a:off x="7074695" y="2043907"/>
            <a:ext cx="334962" cy="384175"/>
            <a:chOff x="2399" y="1822"/>
            <a:chExt cx="119" cy="160"/>
          </a:xfrm>
        </p:grpSpPr>
        <p:sp>
          <p:nvSpPr>
            <p:cNvPr id="32025" name="AutoShape 120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6" name="AutoShape 121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7" name="Line 122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8" name="Rectangle 123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9" name="Line 124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78" name="Freeform 125"/>
          <p:cNvSpPr>
            <a:spLocks/>
          </p:cNvSpPr>
          <p:nvPr/>
        </p:nvSpPr>
        <p:spPr bwMode="auto">
          <a:xfrm>
            <a:off x="6218239" y="1720850"/>
            <a:ext cx="1087437" cy="1588"/>
          </a:xfrm>
          <a:custGeom>
            <a:avLst/>
            <a:gdLst>
              <a:gd name="T0" fmla="*/ 0 w 685"/>
              <a:gd name="T1" fmla="*/ 2147483647 h 1"/>
              <a:gd name="T2" fmla="*/ 2147483647 w 685"/>
              <a:gd name="T3" fmla="*/ 0 h 1"/>
              <a:gd name="T4" fmla="*/ 0 60000 65536"/>
              <a:gd name="T5" fmla="*/ 0 60000 65536"/>
              <a:gd name="T6" fmla="*/ 0 w 685"/>
              <a:gd name="T7" fmla="*/ 0 h 1"/>
              <a:gd name="T8" fmla="*/ 685 w 685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85" h="1">
                <a:moveTo>
                  <a:pt x="0" y="1"/>
                </a:moveTo>
                <a:lnTo>
                  <a:pt x="685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80" name="Freeform 133"/>
          <p:cNvSpPr>
            <a:spLocks/>
          </p:cNvSpPr>
          <p:nvPr/>
        </p:nvSpPr>
        <p:spPr bwMode="auto">
          <a:xfrm>
            <a:off x="8829675" y="1724025"/>
            <a:ext cx="1588" cy="336550"/>
          </a:xfrm>
          <a:custGeom>
            <a:avLst/>
            <a:gdLst>
              <a:gd name="T0" fmla="*/ 0 w 1"/>
              <a:gd name="T1" fmla="*/ 2147483647 h 206"/>
              <a:gd name="T2" fmla="*/ 0 w 1"/>
              <a:gd name="T3" fmla="*/ 0 h 206"/>
              <a:gd name="T4" fmla="*/ 0 60000 65536"/>
              <a:gd name="T5" fmla="*/ 0 60000 65536"/>
              <a:gd name="T6" fmla="*/ 0 w 1"/>
              <a:gd name="T7" fmla="*/ 0 h 206"/>
              <a:gd name="T8" fmla="*/ 1 w 1"/>
              <a:gd name="T9" fmla="*/ 206 h 20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06">
                <a:moveTo>
                  <a:pt x="0" y="20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81" name="Group 134"/>
          <p:cNvGrpSpPr>
            <a:grpSpLocks/>
          </p:cNvGrpSpPr>
          <p:nvPr/>
        </p:nvGrpSpPr>
        <p:grpSpPr bwMode="auto">
          <a:xfrm rot="5400000">
            <a:off x="8789195" y="2045495"/>
            <a:ext cx="334963" cy="384175"/>
            <a:chOff x="2399" y="1822"/>
            <a:chExt cx="119" cy="160"/>
          </a:xfrm>
        </p:grpSpPr>
        <p:sp>
          <p:nvSpPr>
            <p:cNvPr id="32020" name="AutoShape 135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1" name="AutoShape 136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2" name="Line 137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3" name="Rectangle 138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4" name="Line 139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82" name="Freeform 140"/>
          <p:cNvSpPr>
            <a:spLocks/>
          </p:cNvSpPr>
          <p:nvPr/>
        </p:nvSpPr>
        <p:spPr bwMode="auto">
          <a:xfrm>
            <a:off x="7686675" y="1714500"/>
            <a:ext cx="604838" cy="7938"/>
          </a:xfrm>
          <a:custGeom>
            <a:avLst/>
            <a:gdLst>
              <a:gd name="T0" fmla="*/ 0 w 381"/>
              <a:gd name="T1" fmla="*/ 0 h 5"/>
              <a:gd name="T2" fmla="*/ 2147483647 w 381"/>
              <a:gd name="T3" fmla="*/ 2147483647 h 5"/>
              <a:gd name="T4" fmla="*/ 0 60000 65536"/>
              <a:gd name="T5" fmla="*/ 0 60000 65536"/>
              <a:gd name="T6" fmla="*/ 0 w 381"/>
              <a:gd name="T7" fmla="*/ 0 h 5"/>
              <a:gd name="T8" fmla="*/ 381 w 381"/>
              <a:gd name="T9" fmla="*/ 5 h 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1" h="5">
                <a:moveTo>
                  <a:pt x="0" y="0"/>
                </a:moveTo>
                <a:lnTo>
                  <a:pt x="381" y="5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83" name="Freeform 141"/>
          <p:cNvSpPr>
            <a:spLocks/>
          </p:cNvSpPr>
          <p:nvPr/>
        </p:nvSpPr>
        <p:spPr bwMode="auto">
          <a:xfrm>
            <a:off x="8054975" y="1020764"/>
            <a:ext cx="6350" cy="701675"/>
          </a:xfrm>
          <a:custGeom>
            <a:avLst/>
            <a:gdLst>
              <a:gd name="T0" fmla="*/ 2147483647 w 4"/>
              <a:gd name="T1" fmla="*/ 2147483647 h 429"/>
              <a:gd name="T2" fmla="*/ 0 w 4"/>
              <a:gd name="T3" fmla="*/ 0 h 429"/>
              <a:gd name="T4" fmla="*/ 0 60000 65536"/>
              <a:gd name="T5" fmla="*/ 0 60000 65536"/>
              <a:gd name="T6" fmla="*/ 0 w 4"/>
              <a:gd name="T7" fmla="*/ 0 h 429"/>
              <a:gd name="T8" fmla="*/ 4 w 4"/>
              <a:gd name="T9" fmla="*/ 429 h 4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429">
                <a:moveTo>
                  <a:pt x="4" y="429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784" name="Group 142"/>
          <p:cNvGrpSpPr>
            <a:grpSpLocks/>
          </p:cNvGrpSpPr>
          <p:nvPr/>
        </p:nvGrpSpPr>
        <p:grpSpPr bwMode="auto">
          <a:xfrm>
            <a:off x="6354764" y="2428875"/>
            <a:ext cx="230187" cy="338138"/>
            <a:chOff x="1200" y="3600"/>
            <a:chExt cx="192" cy="240"/>
          </a:xfrm>
        </p:grpSpPr>
        <p:sp>
          <p:nvSpPr>
            <p:cNvPr id="32018" name="Oval 143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9" name="Line 144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785" name="Text Box 145"/>
          <p:cNvSpPr txBox="1">
            <a:spLocks noChangeArrowheads="1"/>
          </p:cNvSpPr>
          <p:nvPr/>
        </p:nvSpPr>
        <p:spPr bwMode="auto">
          <a:xfrm>
            <a:off x="6186488" y="2157413"/>
            <a:ext cx="614362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PGS1</a:t>
            </a:r>
          </a:p>
        </p:txBody>
      </p:sp>
      <p:sp>
        <p:nvSpPr>
          <p:cNvPr id="31786" name="Freeform 146"/>
          <p:cNvSpPr>
            <a:spLocks/>
          </p:cNvSpPr>
          <p:nvPr/>
        </p:nvSpPr>
        <p:spPr bwMode="auto">
          <a:xfrm>
            <a:off x="7119939" y="2401889"/>
            <a:ext cx="1587" cy="369887"/>
          </a:xfrm>
          <a:custGeom>
            <a:avLst/>
            <a:gdLst>
              <a:gd name="T0" fmla="*/ 0 w 1"/>
              <a:gd name="T1" fmla="*/ 2147483647 h 226"/>
              <a:gd name="T2" fmla="*/ 2147483647 w 1"/>
              <a:gd name="T3" fmla="*/ 0 h 226"/>
              <a:gd name="T4" fmla="*/ 0 60000 65536"/>
              <a:gd name="T5" fmla="*/ 0 60000 65536"/>
              <a:gd name="T6" fmla="*/ 0 w 1"/>
              <a:gd name="T7" fmla="*/ 0 h 226"/>
              <a:gd name="T8" fmla="*/ 1 w 1"/>
              <a:gd name="T9" fmla="*/ 226 h 22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26">
                <a:moveTo>
                  <a:pt x="0" y="226"/>
                </a:moveTo>
                <a:lnTo>
                  <a:pt x="1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87" name="Freeform 147"/>
          <p:cNvSpPr>
            <a:spLocks/>
          </p:cNvSpPr>
          <p:nvPr/>
        </p:nvSpPr>
        <p:spPr bwMode="auto">
          <a:xfrm>
            <a:off x="8829675" y="2408239"/>
            <a:ext cx="1588" cy="382587"/>
          </a:xfrm>
          <a:custGeom>
            <a:avLst/>
            <a:gdLst>
              <a:gd name="T0" fmla="*/ 0 w 1"/>
              <a:gd name="T1" fmla="*/ 2147483647 h 234"/>
              <a:gd name="T2" fmla="*/ 0 w 1"/>
              <a:gd name="T3" fmla="*/ 0 h 234"/>
              <a:gd name="T4" fmla="*/ 0 60000 65536"/>
              <a:gd name="T5" fmla="*/ 0 60000 65536"/>
              <a:gd name="T6" fmla="*/ 0 w 1"/>
              <a:gd name="T7" fmla="*/ 0 h 234"/>
              <a:gd name="T8" fmla="*/ 1 w 1"/>
              <a:gd name="T9" fmla="*/ 234 h 23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34">
                <a:moveTo>
                  <a:pt x="0" y="234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88" name="Freeform 148"/>
          <p:cNvSpPr>
            <a:spLocks/>
          </p:cNvSpPr>
          <p:nvPr/>
        </p:nvSpPr>
        <p:spPr bwMode="auto">
          <a:xfrm>
            <a:off x="6283326" y="2771775"/>
            <a:ext cx="2543175" cy="0"/>
          </a:xfrm>
          <a:custGeom>
            <a:avLst/>
            <a:gdLst>
              <a:gd name="T0" fmla="*/ 0 w 1602"/>
              <a:gd name="T1" fmla="*/ 2147483647 h 3"/>
              <a:gd name="T2" fmla="*/ 2147483647 w 1602"/>
              <a:gd name="T3" fmla="*/ 0 h 3"/>
              <a:gd name="T4" fmla="*/ 0 60000 65536"/>
              <a:gd name="T5" fmla="*/ 0 60000 65536"/>
              <a:gd name="T6" fmla="*/ 0 w 1602"/>
              <a:gd name="T7" fmla="*/ 0 h 3"/>
              <a:gd name="T8" fmla="*/ 1602 w 1602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602" h="3">
                <a:moveTo>
                  <a:pt x="0" y="3"/>
                </a:moveTo>
                <a:lnTo>
                  <a:pt x="1602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91" name="Line 155"/>
          <p:cNvSpPr>
            <a:spLocks noChangeShapeType="1"/>
          </p:cNvSpPr>
          <p:nvPr/>
        </p:nvSpPr>
        <p:spPr bwMode="auto">
          <a:xfrm rot="-5400000">
            <a:off x="5615782" y="3223420"/>
            <a:ext cx="0" cy="99853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05" name="Line 180"/>
          <p:cNvSpPr>
            <a:spLocks noChangeShapeType="1"/>
          </p:cNvSpPr>
          <p:nvPr/>
        </p:nvSpPr>
        <p:spPr bwMode="auto">
          <a:xfrm>
            <a:off x="2743200" y="1866900"/>
            <a:ext cx="850900" cy="1588"/>
          </a:xfrm>
          <a:custGeom>
            <a:avLst/>
            <a:gdLst>
              <a:gd name="T0" fmla="*/ 0 w 536"/>
              <a:gd name="T1" fmla="*/ 0 h 1"/>
              <a:gd name="T2" fmla="*/ 2147483647 w 536"/>
              <a:gd name="T3" fmla="*/ 2147483647 h 1"/>
              <a:gd name="T4" fmla="*/ 0 60000 65536"/>
              <a:gd name="T5" fmla="*/ 0 60000 65536"/>
              <a:gd name="T6" fmla="*/ 0 w 536"/>
              <a:gd name="T7" fmla="*/ 0 h 1"/>
              <a:gd name="T8" fmla="*/ 536 w 53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36" h="1">
                <a:moveTo>
                  <a:pt x="0" y="0"/>
                </a:moveTo>
                <a:lnTo>
                  <a:pt x="536" y="1"/>
                </a:ln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806" name="Group 181"/>
          <p:cNvGrpSpPr>
            <a:grpSpLocks/>
          </p:cNvGrpSpPr>
          <p:nvPr/>
        </p:nvGrpSpPr>
        <p:grpSpPr bwMode="auto">
          <a:xfrm rot="5400000">
            <a:off x="2700338" y="4094163"/>
            <a:ext cx="334963" cy="382588"/>
            <a:chOff x="2399" y="1822"/>
            <a:chExt cx="119" cy="160"/>
          </a:xfrm>
        </p:grpSpPr>
        <p:sp>
          <p:nvSpPr>
            <p:cNvPr id="32005" name="AutoShape 18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6" name="AutoShape 18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7" name="Line 18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8" name="Rectangle 18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9" name="Line 18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07" name="Text Box 187"/>
          <p:cNvSpPr txBox="1">
            <a:spLocks noChangeArrowheads="1"/>
          </p:cNvSpPr>
          <p:nvPr/>
        </p:nvSpPr>
        <p:spPr bwMode="auto">
          <a:xfrm>
            <a:off x="2689226" y="3859213"/>
            <a:ext cx="7604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MV2N</a:t>
            </a:r>
          </a:p>
        </p:txBody>
      </p:sp>
      <p:sp>
        <p:nvSpPr>
          <p:cNvPr id="31808" name="Line 188"/>
          <p:cNvSpPr>
            <a:spLocks noChangeShapeType="1"/>
          </p:cNvSpPr>
          <p:nvPr/>
        </p:nvSpPr>
        <p:spPr bwMode="auto">
          <a:xfrm flipV="1">
            <a:off x="2740025" y="1866900"/>
            <a:ext cx="0" cy="224155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09" name="Line 189"/>
          <p:cNvSpPr>
            <a:spLocks noChangeShapeType="1"/>
          </p:cNvSpPr>
          <p:nvPr/>
        </p:nvSpPr>
        <p:spPr bwMode="auto">
          <a:xfrm flipV="1">
            <a:off x="2738438" y="4452939"/>
            <a:ext cx="0" cy="4714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10" name="Line 190"/>
          <p:cNvSpPr>
            <a:spLocks noChangeShapeType="1"/>
          </p:cNvSpPr>
          <p:nvPr/>
        </p:nvSpPr>
        <p:spPr bwMode="auto">
          <a:xfrm rot="-5400000">
            <a:off x="2445545" y="4633120"/>
            <a:ext cx="1587" cy="55562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811" name="Group 191"/>
          <p:cNvGrpSpPr>
            <a:grpSpLocks/>
          </p:cNvGrpSpPr>
          <p:nvPr/>
        </p:nvGrpSpPr>
        <p:grpSpPr bwMode="auto">
          <a:xfrm rot="5400000">
            <a:off x="2131220" y="3393282"/>
            <a:ext cx="334962" cy="384175"/>
            <a:chOff x="2399" y="1822"/>
            <a:chExt cx="119" cy="160"/>
          </a:xfrm>
        </p:grpSpPr>
        <p:sp>
          <p:nvSpPr>
            <p:cNvPr id="32000" name="AutoShape 19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1" name="AutoShape 19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2" name="Line 19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3" name="Rectangle 19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04" name="Line 19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12" name="Text Box 197"/>
          <p:cNvSpPr txBox="1">
            <a:spLocks noChangeArrowheads="1"/>
          </p:cNvSpPr>
          <p:nvPr/>
        </p:nvSpPr>
        <p:spPr bwMode="auto">
          <a:xfrm>
            <a:off x="2132014" y="3143250"/>
            <a:ext cx="790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MV3N</a:t>
            </a:r>
          </a:p>
        </p:txBody>
      </p:sp>
      <p:sp>
        <p:nvSpPr>
          <p:cNvPr id="31813" name="Freeform 198"/>
          <p:cNvSpPr>
            <a:spLocks/>
          </p:cNvSpPr>
          <p:nvPr/>
        </p:nvSpPr>
        <p:spPr bwMode="auto">
          <a:xfrm>
            <a:off x="2165350" y="3752850"/>
            <a:ext cx="0" cy="1423988"/>
          </a:xfrm>
          <a:custGeom>
            <a:avLst/>
            <a:gdLst>
              <a:gd name="T0" fmla="*/ 0 w 2"/>
              <a:gd name="T1" fmla="*/ 2147483647 h 870"/>
              <a:gd name="T2" fmla="*/ 2147483647 w 2"/>
              <a:gd name="T3" fmla="*/ 0 h 870"/>
              <a:gd name="T4" fmla="*/ 0 60000 65536"/>
              <a:gd name="T5" fmla="*/ 0 60000 65536"/>
              <a:gd name="T6" fmla="*/ 0 w 2"/>
              <a:gd name="T7" fmla="*/ 0 h 870"/>
              <a:gd name="T8" fmla="*/ 2 w 2"/>
              <a:gd name="T9" fmla="*/ 870 h 8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" h="870">
                <a:moveTo>
                  <a:pt x="0" y="870"/>
                </a:moveTo>
                <a:lnTo>
                  <a:pt x="2" y="0"/>
                </a:ln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16" name="Text Box 206"/>
          <p:cNvSpPr txBox="1">
            <a:spLocks noChangeArrowheads="1"/>
          </p:cNvSpPr>
          <p:nvPr/>
        </p:nvSpPr>
        <p:spPr bwMode="auto">
          <a:xfrm>
            <a:off x="2130425" y="4924425"/>
            <a:ext cx="895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MV1N</a:t>
            </a:r>
          </a:p>
        </p:txBody>
      </p:sp>
      <p:sp>
        <p:nvSpPr>
          <p:cNvPr id="31817" name="Freeform 207"/>
          <p:cNvSpPr>
            <a:spLocks/>
          </p:cNvSpPr>
          <p:nvPr/>
        </p:nvSpPr>
        <p:spPr bwMode="auto">
          <a:xfrm>
            <a:off x="2155825" y="5510214"/>
            <a:ext cx="0" cy="409575"/>
          </a:xfrm>
          <a:custGeom>
            <a:avLst/>
            <a:gdLst>
              <a:gd name="T0" fmla="*/ 2147483647 w 5"/>
              <a:gd name="T1" fmla="*/ 2147483647 h 250"/>
              <a:gd name="T2" fmla="*/ 0 w 5"/>
              <a:gd name="T3" fmla="*/ 0 h 250"/>
              <a:gd name="T4" fmla="*/ 0 60000 65536"/>
              <a:gd name="T5" fmla="*/ 0 60000 65536"/>
              <a:gd name="T6" fmla="*/ 0 w 5"/>
              <a:gd name="T7" fmla="*/ 0 h 250"/>
              <a:gd name="T8" fmla="*/ 5 w 5"/>
              <a:gd name="T9" fmla="*/ 250 h 2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" h="250">
                <a:moveTo>
                  <a:pt x="5" y="25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819" name="Group 216"/>
          <p:cNvGrpSpPr>
            <a:grpSpLocks/>
          </p:cNvGrpSpPr>
          <p:nvPr/>
        </p:nvGrpSpPr>
        <p:grpSpPr bwMode="auto">
          <a:xfrm rot="5400000">
            <a:off x="6288882" y="3009107"/>
            <a:ext cx="190500" cy="344487"/>
            <a:chOff x="1200" y="3600"/>
            <a:chExt cx="192" cy="240"/>
          </a:xfrm>
        </p:grpSpPr>
        <p:sp>
          <p:nvSpPr>
            <p:cNvPr id="31993" name="Oval 217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94" name="Line 218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20" name="Text Box 219"/>
          <p:cNvSpPr txBox="1">
            <a:spLocks noChangeArrowheads="1"/>
          </p:cNvSpPr>
          <p:nvPr/>
        </p:nvSpPr>
        <p:spPr bwMode="auto">
          <a:xfrm>
            <a:off x="6183313" y="2830513"/>
            <a:ext cx="614362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PS2A</a:t>
            </a:r>
          </a:p>
        </p:txBody>
      </p:sp>
      <p:sp>
        <p:nvSpPr>
          <p:cNvPr id="31821" name="Text Box 223"/>
          <p:cNvSpPr txBox="1">
            <a:spLocks noChangeArrowheads="1"/>
          </p:cNvSpPr>
          <p:nvPr/>
        </p:nvSpPr>
        <p:spPr bwMode="auto">
          <a:xfrm>
            <a:off x="7132639" y="1181100"/>
            <a:ext cx="936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AV4A</a:t>
            </a:r>
          </a:p>
        </p:txBody>
      </p:sp>
      <p:sp>
        <p:nvSpPr>
          <p:cNvPr id="31822" name="Text Box 224"/>
          <p:cNvSpPr txBox="1">
            <a:spLocks noChangeArrowheads="1"/>
          </p:cNvSpPr>
          <p:nvPr/>
        </p:nvSpPr>
        <p:spPr bwMode="auto">
          <a:xfrm>
            <a:off x="7151688" y="1892300"/>
            <a:ext cx="76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AV5A</a:t>
            </a:r>
          </a:p>
        </p:txBody>
      </p:sp>
      <p:sp>
        <p:nvSpPr>
          <p:cNvPr id="31823" name="Text Box 225"/>
          <p:cNvSpPr txBox="1">
            <a:spLocks noChangeArrowheads="1"/>
          </p:cNvSpPr>
          <p:nvPr/>
        </p:nvSpPr>
        <p:spPr bwMode="auto">
          <a:xfrm>
            <a:off x="8867775" y="1885950"/>
            <a:ext cx="800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AV5B</a:t>
            </a:r>
          </a:p>
        </p:txBody>
      </p:sp>
      <p:sp>
        <p:nvSpPr>
          <p:cNvPr id="31824" name="Text Box 226"/>
          <p:cNvSpPr txBox="1">
            <a:spLocks noChangeArrowheads="1"/>
          </p:cNvSpPr>
          <p:nvPr/>
        </p:nvSpPr>
        <p:spPr bwMode="auto">
          <a:xfrm>
            <a:off x="8172450" y="1187450"/>
            <a:ext cx="882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AV4B</a:t>
            </a:r>
          </a:p>
        </p:txBody>
      </p:sp>
      <p:sp>
        <p:nvSpPr>
          <p:cNvPr id="31825" name="Text Box 227"/>
          <p:cNvSpPr txBox="1">
            <a:spLocks noChangeArrowheads="1"/>
          </p:cNvSpPr>
          <p:nvPr/>
        </p:nvSpPr>
        <p:spPr bwMode="auto">
          <a:xfrm>
            <a:off x="7600950" y="765176"/>
            <a:ext cx="920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>
                <a:solidFill>
                  <a:srgbClr val="081D58"/>
                </a:solidFill>
                <a:latin typeface="細明體" pitchFamily="49" charset="-120"/>
                <a:ea typeface="細明體" pitchFamily="49" charset="-120"/>
              </a:rPr>
              <a:t>P.O.U</a:t>
            </a:r>
          </a:p>
        </p:txBody>
      </p:sp>
      <p:sp>
        <p:nvSpPr>
          <p:cNvPr id="31827" name="Line 233"/>
          <p:cNvSpPr>
            <a:spLocks noChangeShapeType="1"/>
          </p:cNvSpPr>
          <p:nvPr/>
        </p:nvSpPr>
        <p:spPr bwMode="auto">
          <a:xfrm rot="5400000" flipV="1">
            <a:off x="5457032" y="4458495"/>
            <a:ext cx="0" cy="9032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28" name="Line 234"/>
          <p:cNvSpPr>
            <a:spLocks noChangeShapeType="1"/>
          </p:cNvSpPr>
          <p:nvPr/>
        </p:nvSpPr>
        <p:spPr bwMode="auto">
          <a:xfrm rot="5400000" flipV="1">
            <a:off x="4418807" y="4077495"/>
            <a:ext cx="0" cy="16652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29" name="Text Box 236"/>
          <p:cNvSpPr txBox="1">
            <a:spLocks noChangeArrowheads="1"/>
          </p:cNvSpPr>
          <p:nvPr/>
        </p:nvSpPr>
        <p:spPr bwMode="auto">
          <a:xfrm>
            <a:off x="9705976" y="4356100"/>
            <a:ext cx="695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AV3B</a:t>
            </a:r>
            <a:endParaRPr kumimoji="0" lang="zh-TW" altLang="en-US" sz="1400"/>
          </a:p>
        </p:txBody>
      </p:sp>
      <p:sp>
        <p:nvSpPr>
          <p:cNvPr id="31830" name="Freeform 347"/>
          <p:cNvSpPr>
            <a:spLocks/>
          </p:cNvSpPr>
          <p:nvPr/>
        </p:nvSpPr>
        <p:spPr bwMode="auto">
          <a:xfrm>
            <a:off x="2143126" y="5922964"/>
            <a:ext cx="155575" cy="1587"/>
          </a:xfrm>
          <a:custGeom>
            <a:avLst/>
            <a:gdLst>
              <a:gd name="T0" fmla="*/ 2147483647 w 98"/>
              <a:gd name="T1" fmla="*/ 0 h 1"/>
              <a:gd name="T2" fmla="*/ 0 w 98"/>
              <a:gd name="T3" fmla="*/ 2147483647 h 1"/>
              <a:gd name="T4" fmla="*/ 0 60000 65536"/>
              <a:gd name="T5" fmla="*/ 0 60000 65536"/>
              <a:gd name="T6" fmla="*/ 0 w 98"/>
              <a:gd name="T7" fmla="*/ 0 h 1"/>
              <a:gd name="T8" fmla="*/ 98 w 9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8" h="1">
                <a:moveTo>
                  <a:pt x="98" y="0"/>
                </a:moveTo>
                <a:lnTo>
                  <a:pt x="0" y="1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33" name="Line 354"/>
          <p:cNvSpPr>
            <a:spLocks noChangeShapeType="1"/>
          </p:cNvSpPr>
          <p:nvPr/>
        </p:nvSpPr>
        <p:spPr bwMode="auto">
          <a:xfrm>
            <a:off x="3584575" y="4473575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34" name="Freeform 364"/>
          <p:cNvSpPr>
            <a:spLocks/>
          </p:cNvSpPr>
          <p:nvPr/>
        </p:nvSpPr>
        <p:spPr bwMode="auto">
          <a:xfrm rot="-5400000">
            <a:off x="5545138" y="5461001"/>
            <a:ext cx="742950" cy="161925"/>
          </a:xfrm>
          <a:custGeom>
            <a:avLst/>
            <a:gdLst>
              <a:gd name="T0" fmla="*/ 0 w 596"/>
              <a:gd name="T1" fmla="*/ 2147483647 h 102"/>
              <a:gd name="T2" fmla="*/ 2147483647 w 596"/>
              <a:gd name="T3" fmla="*/ 2147483647 h 102"/>
              <a:gd name="T4" fmla="*/ 2147483647 w 596"/>
              <a:gd name="T5" fmla="*/ 2147483647 h 102"/>
              <a:gd name="T6" fmla="*/ 2147483647 w 596"/>
              <a:gd name="T7" fmla="*/ 0 h 102"/>
              <a:gd name="T8" fmla="*/ 2147483647 w 596"/>
              <a:gd name="T9" fmla="*/ 2147483647 h 102"/>
              <a:gd name="T10" fmla="*/ 2147483647 w 596"/>
              <a:gd name="T11" fmla="*/ 2147483647 h 102"/>
              <a:gd name="T12" fmla="*/ 2147483647 w 596"/>
              <a:gd name="T13" fmla="*/ 2147483647 h 102"/>
              <a:gd name="T14" fmla="*/ 2147483647 w 596"/>
              <a:gd name="T15" fmla="*/ 2147483647 h 102"/>
              <a:gd name="T16" fmla="*/ 2147483647 w 596"/>
              <a:gd name="T17" fmla="*/ 2147483647 h 102"/>
              <a:gd name="T18" fmla="*/ 2147483647 w 596"/>
              <a:gd name="T19" fmla="*/ 2147483647 h 102"/>
              <a:gd name="T20" fmla="*/ 2147483647 w 596"/>
              <a:gd name="T21" fmla="*/ 2147483647 h 102"/>
              <a:gd name="T22" fmla="*/ 2147483647 w 596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96"/>
              <a:gd name="T37" fmla="*/ 0 h 102"/>
              <a:gd name="T38" fmla="*/ 596 w 596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96" h="102">
                <a:moveTo>
                  <a:pt x="0" y="52"/>
                </a:moveTo>
                <a:lnTo>
                  <a:pt x="146" y="50"/>
                </a:lnTo>
                <a:lnTo>
                  <a:pt x="167" y="102"/>
                </a:lnTo>
                <a:lnTo>
                  <a:pt x="201" y="0"/>
                </a:lnTo>
                <a:lnTo>
                  <a:pt x="239" y="102"/>
                </a:lnTo>
                <a:lnTo>
                  <a:pt x="286" y="2"/>
                </a:lnTo>
                <a:lnTo>
                  <a:pt x="330" y="102"/>
                </a:lnTo>
                <a:lnTo>
                  <a:pt x="365" y="2"/>
                </a:lnTo>
                <a:lnTo>
                  <a:pt x="415" y="100"/>
                </a:lnTo>
                <a:lnTo>
                  <a:pt x="447" y="6"/>
                </a:lnTo>
                <a:lnTo>
                  <a:pt x="478" y="56"/>
                </a:lnTo>
                <a:lnTo>
                  <a:pt x="596" y="56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31835" name="Freeform 366"/>
          <p:cNvSpPr>
            <a:spLocks/>
          </p:cNvSpPr>
          <p:nvPr/>
        </p:nvSpPr>
        <p:spPr bwMode="auto">
          <a:xfrm>
            <a:off x="5216525" y="5929313"/>
            <a:ext cx="984250" cy="6350"/>
          </a:xfrm>
          <a:custGeom>
            <a:avLst/>
            <a:gdLst>
              <a:gd name="T0" fmla="*/ 0 w 620"/>
              <a:gd name="T1" fmla="*/ 2147483647 h 4"/>
              <a:gd name="T2" fmla="*/ 2147483647 w 620"/>
              <a:gd name="T3" fmla="*/ 0 h 4"/>
              <a:gd name="T4" fmla="*/ 0 60000 65536"/>
              <a:gd name="T5" fmla="*/ 0 60000 65536"/>
              <a:gd name="T6" fmla="*/ 0 w 620"/>
              <a:gd name="T7" fmla="*/ 0 h 4"/>
              <a:gd name="T8" fmla="*/ 620 w 620"/>
              <a:gd name="T9" fmla="*/ 4 h 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20" h="4">
                <a:moveTo>
                  <a:pt x="0" y="4"/>
                </a:moveTo>
                <a:lnTo>
                  <a:pt x="62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36" name="Freeform 367"/>
          <p:cNvSpPr>
            <a:spLocks/>
          </p:cNvSpPr>
          <p:nvPr/>
        </p:nvSpPr>
        <p:spPr bwMode="auto">
          <a:xfrm rot="-5400000">
            <a:off x="5796757" y="5460207"/>
            <a:ext cx="817562" cy="161925"/>
          </a:xfrm>
          <a:custGeom>
            <a:avLst/>
            <a:gdLst>
              <a:gd name="T0" fmla="*/ 0 w 755"/>
              <a:gd name="T1" fmla="*/ 2147483647 h 102"/>
              <a:gd name="T2" fmla="*/ 2147483647 w 755"/>
              <a:gd name="T3" fmla="*/ 2147483647 h 102"/>
              <a:gd name="T4" fmla="*/ 2147483647 w 755"/>
              <a:gd name="T5" fmla="*/ 2147483647 h 102"/>
              <a:gd name="T6" fmla="*/ 2147483647 w 755"/>
              <a:gd name="T7" fmla="*/ 0 h 102"/>
              <a:gd name="T8" fmla="*/ 2147483647 w 755"/>
              <a:gd name="T9" fmla="*/ 2147483647 h 102"/>
              <a:gd name="T10" fmla="*/ 2147483647 w 755"/>
              <a:gd name="T11" fmla="*/ 2147483647 h 102"/>
              <a:gd name="T12" fmla="*/ 2147483647 w 755"/>
              <a:gd name="T13" fmla="*/ 2147483647 h 102"/>
              <a:gd name="T14" fmla="*/ 2147483647 w 755"/>
              <a:gd name="T15" fmla="*/ 2147483647 h 102"/>
              <a:gd name="T16" fmla="*/ 2147483647 w 755"/>
              <a:gd name="T17" fmla="*/ 2147483647 h 102"/>
              <a:gd name="T18" fmla="*/ 2147483647 w 755"/>
              <a:gd name="T19" fmla="*/ 2147483647 h 102"/>
              <a:gd name="T20" fmla="*/ 2147483647 w 755"/>
              <a:gd name="T21" fmla="*/ 2147483647 h 102"/>
              <a:gd name="T22" fmla="*/ 2147483647 w 755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55"/>
              <a:gd name="T37" fmla="*/ 0 h 102"/>
              <a:gd name="T38" fmla="*/ 755 w 755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55" h="102">
                <a:moveTo>
                  <a:pt x="0" y="50"/>
                </a:moveTo>
                <a:lnTo>
                  <a:pt x="214" y="50"/>
                </a:lnTo>
                <a:lnTo>
                  <a:pt x="236" y="102"/>
                </a:lnTo>
                <a:lnTo>
                  <a:pt x="270" y="0"/>
                </a:lnTo>
                <a:lnTo>
                  <a:pt x="308" y="102"/>
                </a:lnTo>
                <a:lnTo>
                  <a:pt x="356" y="2"/>
                </a:lnTo>
                <a:lnTo>
                  <a:pt x="400" y="102"/>
                </a:lnTo>
                <a:lnTo>
                  <a:pt x="436" y="2"/>
                </a:lnTo>
                <a:lnTo>
                  <a:pt x="486" y="100"/>
                </a:lnTo>
                <a:lnTo>
                  <a:pt x="518" y="6"/>
                </a:lnTo>
                <a:lnTo>
                  <a:pt x="550" y="56"/>
                </a:lnTo>
                <a:lnTo>
                  <a:pt x="755" y="55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grpSp>
        <p:nvGrpSpPr>
          <p:cNvPr id="31840" name="Group 40"/>
          <p:cNvGrpSpPr>
            <a:grpSpLocks/>
          </p:cNvGrpSpPr>
          <p:nvPr/>
        </p:nvGrpSpPr>
        <p:grpSpPr bwMode="auto">
          <a:xfrm rot="5400000">
            <a:off x="3532982" y="4114007"/>
            <a:ext cx="334962" cy="384175"/>
            <a:chOff x="2399" y="1822"/>
            <a:chExt cx="119" cy="160"/>
          </a:xfrm>
        </p:grpSpPr>
        <p:sp>
          <p:nvSpPr>
            <p:cNvPr id="31988" name="AutoShape 41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89" name="AutoShape 42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90" name="Line 43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91" name="Rectangle 44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92" name="Line 45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41" name="Line 378"/>
          <p:cNvSpPr>
            <a:spLocks noChangeShapeType="1"/>
          </p:cNvSpPr>
          <p:nvPr/>
        </p:nvSpPr>
        <p:spPr bwMode="auto">
          <a:xfrm flipV="1">
            <a:off x="5921375" y="4891089"/>
            <a:ext cx="0" cy="295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42" name="Line 379"/>
          <p:cNvSpPr>
            <a:spLocks noChangeShapeType="1"/>
          </p:cNvSpPr>
          <p:nvPr/>
        </p:nvSpPr>
        <p:spPr bwMode="auto">
          <a:xfrm flipV="1">
            <a:off x="6211888" y="4845050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43" name="Line 380"/>
          <p:cNvSpPr>
            <a:spLocks noChangeShapeType="1"/>
          </p:cNvSpPr>
          <p:nvPr/>
        </p:nvSpPr>
        <p:spPr bwMode="auto">
          <a:xfrm>
            <a:off x="6215063" y="4273550"/>
            <a:ext cx="0" cy="222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45" name="Freeform 382"/>
          <p:cNvSpPr>
            <a:spLocks/>
          </p:cNvSpPr>
          <p:nvPr/>
        </p:nvSpPr>
        <p:spPr bwMode="auto">
          <a:xfrm rot="-5400000">
            <a:off x="9002713" y="5461001"/>
            <a:ext cx="742950" cy="161925"/>
          </a:xfrm>
          <a:custGeom>
            <a:avLst/>
            <a:gdLst>
              <a:gd name="T0" fmla="*/ 0 w 596"/>
              <a:gd name="T1" fmla="*/ 2147483647 h 102"/>
              <a:gd name="T2" fmla="*/ 2147483647 w 596"/>
              <a:gd name="T3" fmla="*/ 2147483647 h 102"/>
              <a:gd name="T4" fmla="*/ 2147483647 w 596"/>
              <a:gd name="T5" fmla="*/ 2147483647 h 102"/>
              <a:gd name="T6" fmla="*/ 2147483647 w 596"/>
              <a:gd name="T7" fmla="*/ 0 h 102"/>
              <a:gd name="T8" fmla="*/ 2147483647 w 596"/>
              <a:gd name="T9" fmla="*/ 2147483647 h 102"/>
              <a:gd name="T10" fmla="*/ 2147483647 w 596"/>
              <a:gd name="T11" fmla="*/ 2147483647 h 102"/>
              <a:gd name="T12" fmla="*/ 2147483647 w 596"/>
              <a:gd name="T13" fmla="*/ 2147483647 h 102"/>
              <a:gd name="T14" fmla="*/ 2147483647 w 596"/>
              <a:gd name="T15" fmla="*/ 2147483647 h 102"/>
              <a:gd name="T16" fmla="*/ 2147483647 w 596"/>
              <a:gd name="T17" fmla="*/ 2147483647 h 102"/>
              <a:gd name="T18" fmla="*/ 2147483647 w 596"/>
              <a:gd name="T19" fmla="*/ 2147483647 h 102"/>
              <a:gd name="T20" fmla="*/ 2147483647 w 596"/>
              <a:gd name="T21" fmla="*/ 2147483647 h 102"/>
              <a:gd name="T22" fmla="*/ 2147483647 w 596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96"/>
              <a:gd name="T37" fmla="*/ 0 h 102"/>
              <a:gd name="T38" fmla="*/ 596 w 596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96" h="102">
                <a:moveTo>
                  <a:pt x="0" y="52"/>
                </a:moveTo>
                <a:lnTo>
                  <a:pt x="146" y="50"/>
                </a:lnTo>
                <a:lnTo>
                  <a:pt x="167" y="102"/>
                </a:lnTo>
                <a:lnTo>
                  <a:pt x="201" y="0"/>
                </a:lnTo>
                <a:lnTo>
                  <a:pt x="239" y="102"/>
                </a:lnTo>
                <a:lnTo>
                  <a:pt x="286" y="2"/>
                </a:lnTo>
                <a:lnTo>
                  <a:pt x="330" y="102"/>
                </a:lnTo>
                <a:lnTo>
                  <a:pt x="365" y="2"/>
                </a:lnTo>
                <a:lnTo>
                  <a:pt x="415" y="100"/>
                </a:lnTo>
                <a:lnTo>
                  <a:pt x="447" y="6"/>
                </a:lnTo>
                <a:lnTo>
                  <a:pt x="478" y="56"/>
                </a:lnTo>
                <a:lnTo>
                  <a:pt x="596" y="56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31846" name="Freeform 383"/>
          <p:cNvSpPr>
            <a:spLocks/>
          </p:cNvSpPr>
          <p:nvPr/>
        </p:nvSpPr>
        <p:spPr bwMode="auto">
          <a:xfrm>
            <a:off x="8674100" y="5929313"/>
            <a:ext cx="984250" cy="0"/>
          </a:xfrm>
          <a:custGeom>
            <a:avLst/>
            <a:gdLst>
              <a:gd name="T0" fmla="*/ 0 w 620"/>
              <a:gd name="T1" fmla="*/ 2147483647 h 4"/>
              <a:gd name="T2" fmla="*/ 2147483647 w 620"/>
              <a:gd name="T3" fmla="*/ 0 h 4"/>
              <a:gd name="T4" fmla="*/ 0 60000 65536"/>
              <a:gd name="T5" fmla="*/ 0 60000 65536"/>
              <a:gd name="T6" fmla="*/ 0 w 620"/>
              <a:gd name="T7" fmla="*/ 0 h 4"/>
              <a:gd name="T8" fmla="*/ 620 w 620"/>
              <a:gd name="T9" fmla="*/ 4 h 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20" h="4">
                <a:moveTo>
                  <a:pt x="0" y="4"/>
                </a:moveTo>
                <a:lnTo>
                  <a:pt x="62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47" name="Freeform 384"/>
          <p:cNvSpPr>
            <a:spLocks/>
          </p:cNvSpPr>
          <p:nvPr/>
        </p:nvSpPr>
        <p:spPr bwMode="auto">
          <a:xfrm rot="-5400000">
            <a:off x="9254332" y="5460207"/>
            <a:ext cx="817562" cy="161925"/>
          </a:xfrm>
          <a:custGeom>
            <a:avLst/>
            <a:gdLst>
              <a:gd name="T0" fmla="*/ 0 w 755"/>
              <a:gd name="T1" fmla="*/ 2147483647 h 102"/>
              <a:gd name="T2" fmla="*/ 2147483647 w 755"/>
              <a:gd name="T3" fmla="*/ 2147483647 h 102"/>
              <a:gd name="T4" fmla="*/ 2147483647 w 755"/>
              <a:gd name="T5" fmla="*/ 2147483647 h 102"/>
              <a:gd name="T6" fmla="*/ 2147483647 w 755"/>
              <a:gd name="T7" fmla="*/ 0 h 102"/>
              <a:gd name="T8" fmla="*/ 2147483647 w 755"/>
              <a:gd name="T9" fmla="*/ 2147483647 h 102"/>
              <a:gd name="T10" fmla="*/ 2147483647 w 755"/>
              <a:gd name="T11" fmla="*/ 2147483647 h 102"/>
              <a:gd name="T12" fmla="*/ 2147483647 w 755"/>
              <a:gd name="T13" fmla="*/ 2147483647 h 102"/>
              <a:gd name="T14" fmla="*/ 2147483647 w 755"/>
              <a:gd name="T15" fmla="*/ 2147483647 h 102"/>
              <a:gd name="T16" fmla="*/ 2147483647 w 755"/>
              <a:gd name="T17" fmla="*/ 2147483647 h 102"/>
              <a:gd name="T18" fmla="*/ 2147483647 w 755"/>
              <a:gd name="T19" fmla="*/ 2147483647 h 102"/>
              <a:gd name="T20" fmla="*/ 2147483647 w 755"/>
              <a:gd name="T21" fmla="*/ 2147483647 h 102"/>
              <a:gd name="T22" fmla="*/ 2147483647 w 755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55"/>
              <a:gd name="T37" fmla="*/ 0 h 102"/>
              <a:gd name="T38" fmla="*/ 755 w 755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55" h="102">
                <a:moveTo>
                  <a:pt x="0" y="50"/>
                </a:moveTo>
                <a:lnTo>
                  <a:pt x="214" y="50"/>
                </a:lnTo>
                <a:lnTo>
                  <a:pt x="236" y="102"/>
                </a:lnTo>
                <a:lnTo>
                  <a:pt x="270" y="0"/>
                </a:lnTo>
                <a:lnTo>
                  <a:pt x="308" y="102"/>
                </a:lnTo>
                <a:lnTo>
                  <a:pt x="356" y="2"/>
                </a:lnTo>
                <a:lnTo>
                  <a:pt x="400" y="102"/>
                </a:lnTo>
                <a:lnTo>
                  <a:pt x="436" y="2"/>
                </a:lnTo>
                <a:lnTo>
                  <a:pt x="486" y="100"/>
                </a:lnTo>
                <a:lnTo>
                  <a:pt x="518" y="6"/>
                </a:lnTo>
                <a:lnTo>
                  <a:pt x="550" y="56"/>
                </a:lnTo>
                <a:lnTo>
                  <a:pt x="755" y="55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zh-TW" altLang="en-US"/>
          </a:p>
        </p:txBody>
      </p:sp>
      <p:sp>
        <p:nvSpPr>
          <p:cNvPr id="31848" name="Line 385"/>
          <p:cNvSpPr>
            <a:spLocks noChangeShapeType="1"/>
          </p:cNvSpPr>
          <p:nvPr/>
        </p:nvSpPr>
        <p:spPr bwMode="auto">
          <a:xfrm flipV="1">
            <a:off x="9383713" y="4891089"/>
            <a:ext cx="0" cy="295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49" name="Line 386"/>
          <p:cNvSpPr>
            <a:spLocks noChangeShapeType="1"/>
          </p:cNvSpPr>
          <p:nvPr/>
        </p:nvSpPr>
        <p:spPr bwMode="auto">
          <a:xfrm>
            <a:off x="7194550" y="4483100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50" name="Line 387"/>
          <p:cNvSpPr>
            <a:spLocks noChangeShapeType="1"/>
          </p:cNvSpPr>
          <p:nvPr/>
        </p:nvSpPr>
        <p:spPr bwMode="auto">
          <a:xfrm>
            <a:off x="8285163" y="4473575"/>
            <a:ext cx="0" cy="446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851" name="Group 388"/>
          <p:cNvGrpSpPr>
            <a:grpSpLocks/>
          </p:cNvGrpSpPr>
          <p:nvPr/>
        </p:nvGrpSpPr>
        <p:grpSpPr bwMode="auto">
          <a:xfrm rot="5400000">
            <a:off x="9736932" y="4999832"/>
            <a:ext cx="176213" cy="285750"/>
            <a:chOff x="1200" y="3600"/>
            <a:chExt cx="192" cy="240"/>
          </a:xfrm>
          <a:solidFill>
            <a:srgbClr val="FF6600"/>
          </a:solidFill>
        </p:grpSpPr>
        <p:sp>
          <p:nvSpPr>
            <p:cNvPr id="31986" name="Oval 389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87" name="Line 390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52" name="Text Box 391"/>
          <p:cNvSpPr txBox="1">
            <a:spLocks noChangeArrowheads="1"/>
          </p:cNvSpPr>
          <p:nvPr/>
        </p:nvSpPr>
        <p:spPr bwMode="auto">
          <a:xfrm>
            <a:off x="9904413" y="4994276"/>
            <a:ext cx="53975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 dirty="0">
                <a:latin typeface="細明體" pitchFamily="49" charset="-120"/>
                <a:ea typeface="細明體" pitchFamily="49" charset="-120"/>
              </a:rPr>
              <a:t>PT0B</a:t>
            </a:r>
          </a:p>
        </p:txBody>
      </p:sp>
      <p:grpSp>
        <p:nvGrpSpPr>
          <p:cNvPr id="31854" name="Group 402"/>
          <p:cNvGrpSpPr>
            <a:grpSpLocks/>
          </p:cNvGrpSpPr>
          <p:nvPr/>
        </p:nvGrpSpPr>
        <p:grpSpPr bwMode="auto">
          <a:xfrm rot="5400000">
            <a:off x="9744869" y="3012281"/>
            <a:ext cx="190500" cy="344488"/>
            <a:chOff x="1200" y="3600"/>
            <a:chExt cx="192" cy="240"/>
          </a:xfrm>
        </p:grpSpPr>
        <p:sp>
          <p:nvSpPr>
            <p:cNvPr id="31976" name="Oval 403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77" name="Line 404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55" name="Text Box 405"/>
          <p:cNvSpPr txBox="1">
            <a:spLocks noChangeArrowheads="1"/>
          </p:cNvSpPr>
          <p:nvPr/>
        </p:nvSpPr>
        <p:spPr bwMode="auto">
          <a:xfrm>
            <a:off x="9629776" y="2820988"/>
            <a:ext cx="614363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>
                <a:latin typeface="細明體" pitchFamily="49" charset="-120"/>
                <a:ea typeface="細明體" pitchFamily="49" charset="-120"/>
              </a:rPr>
              <a:t>PS2B</a:t>
            </a:r>
          </a:p>
        </p:txBody>
      </p:sp>
      <p:grpSp>
        <p:nvGrpSpPr>
          <p:cNvPr id="31856" name="Group 406"/>
          <p:cNvGrpSpPr>
            <a:grpSpLocks/>
          </p:cNvGrpSpPr>
          <p:nvPr/>
        </p:nvGrpSpPr>
        <p:grpSpPr bwMode="auto">
          <a:xfrm>
            <a:off x="8293101" y="1454150"/>
            <a:ext cx="384175" cy="336550"/>
            <a:chOff x="2399" y="1822"/>
            <a:chExt cx="119" cy="160"/>
          </a:xfrm>
        </p:grpSpPr>
        <p:sp>
          <p:nvSpPr>
            <p:cNvPr id="31971" name="AutoShape 40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1972" name="AutoShape 40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1973" name="Line 40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74" name="Rectangle 41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1975" name="Line 41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1857" name="Group 412"/>
          <p:cNvGrpSpPr>
            <a:grpSpLocks/>
          </p:cNvGrpSpPr>
          <p:nvPr/>
        </p:nvGrpSpPr>
        <p:grpSpPr bwMode="auto">
          <a:xfrm rot="5400000">
            <a:off x="9623426" y="4541839"/>
            <a:ext cx="334963" cy="382587"/>
            <a:chOff x="2399" y="1822"/>
            <a:chExt cx="119" cy="160"/>
          </a:xfrm>
        </p:grpSpPr>
        <p:sp>
          <p:nvSpPr>
            <p:cNvPr id="31966" name="AutoShape 4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67" name="AutoShape 4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68" name="Line 4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69" name="Rectangle 4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70" name="Line 4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1866" name="Line 248"/>
          <p:cNvSpPr>
            <a:spLocks noChangeShapeType="1"/>
          </p:cNvSpPr>
          <p:nvPr/>
        </p:nvSpPr>
        <p:spPr bwMode="auto">
          <a:xfrm>
            <a:off x="3346450" y="1052514"/>
            <a:ext cx="12700" cy="5578475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84" name="Line 294"/>
          <p:cNvSpPr>
            <a:spLocks noChangeShapeType="1"/>
          </p:cNvSpPr>
          <p:nvPr/>
        </p:nvSpPr>
        <p:spPr bwMode="auto">
          <a:xfrm>
            <a:off x="9671050" y="4916488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888" name="Line 298"/>
          <p:cNvSpPr>
            <a:spLocks noChangeShapeType="1"/>
          </p:cNvSpPr>
          <p:nvPr/>
        </p:nvSpPr>
        <p:spPr bwMode="auto">
          <a:xfrm>
            <a:off x="8302625" y="4910138"/>
            <a:ext cx="10810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8" name="Rectangle 2"/>
          <p:cNvSpPr txBox="1">
            <a:spLocks noChangeArrowheads="1"/>
          </p:cNvSpPr>
          <p:nvPr/>
        </p:nvSpPr>
        <p:spPr bwMode="auto">
          <a:xfrm>
            <a:off x="516000" y="223831"/>
            <a:ext cx="11160000" cy="612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TW" altLang="en-US" sz="3600" b="1" kern="1200">
                <a:solidFill>
                  <a:srgbClr val="D006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微軟正黑體" pitchFamily="34" charset="-120"/>
              </a:defRPr>
            </a:lvl5pPr>
            <a:lvl6pPr marL="457144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286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43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572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font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階段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kumimoji="0"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鋼瓶</a:t>
            </a:r>
            <a:r>
              <a:rPr kumimoji="0"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開閥階段</a:t>
            </a:r>
          </a:p>
        </p:txBody>
      </p:sp>
      <p:sp>
        <p:nvSpPr>
          <p:cNvPr id="444" name="Text Box 231"/>
          <p:cNvSpPr txBox="1">
            <a:spLocks noChangeArrowheads="1"/>
          </p:cNvSpPr>
          <p:nvPr/>
        </p:nvSpPr>
        <p:spPr bwMode="auto">
          <a:xfrm>
            <a:off x="1818085" y="669919"/>
            <a:ext cx="729457" cy="738664"/>
          </a:xfrm>
          <a:prstGeom prst="rect">
            <a:avLst/>
          </a:prstGeom>
          <a:noFill/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zh-TW" sz="1400" dirty="0"/>
              <a:t>Test </a:t>
            </a:r>
            <a:r>
              <a:rPr lang="en-US" altLang="zh-TW" sz="1400" dirty="0" err="1"/>
              <a:t>Ar</a:t>
            </a:r>
            <a:r>
              <a:rPr lang="en-US" altLang="zh-TW" sz="1400" dirty="0"/>
              <a:t> </a:t>
            </a:r>
          </a:p>
          <a:p>
            <a:pPr algn="ctr">
              <a:spcBef>
                <a:spcPts val="0"/>
              </a:spcBef>
            </a:pPr>
            <a:r>
              <a:rPr lang="en-US" altLang="zh-TW" sz="1400" dirty="0"/>
              <a:t>or </a:t>
            </a:r>
          </a:p>
          <a:p>
            <a:pPr algn="ctr">
              <a:spcBef>
                <a:spcPts val="0"/>
              </a:spcBef>
            </a:pPr>
            <a:r>
              <a:rPr lang="en-US" altLang="zh-TW" sz="1400" dirty="0"/>
              <a:t>Test N2</a:t>
            </a:r>
            <a:endParaRPr kumimoji="0" lang="en-US" altLang="zh-TW" sz="1400" b="1" dirty="0">
              <a:latin typeface="細明體" pitchFamily="49" charset="-120"/>
              <a:ea typeface="細明體" pitchFamily="49" charset="-120"/>
            </a:endParaRPr>
          </a:p>
        </p:txBody>
      </p:sp>
      <p:sp>
        <p:nvSpPr>
          <p:cNvPr id="446" name="Line 199"/>
          <p:cNvSpPr>
            <a:spLocks noChangeShapeType="1"/>
          </p:cNvSpPr>
          <p:nvPr/>
        </p:nvSpPr>
        <p:spPr bwMode="auto">
          <a:xfrm>
            <a:off x="2182814" y="1425575"/>
            <a:ext cx="1587" cy="1989138"/>
          </a:xfrm>
          <a:custGeom>
            <a:avLst/>
            <a:gdLst>
              <a:gd name="T0" fmla="*/ 0 w 1"/>
              <a:gd name="T1" fmla="*/ 2147483647 h 1215"/>
              <a:gd name="T2" fmla="*/ 2147483647 w 1"/>
              <a:gd name="T3" fmla="*/ 0 h 1215"/>
              <a:gd name="T4" fmla="*/ 0 60000 65536"/>
              <a:gd name="T5" fmla="*/ 0 60000 65536"/>
              <a:gd name="T6" fmla="*/ 0 w 1"/>
              <a:gd name="T7" fmla="*/ 0 h 1215"/>
              <a:gd name="T8" fmla="*/ 1 w 1"/>
              <a:gd name="T9" fmla="*/ 1215 h 12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215">
                <a:moveTo>
                  <a:pt x="0" y="1215"/>
                </a:moveTo>
                <a:lnTo>
                  <a:pt x="1" y="0"/>
                </a:ln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  <a:round/>
            <a:headEnd type="stealth"/>
            <a:tailEnd type="none" w="lg" len="lg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47" name="Group 191"/>
          <p:cNvGrpSpPr>
            <a:grpSpLocks/>
          </p:cNvGrpSpPr>
          <p:nvPr/>
        </p:nvGrpSpPr>
        <p:grpSpPr bwMode="auto">
          <a:xfrm rot="5400000">
            <a:off x="2112170" y="5161268"/>
            <a:ext cx="334962" cy="384175"/>
            <a:chOff x="2399" y="1822"/>
            <a:chExt cx="119" cy="160"/>
          </a:xfrm>
        </p:grpSpPr>
        <p:sp>
          <p:nvSpPr>
            <p:cNvPr id="448" name="AutoShape 19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9" name="AutoShape 19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" name="Line 19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1" name="Rectangle 19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2" name="Line 19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53" name="Group 181"/>
          <p:cNvGrpSpPr>
            <a:grpSpLocks/>
          </p:cNvGrpSpPr>
          <p:nvPr/>
        </p:nvGrpSpPr>
        <p:grpSpPr bwMode="auto">
          <a:xfrm rot="5400000">
            <a:off x="2129210" y="3390461"/>
            <a:ext cx="334963" cy="382588"/>
            <a:chOff x="2399" y="1822"/>
            <a:chExt cx="119" cy="160"/>
          </a:xfrm>
        </p:grpSpPr>
        <p:sp>
          <p:nvSpPr>
            <p:cNvPr id="454" name="AutoShape 182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5" name="AutoShape 183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6" name="Line 184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7" name="Rectangle 185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8" name="Line 186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76" name="Freeform 383"/>
          <p:cNvSpPr>
            <a:spLocks/>
          </p:cNvSpPr>
          <p:nvPr/>
        </p:nvSpPr>
        <p:spPr bwMode="auto">
          <a:xfrm>
            <a:off x="8688288" y="1724025"/>
            <a:ext cx="984250" cy="0"/>
          </a:xfrm>
          <a:custGeom>
            <a:avLst/>
            <a:gdLst>
              <a:gd name="T0" fmla="*/ 0 w 620"/>
              <a:gd name="T1" fmla="*/ 2147483647 h 4"/>
              <a:gd name="T2" fmla="*/ 2147483647 w 620"/>
              <a:gd name="T3" fmla="*/ 0 h 4"/>
              <a:gd name="T4" fmla="*/ 0 60000 65536"/>
              <a:gd name="T5" fmla="*/ 0 60000 65536"/>
              <a:gd name="T6" fmla="*/ 0 w 620"/>
              <a:gd name="T7" fmla="*/ 0 h 4"/>
              <a:gd name="T8" fmla="*/ 620 w 620"/>
              <a:gd name="T9" fmla="*/ 4 h 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20" h="4">
                <a:moveTo>
                  <a:pt x="0" y="4"/>
                </a:moveTo>
                <a:lnTo>
                  <a:pt x="62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77" name="Freeform 28"/>
          <p:cNvSpPr>
            <a:spLocks/>
          </p:cNvSpPr>
          <p:nvPr/>
        </p:nvSpPr>
        <p:spPr bwMode="auto">
          <a:xfrm>
            <a:off x="6213475" y="1714501"/>
            <a:ext cx="1588" cy="2303463"/>
          </a:xfrm>
          <a:custGeom>
            <a:avLst/>
            <a:gdLst>
              <a:gd name="T0" fmla="*/ 2147483647 w 1"/>
              <a:gd name="T1" fmla="*/ 2147483647 h 1408"/>
              <a:gd name="T2" fmla="*/ 0 w 1"/>
              <a:gd name="T3" fmla="*/ 0 h 1408"/>
              <a:gd name="T4" fmla="*/ 0 60000 65536"/>
              <a:gd name="T5" fmla="*/ 0 60000 65536"/>
              <a:gd name="T6" fmla="*/ 0 w 1"/>
              <a:gd name="T7" fmla="*/ 0 h 1408"/>
              <a:gd name="T8" fmla="*/ 1 w 1"/>
              <a:gd name="T9" fmla="*/ 1408 h 14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408">
                <a:moveTo>
                  <a:pt x="1" y="140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78" name="Freeform 50"/>
          <p:cNvSpPr>
            <a:spLocks/>
          </p:cNvSpPr>
          <p:nvPr/>
        </p:nvSpPr>
        <p:spPr bwMode="auto">
          <a:xfrm>
            <a:off x="5908675" y="2774950"/>
            <a:ext cx="247650" cy="1588"/>
          </a:xfrm>
          <a:custGeom>
            <a:avLst/>
            <a:gdLst>
              <a:gd name="T0" fmla="*/ 2147483647 w 156"/>
              <a:gd name="T1" fmla="*/ 0 h 1"/>
              <a:gd name="T2" fmla="*/ 0 w 156"/>
              <a:gd name="T3" fmla="*/ 0 h 1"/>
              <a:gd name="T4" fmla="*/ 0 60000 65536"/>
              <a:gd name="T5" fmla="*/ 0 60000 65536"/>
              <a:gd name="T6" fmla="*/ 0 w 156"/>
              <a:gd name="T7" fmla="*/ 0 h 1"/>
              <a:gd name="T8" fmla="*/ 156 w 15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6" h="1">
                <a:moveTo>
                  <a:pt x="156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79" name="Freeform 93"/>
          <p:cNvSpPr>
            <a:spLocks/>
          </p:cNvSpPr>
          <p:nvPr/>
        </p:nvSpPr>
        <p:spPr bwMode="auto">
          <a:xfrm>
            <a:off x="8283575" y="3487739"/>
            <a:ext cx="1588" cy="649287"/>
          </a:xfrm>
          <a:custGeom>
            <a:avLst/>
            <a:gdLst>
              <a:gd name="T0" fmla="*/ 0 w 1"/>
              <a:gd name="T1" fmla="*/ 2147483647 h 396"/>
              <a:gd name="T2" fmla="*/ 0 w 1"/>
              <a:gd name="T3" fmla="*/ 0 h 396"/>
              <a:gd name="T4" fmla="*/ 0 60000 65536"/>
              <a:gd name="T5" fmla="*/ 0 60000 65536"/>
              <a:gd name="T6" fmla="*/ 0 w 1"/>
              <a:gd name="T7" fmla="*/ 0 h 396"/>
              <a:gd name="T8" fmla="*/ 1 w 1"/>
              <a:gd name="T9" fmla="*/ 396 h 39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396">
                <a:moveTo>
                  <a:pt x="0" y="39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0" name="Line 94"/>
          <p:cNvSpPr>
            <a:spLocks noChangeShapeType="1"/>
          </p:cNvSpPr>
          <p:nvPr/>
        </p:nvSpPr>
        <p:spPr bwMode="auto">
          <a:xfrm rot="5400000" flipV="1">
            <a:off x="7300913" y="2502471"/>
            <a:ext cx="0" cy="1997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1" name="Line 95"/>
          <p:cNvSpPr>
            <a:spLocks noChangeShapeType="1"/>
          </p:cNvSpPr>
          <p:nvPr/>
        </p:nvSpPr>
        <p:spPr bwMode="auto">
          <a:xfrm rot="-5400000">
            <a:off x="5584825" y="2960688"/>
            <a:ext cx="0" cy="1079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82" name="Group 149"/>
          <p:cNvGrpSpPr>
            <a:grpSpLocks/>
          </p:cNvGrpSpPr>
          <p:nvPr/>
        </p:nvGrpSpPr>
        <p:grpSpPr bwMode="auto">
          <a:xfrm rot="5400000">
            <a:off x="5661026" y="2574926"/>
            <a:ext cx="336550" cy="384175"/>
            <a:chOff x="1248" y="768"/>
            <a:chExt cx="191" cy="147"/>
          </a:xfrm>
        </p:grpSpPr>
        <p:sp>
          <p:nvSpPr>
            <p:cNvPr id="483" name="Rectangle 150"/>
            <p:cNvSpPr>
              <a:spLocks noChangeArrowheads="1"/>
            </p:cNvSpPr>
            <p:nvPr/>
          </p:nvSpPr>
          <p:spPr bwMode="auto">
            <a:xfrm>
              <a:off x="1248" y="810"/>
              <a:ext cx="191" cy="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84" name="Arc 151"/>
            <p:cNvSpPr>
              <a:spLocks/>
            </p:cNvSpPr>
            <p:nvPr/>
          </p:nvSpPr>
          <p:spPr bwMode="auto">
            <a:xfrm>
              <a:off x="1248" y="851"/>
              <a:ext cx="183" cy="64"/>
            </a:xfrm>
            <a:custGeom>
              <a:avLst/>
              <a:gdLst>
                <a:gd name="T0" fmla="*/ 0 w 33204"/>
                <a:gd name="T1" fmla="*/ 0 h 21600"/>
                <a:gd name="T2" fmla="*/ 0 w 33204"/>
                <a:gd name="T3" fmla="*/ 0 h 21600"/>
                <a:gd name="T4" fmla="*/ 0 w 33204"/>
                <a:gd name="T5" fmla="*/ 0 h 21600"/>
                <a:gd name="T6" fmla="*/ 0 60000 65536"/>
                <a:gd name="T7" fmla="*/ 0 60000 65536"/>
                <a:gd name="T8" fmla="*/ 0 60000 65536"/>
                <a:gd name="T9" fmla="*/ 0 w 33204"/>
                <a:gd name="T10" fmla="*/ 0 h 21600"/>
                <a:gd name="T11" fmla="*/ 33204 w 332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204" h="21600" fill="none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</a:path>
                <a:path w="33204" h="21600" stroke="0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  <a:lnTo>
                    <a:pt x="16575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85" name="Arc 152"/>
            <p:cNvSpPr>
              <a:spLocks/>
            </p:cNvSpPr>
            <p:nvPr/>
          </p:nvSpPr>
          <p:spPr bwMode="auto">
            <a:xfrm rot="10800000">
              <a:off x="1248" y="768"/>
              <a:ext cx="183" cy="64"/>
            </a:xfrm>
            <a:custGeom>
              <a:avLst/>
              <a:gdLst>
                <a:gd name="T0" fmla="*/ 0 w 33204"/>
                <a:gd name="T1" fmla="*/ 0 h 21600"/>
                <a:gd name="T2" fmla="*/ 0 w 33204"/>
                <a:gd name="T3" fmla="*/ 0 h 21600"/>
                <a:gd name="T4" fmla="*/ 0 w 33204"/>
                <a:gd name="T5" fmla="*/ 0 h 21600"/>
                <a:gd name="T6" fmla="*/ 0 60000 65536"/>
                <a:gd name="T7" fmla="*/ 0 60000 65536"/>
                <a:gd name="T8" fmla="*/ 0 60000 65536"/>
                <a:gd name="T9" fmla="*/ 0 w 33204"/>
                <a:gd name="T10" fmla="*/ 0 h 21600"/>
                <a:gd name="T11" fmla="*/ 33204 w 332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204" h="21600" fill="none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</a:path>
                <a:path w="33204" h="21600" stroke="0" extrusionOk="0">
                  <a:moveTo>
                    <a:pt x="-1" y="7749"/>
                  </a:moveTo>
                  <a:cubicBezTo>
                    <a:pt x="4103" y="2838"/>
                    <a:pt x="10174" y="-1"/>
                    <a:pt x="16575" y="0"/>
                  </a:cubicBezTo>
                  <a:cubicBezTo>
                    <a:pt x="23004" y="0"/>
                    <a:pt x="29100" y="2864"/>
                    <a:pt x="33204" y="7814"/>
                  </a:cubicBezTo>
                  <a:lnTo>
                    <a:pt x="16575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</p:grpSp>
      <p:sp>
        <p:nvSpPr>
          <p:cNvPr id="486" name="Freeform 153"/>
          <p:cNvSpPr>
            <a:spLocks/>
          </p:cNvSpPr>
          <p:nvPr/>
        </p:nvSpPr>
        <p:spPr bwMode="auto">
          <a:xfrm>
            <a:off x="5829300" y="1425576"/>
            <a:ext cx="0" cy="1179513"/>
          </a:xfrm>
          <a:custGeom>
            <a:avLst/>
            <a:gdLst>
              <a:gd name="T0" fmla="*/ 0 w 4"/>
              <a:gd name="T1" fmla="*/ 2147483647 h 720"/>
              <a:gd name="T2" fmla="*/ 2147483647 w 4"/>
              <a:gd name="T3" fmla="*/ 0 h 720"/>
              <a:gd name="T4" fmla="*/ 0 60000 65536"/>
              <a:gd name="T5" fmla="*/ 0 60000 65536"/>
              <a:gd name="T6" fmla="*/ 0 w 4"/>
              <a:gd name="T7" fmla="*/ 0 h 720"/>
              <a:gd name="T8" fmla="*/ 4 w 4"/>
              <a:gd name="T9" fmla="*/ 720 h 7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720">
                <a:moveTo>
                  <a:pt x="0" y="720"/>
                </a:moveTo>
                <a:lnTo>
                  <a:pt x="4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7" name="Freeform 156"/>
          <p:cNvSpPr>
            <a:spLocks/>
          </p:cNvSpPr>
          <p:nvPr/>
        </p:nvSpPr>
        <p:spPr bwMode="auto">
          <a:xfrm>
            <a:off x="5116513" y="3057526"/>
            <a:ext cx="722312" cy="4763"/>
          </a:xfrm>
          <a:custGeom>
            <a:avLst/>
            <a:gdLst>
              <a:gd name="T0" fmla="*/ 0 w 455"/>
              <a:gd name="T1" fmla="*/ 0 h 3"/>
              <a:gd name="T2" fmla="*/ 2147483647 w 455"/>
              <a:gd name="T3" fmla="*/ 2147483647 h 3"/>
              <a:gd name="T4" fmla="*/ 0 60000 65536"/>
              <a:gd name="T5" fmla="*/ 0 60000 65536"/>
              <a:gd name="T6" fmla="*/ 0 w 455"/>
              <a:gd name="T7" fmla="*/ 0 h 3"/>
              <a:gd name="T8" fmla="*/ 455 w 455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5" h="3">
                <a:moveTo>
                  <a:pt x="0" y="0"/>
                </a:moveTo>
                <a:lnTo>
                  <a:pt x="455" y="3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8" name="Rectangle 159"/>
          <p:cNvSpPr>
            <a:spLocks noChangeArrowheads="1"/>
          </p:cNvSpPr>
          <p:nvPr/>
        </p:nvSpPr>
        <p:spPr bwMode="auto">
          <a:xfrm rot="10800000">
            <a:off x="4918075" y="2185989"/>
            <a:ext cx="266700" cy="307975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TW" altLang="en-US"/>
          </a:p>
        </p:txBody>
      </p:sp>
      <p:sp>
        <p:nvSpPr>
          <p:cNvPr id="489" name="Line 160"/>
          <p:cNvSpPr>
            <a:spLocks noChangeShapeType="1"/>
          </p:cNvSpPr>
          <p:nvPr/>
        </p:nvSpPr>
        <p:spPr bwMode="auto">
          <a:xfrm rot="10800000" flipV="1">
            <a:off x="5049838" y="2185989"/>
            <a:ext cx="0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0" name="Freeform 161"/>
          <p:cNvSpPr>
            <a:spLocks/>
          </p:cNvSpPr>
          <p:nvPr/>
        </p:nvSpPr>
        <p:spPr bwMode="auto">
          <a:xfrm>
            <a:off x="4467225" y="2527300"/>
            <a:ext cx="0" cy="534988"/>
          </a:xfrm>
          <a:custGeom>
            <a:avLst/>
            <a:gdLst>
              <a:gd name="T0" fmla="*/ 0 w 2"/>
              <a:gd name="T1" fmla="*/ 2147483647 h 327"/>
              <a:gd name="T2" fmla="*/ 2147483647 w 2"/>
              <a:gd name="T3" fmla="*/ 0 h 327"/>
              <a:gd name="T4" fmla="*/ 0 60000 65536"/>
              <a:gd name="T5" fmla="*/ 0 60000 65536"/>
              <a:gd name="T6" fmla="*/ 0 w 2"/>
              <a:gd name="T7" fmla="*/ 0 h 327"/>
              <a:gd name="T8" fmla="*/ 2 w 2"/>
              <a:gd name="T9" fmla="*/ 327 h 32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" h="327">
                <a:moveTo>
                  <a:pt x="0" y="327"/>
                </a:moveTo>
                <a:lnTo>
                  <a:pt x="2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>
              <a:ln>
                <a:solidFill>
                  <a:srgbClr val="0000FF"/>
                </a:solidFill>
              </a:ln>
            </a:endParaRPr>
          </a:p>
        </p:txBody>
      </p:sp>
      <p:sp>
        <p:nvSpPr>
          <p:cNvPr id="491" name="Rectangle 164"/>
          <p:cNvSpPr>
            <a:spLocks noChangeArrowheads="1"/>
          </p:cNvSpPr>
          <p:nvPr/>
        </p:nvSpPr>
        <p:spPr bwMode="auto">
          <a:xfrm rot="10800000">
            <a:off x="4017963" y="2182814"/>
            <a:ext cx="266700" cy="306387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TW" altLang="en-US"/>
          </a:p>
        </p:txBody>
      </p:sp>
      <p:sp>
        <p:nvSpPr>
          <p:cNvPr id="492" name="Line 165"/>
          <p:cNvSpPr>
            <a:spLocks noChangeShapeType="1"/>
          </p:cNvSpPr>
          <p:nvPr/>
        </p:nvSpPr>
        <p:spPr bwMode="auto">
          <a:xfrm rot="10800000" flipV="1">
            <a:off x="4149725" y="2182814"/>
            <a:ext cx="0" cy="306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493" name="Group 166"/>
          <p:cNvGrpSpPr>
            <a:grpSpLocks/>
          </p:cNvGrpSpPr>
          <p:nvPr/>
        </p:nvGrpSpPr>
        <p:grpSpPr bwMode="auto">
          <a:xfrm rot="5400000">
            <a:off x="4420395" y="2167732"/>
            <a:ext cx="334962" cy="384175"/>
            <a:chOff x="2399" y="1822"/>
            <a:chExt cx="119" cy="160"/>
          </a:xfrm>
        </p:grpSpPr>
        <p:sp>
          <p:nvSpPr>
            <p:cNvPr id="494" name="AutoShape 16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95" name="AutoShape 16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96" name="Line 16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97" name="Rectangle 17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98" name="Line 17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99" name="Text Box 172"/>
          <p:cNvSpPr txBox="1">
            <a:spLocks noChangeArrowheads="1"/>
          </p:cNvSpPr>
          <p:nvPr/>
        </p:nvSpPr>
        <p:spPr bwMode="auto">
          <a:xfrm>
            <a:off x="4343401" y="1924050"/>
            <a:ext cx="695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0" lang="en-US" altLang="zh-TW" sz="1400"/>
              <a:t>AV1</a:t>
            </a:r>
          </a:p>
        </p:txBody>
      </p:sp>
      <p:sp>
        <p:nvSpPr>
          <p:cNvPr id="500" name="Freeform 173"/>
          <p:cNvSpPr>
            <a:spLocks/>
          </p:cNvSpPr>
          <p:nvPr/>
        </p:nvSpPr>
        <p:spPr bwMode="auto">
          <a:xfrm>
            <a:off x="4148138" y="2462214"/>
            <a:ext cx="0" cy="587375"/>
          </a:xfrm>
          <a:custGeom>
            <a:avLst/>
            <a:gdLst>
              <a:gd name="T0" fmla="*/ 2147483647 w 5"/>
              <a:gd name="T1" fmla="*/ 2147483647 h 359"/>
              <a:gd name="T2" fmla="*/ 0 w 5"/>
              <a:gd name="T3" fmla="*/ 0 h 359"/>
              <a:gd name="T4" fmla="*/ 0 60000 65536"/>
              <a:gd name="T5" fmla="*/ 0 60000 65536"/>
              <a:gd name="T6" fmla="*/ 0 w 5"/>
              <a:gd name="T7" fmla="*/ 0 h 359"/>
              <a:gd name="T8" fmla="*/ 5 w 5"/>
              <a:gd name="T9" fmla="*/ 359 h 35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" h="359">
                <a:moveTo>
                  <a:pt x="5" y="359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>
              <a:ln>
                <a:solidFill>
                  <a:srgbClr val="0000FF"/>
                </a:solidFill>
              </a:ln>
            </a:endParaRPr>
          </a:p>
        </p:txBody>
      </p:sp>
      <p:sp>
        <p:nvSpPr>
          <p:cNvPr id="501" name="Line 174"/>
          <p:cNvSpPr>
            <a:spLocks noChangeShapeType="1"/>
          </p:cNvSpPr>
          <p:nvPr/>
        </p:nvSpPr>
        <p:spPr bwMode="auto">
          <a:xfrm flipV="1">
            <a:off x="4144093" y="1928812"/>
            <a:ext cx="1587" cy="2682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02" name="Freeform 176"/>
          <p:cNvSpPr>
            <a:spLocks/>
          </p:cNvSpPr>
          <p:nvPr/>
        </p:nvSpPr>
        <p:spPr bwMode="auto">
          <a:xfrm>
            <a:off x="4468813" y="1597026"/>
            <a:ext cx="0" cy="595313"/>
          </a:xfrm>
          <a:custGeom>
            <a:avLst/>
            <a:gdLst>
              <a:gd name="T0" fmla="*/ 0 w 3"/>
              <a:gd name="T1" fmla="*/ 2147483647 h 364"/>
              <a:gd name="T2" fmla="*/ 2147483647 w 3"/>
              <a:gd name="T3" fmla="*/ 0 h 364"/>
              <a:gd name="T4" fmla="*/ 0 60000 65536"/>
              <a:gd name="T5" fmla="*/ 0 60000 65536"/>
              <a:gd name="T6" fmla="*/ 0 w 3"/>
              <a:gd name="T7" fmla="*/ 0 h 364"/>
              <a:gd name="T8" fmla="*/ 3 w 3"/>
              <a:gd name="T9" fmla="*/ 364 h 3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64">
                <a:moveTo>
                  <a:pt x="0" y="364"/>
                </a:moveTo>
                <a:lnTo>
                  <a:pt x="3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03" name="Text Box 177"/>
          <p:cNvSpPr txBox="1">
            <a:spLocks noChangeArrowheads="1"/>
          </p:cNvSpPr>
          <p:nvPr/>
        </p:nvSpPr>
        <p:spPr bwMode="auto">
          <a:xfrm>
            <a:off x="5137151" y="2152650"/>
            <a:ext cx="5508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FMS</a:t>
            </a:r>
          </a:p>
        </p:txBody>
      </p:sp>
      <p:sp>
        <p:nvSpPr>
          <p:cNvPr id="504" name="Text Box 179"/>
          <p:cNvSpPr txBox="1">
            <a:spLocks noChangeArrowheads="1"/>
          </p:cNvSpPr>
          <p:nvPr/>
        </p:nvSpPr>
        <p:spPr bwMode="auto">
          <a:xfrm>
            <a:off x="3541714" y="2165350"/>
            <a:ext cx="549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400"/>
              <a:t>FMS</a:t>
            </a:r>
          </a:p>
        </p:txBody>
      </p:sp>
      <p:sp>
        <p:nvSpPr>
          <p:cNvPr id="505" name="Line 352"/>
          <p:cNvSpPr>
            <a:spLocks noChangeShapeType="1"/>
          </p:cNvSpPr>
          <p:nvPr/>
        </p:nvSpPr>
        <p:spPr bwMode="auto">
          <a:xfrm>
            <a:off x="4151461" y="1949450"/>
            <a:ext cx="32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06" name="Line 353"/>
          <p:cNvSpPr>
            <a:spLocks noChangeShapeType="1"/>
          </p:cNvSpPr>
          <p:nvPr/>
        </p:nvSpPr>
        <p:spPr bwMode="auto">
          <a:xfrm>
            <a:off x="3584575" y="1846264"/>
            <a:ext cx="0" cy="230187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07" name="Freeform 374"/>
          <p:cNvSpPr>
            <a:spLocks/>
          </p:cNvSpPr>
          <p:nvPr/>
        </p:nvSpPr>
        <p:spPr bwMode="auto">
          <a:xfrm>
            <a:off x="5045075" y="2487614"/>
            <a:ext cx="6350" cy="1641475"/>
          </a:xfrm>
          <a:custGeom>
            <a:avLst/>
            <a:gdLst>
              <a:gd name="T0" fmla="*/ 2147483647 w 4"/>
              <a:gd name="T1" fmla="*/ 0 h 1003"/>
              <a:gd name="T2" fmla="*/ 0 w 4"/>
              <a:gd name="T3" fmla="*/ 2147483647 h 1003"/>
              <a:gd name="T4" fmla="*/ 0 60000 65536"/>
              <a:gd name="T5" fmla="*/ 0 60000 65536"/>
              <a:gd name="T6" fmla="*/ 0 w 4"/>
              <a:gd name="T7" fmla="*/ 0 h 1003"/>
              <a:gd name="T8" fmla="*/ 4 w 4"/>
              <a:gd name="T9" fmla="*/ 1003 h 100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1003">
                <a:moveTo>
                  <a:pt x="4" y="0"/>
                </a:moveTo>
                <a:lnTo>
                  <a:pt x="0" y="1003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08" name="Line 375"/>
          <p:cNvSpPr>
            <a:spLocks noChangeShapeType="1"/>
          </p:cNvSpPr>
          <p:nvPr/>
        </p:nvSpPr>
        <p:spPr bwMode="auto">
          <a:xfrm flipV="1">
            <a:off x="5048250" y="1644651"/>
            <a:ext cx="0" cy="536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09" name="Freeform 376"/>
          <p:cNvSpPr>
            <a:spLocks/>
          </p:cNvSpPr>
          <p:nvPr/>
        </p:nvSpPr>
        <p:spPr bwMode="auto">
          <a:xfrm>
            <a:off x="4140201" y="3051176"/>
            <a:ext cx="822325" cy="4763"/>
          </a:xfrm>
          <a:custGeom>
            <a:avLst/>
            <a:gdLst>
              <a:gd name="T0" fmla="*/ 0 w 518"/>
              <a:gd name="T1" fmla="*/ 0 h 3"/>
              <a:gd name="T2" fmla="*/ 2147483647 w 518"/>
              <a:gd name="T3" fmla="*/ 2147483647 h 3"/>
              <a:gd name="T4" fmla="*/ 0 60000 65536"/>
              <a:gd name="T5" fmla="*/ 0 60000 65536"/>
              <a:gd name="T6" fmla="*/ 0 w 518"/>
              <a:gd name="T7" fmla="*/ 0 h 3"/>
              <a:gd name="T8" fmla="*/ 518 w 518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18" h="3">
                <a:moveTo>
                  <a:pt x="0" y="0"/>
                </a:moveTo>
                <a:lnTo>
                  <a:pt x="518" y="3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>
              <a:ln>
                <a:solidFill>
                  <a:srgbClr val="0000FF"/>
                </a:solidFill>
              </a:ln>
            </a:endParaRPr>
          </a:p>
        </p:txBody>
      </p:sp>
      <p:sp>
        <p:nvSpPr>
          <p:cNvPr id="510" name="Text Box 381"/>
          <p:cNvSpPr txBox="1">
            <a:spLocks noChangeArrowheads="1"/>
          </p:cNvSpPr>
          <p:nvPr/>
        </p:nvSpPr>
        <p:spPr bwMode="auto">
          <a:xfrm>
            <a:off x="5776914" y="2355850"/>
            <a:ext cx="504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/>
              <a:t>VG</a:t>
            </a:r>
          </a:p>
        </p:txBody>
      </p:sp>
      <p:sp>
        <p:nvSpPr>
          <p:cNvPr id="511" name="Freeform 419"/>
          <p:cNvSpPr>
            <a:spLocks/>
          </p:cNvSpPr>
          <p:nvPr/>
        </p:nvSpPr>
        <p:spPr bwMode="auto">
          <a:xfrm>
            <a:off x="5045076" y="1400175"/>
            <a:ext cx="3175" cy="273050"/>
          </a:xfrm>
          <a:custGeom>
            <a:avLst/>
            <a:gdLst>
              <a:gd name="T0" fmla="*/ 0 w 2"/>
              <a:gd name="T1" fmla="*/ 0 h 167"/>
              <a:gd name="T2" fmla="*/ 2147483647 w 2"/>
              <a:gd name="T3" fmla="*/ 2147483647 h 167"/>
              <a:gd name="T4" fmla="*/ 0 60000 65536"/>
              <a:gd name="T5" fmla="*/ 0 60000 65536"/>
              <a:gd name="T6" fmla="*/ 0 w 2"/>
              <a:gd name="T7" fmla="*/ 0 h 167"/>
              <a:gd name="T8" fmla="*/ 2 w 2"/>
              <a:gd name="T9" fmla="*/ 167 h 16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" h="167">
                <a:moveTo>
                  <a:pt x="0" y="0"/>
                </a:moveTo>
                <a:lnTo>
                  <a:pt x="2" y="167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12" name="Freeform 420"/>
          <p:cNvSpPr>
            <a:spLocks/>
          </p:cNvSpPr>
          <p:nvPr/>
        </p:nvSpPr>
        <p:spPr bwMode="auto">
          <a:xfrm>
            <a:off x="4468813" y="1397000"/>
            <a:ext cx="0" cy="273050"/>
          </a:xfrm>
          <a:custGeom>
            <a:avLst/>
            <a:gdLst>
              <a:gd name="T0" fmla="*/ 0 w 2"/>
              <a:gd name="T1" fmla="*/ 0 h 167"/>
              <a:gd name="T2" fmla="*/ 2147483647 w 2"/>
              <a:gd name="T3" fmla="*/ 2147483647 h 167"/>
              <a:gd name="T4" fmla="*/ 0 60000 65536"/>
              <a:gd name="T5" fmla="*/ 0 60000 65536"/>
              <a:gd name="T6" fmla="*/ 0 w 2"/>
              <a:gd name="T7" fmla="*/ 0 h 167"/>
              <a:gd name="T8" fmla="*/ 2 w 2"/>
              <a:gd name="T9" fmla="*/ 167 h 16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" h="167">
                <a:moveTo>
                  <a:pt x="0" y="0"/>
                </a:moveTo>
                <a:lnTo>
                  <a:pt x="2" y="167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13" name="Text Box 421"/>
          <p:cNvSpPr txBox="1">
            <a:spLocks noChangeArrowheads="1"/>
          </p:cNvSpPr>
          <p:nvPr/>
        </p:nvSpPr>
        <p:spPr bwMode="auto">
          <a:xfrm>
            <a:off x="4076701" y="1155700"/>
            <a:ext cx="7921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/>
              <a:t>Line N2</a:t>
            </a:r>
          </a:p>
        </p:txBody>
      </p:sp>
      <p:sp>
        <p:nvSpPr>
          <p:cNvPr id="514" name="Text Box 423"/>
          <p:cNvSpPr txBox="1">
            <a:spLocks noChangeArrowheads="1"/>
          </p:cNvSpPr>
          <p:nvPr/>
        </p:nvSpPr>
        <p:spPr bwMode="auto">
          <a:xfrm>
            <a:off x="5448300" y="963613"/>
            <a:ext cx="8207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/>
              <a:t>Acid Exhaust</a:t>
            </a:r>
          </a:p>
        </p:txBody>
      </p:sp>
      <p:sp>
        <p:nvSpPr>
          <p:cNvPr id="515" name="Line 424"/>
          <p:cNvSpPr>
            <a:spLocks noChangeShapeType="1"/>
          </p:cNvSpPr>
          <p:nvPr/>
        </p:nvSpPr>
        <p:spPr bwMode="auto">
          <a:xfrm flipV="1">
            <a:off x="5835650" y="2932114"/>
            <a:ext cx="0" cy="149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16" name="Freeform 156"/>
          <p:cNvSpPr>
            <a:spLocks/>
          </p:cNvSpPr>
          <p:nvPr/>
        </p:nvSpPr>
        <p:spPr bwMode="auto">
          <a:xfrm>
            <a:off x="5114926" y="3054350"/>
            <a:ext cx="722313" cy="0"/>
          </a:xfrm>
          <a:custGeom>
            <a:avLst/>
            <a:gdLst>
              <a:gd name="T0" fmla="*/ 0 w 455"/>
              <a:gd name="T1" fmla="*/ 0 h 3"/>
              <a:gd name="T2" fmla="*/ 2147483647 w 455"/>
              <a:gd name="T3" fmla="*/ 2147483647 h 3"/>
              <a:gd name="T4" fmla="*/ 0 60000 65536"/>
              <a:gd name="T5" fmla="*/ 0 60000 65536"/>
              <a:gd name="T6" fmla="*/ 0 w 455"/>
              <a:gd name="T7" fmla="*/ 0 h 3"/>
              <a:gd name="T8" fmla="*/ 455 w 455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5" h="3">
                <a:moveTo>
                  <a:pt x="0" y="0"/>
                </a:moveTo>
                <a:lnTo>
                  <a:pt x="455" y="3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17" name="Line 424"/>
          <p:cNvSpPr>
            <a:spLocks noChangeShapeType="1"/>
          </p:cNvSpPr>
          <p:nvPr/>
        </p:nvSpPr>
        <p:spPr bwMode="auto">
          <a:xfrm flipV="1">
            <a:off x="5834063" y="2928939"/>
            <a:ext cx="0" cy="149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18" name="Text Box 422"/>
          <p:cNvSpPr txBox="1">
            <a:spLocks noChangeArrowheads="1"/>
          </p:cNvSpPr>
          <p:nvPr/>
        </p:nvSpPr>
        <p:spPr bwMode="auto">
          <a:xfrm>
            <a:off x="4722813" y="1162051"/>
            <a:ext cx="8569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 dirty="0"/>
              <a:t>Purge N2</a:t>
            </a:r>
          </a:p>
        </p:txBody>
      </p:sp>
      <p:grpSp>
        <p:nvGrpSpPr>
          <p:cNvPr id="394" name="群組 393"/>
          <p:cNvGrpSpPr/>
          <p:nvPr/>
        </p:nvGrpSpPr>
        <p:grpSpPr>
          <a:xfrm>
            <a:off x="3584575" y="1020764"/>
            <a:ext cx="4706938" cy="4929187"/>
            <a:chOff x="2060575" y="1020763"/>
            <a:chExt cx="4706938" cy="4929187"/>
          </a:xfrm>
        </p:grpSpPr>
        <p:sp>
          <p:nvSpPr>
            <p:cNvPr id="395" name="Freeform 28"/>
            <p:cNvSpPr>
              <a:spLocks/>
            </p:cNvSpPr>
            <p:nvPr/>
          </p:nvSpPr>
          <p:spPr bwMode="auto">
            <a:xfrm>
              <a:off x="4689475" y="1714500"/>
              <a:ext cx="1588" cy="2303463"/>
            </a:xfrm>
            <a:custGeom>
              <a:avLst/>
              <a:gdLst>
                <a:gd name="T0" fmla="*/ 2147483647 w 1"/>
                <a:gd name="T1" fmla="*/ 2147483647 h 1408"/>
                <a:gd name="T2" fmla="*/ 0 w 1"/>
                <a:gd name="T3" fmla="*/ 0 h 1408"/>
                <a:gd name="T4" fmla="*/ 0 60000 65536"/>
                <a:gd name="T5" fmla="*/ 0 60000 65536"/>
                <a:gd name="T6" fmla="*/ 0 w 1"/>
                <a:gd name="T7" fmla="*/ 0 h 1408"/>
                <a:gd name="T8" fmla="*/ 1 w 1"/>
                <a:gd name="T9" fmla="*/ 1408 h 140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408">
                  <a:moveTo>
                    <a:pt x="1" y="1408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6" name="Line 31"/>
            <p:cNvSpPr>
              <a:spLocks noChangeShapeType="1"/>
            </p:cNvSpPr>
            <p:nvPr/>
          </p:nvSpPr>
          <p:spPr bwMode="auto">
            <a:xfrm flipV="1">
              <a:off x="3521075" y="4464050"/>
              <a:ext cx="0" cy="4460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7" name="Line 118"/>
            <p:cNvSpPr>
              <a:spLocks noChangeShapeType="1"/>
            </p:cNvSpPr>
            <p:nvPr/>
          </p:nvSpPr>
          <p:spPr bwMode="auto">
            <a:xfrm flipV="1">
              <a:off x="5600700" y="1717675"/>
              <a:ext cx="0" cy="3429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8" name="Freeform 125"/>
            <p:cNvSpPr>
              <a:spLocks/>
            </p:cNvSpPr>
            <p:nvPr/>
          </p:nvSpPr>
          <p:spPr bwMode="auto">
            <a:xfrm>
              <a:off x="4694238" y="1720850"/>
              <a:ext cx="1087437" cy="1588"/>
            </a:xfrm>
            <a:custGeom>
              <a:avLst/>
              <a:gdLst>
                <a:gd name="T0" fmla="*/ 0 w 685"/>
                <a:gd name="T1" fmla="*/ 2147483647 h 1"/>
                <a:gd name="T2" fmla="*/ 2147483647 w 685"/>
                <a:gd name="T3" fmla="*/ 0 h 1"/>
                <a:gd name="T4" fmla="*/ 0 60000 65536"/>
                <a:gd name="T5" fmla="*/ 0 60000 65536"/>
                <a:gd name="T6" fmla="*/ 0 w 685"/>
                <a:gd name="T7" fmla="*/ 0 h 1"/>
                <a:gd name="T8" fmla="*/ 685 w 68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85" h="1">
                  <a:moveTo>
                    <a:pt x="0" y="1"/>
                  </a:moveTo>
                  <a:lnTo>
                    <a:pt x="685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9" name="Freeform 140"/>
            <p:cNvSpPr>
              <a:spLocks/>
            </p:cNvSpPr>
            <p:nvPr/>
          </p:nvSpPr>
          <p:spPr bwMode="auto">
            <a:xfrm>
              <a:off x="6162675" y="1724441"/>
              <a:ext cx="604838" cy="0"/>
            </a:xfrm>
            <a:custGeom>
              <a:avLst/>
              <a:gdLst>
                <a:gd name="T0" fmla="*/ 0 w 381"/>
                <a:gd name="T1" fmla="*/ 0 h 5"/>
                <a:gd name="T2" fmla="*/ 2147483647 w 381"/>
                <a:gd name="T3" fmla="*/ 2147483647 h 5"/>
                <a:gd name="T4" fmla="*/ 0 60000 65536"/>
                <a:gd name="T5" fmla="*/ 0 60000 65536"/>
                <a:gd name="T6" fmla="*/ 0 w 381"/>
                <a:gd name="T7" fmla="*/ 0 h 5"/>
                <a:gd name="T8" fmla="*/ 381 w 381"/>
                <a:gd name="T9" fmla="*/ 5 h 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81" h="5">
                  <a:moveTo>
                    <a:pt x="0" y="0"/>
                  </a:moveTo>
                  <a:lnTo>
                    <a:pt x="381" y="5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0" name="Freeform 141"/>
            <p:cNvSpPr>
              <a:spLocks/>
            </p:cNvSpPr>
            <p:nvPr/>
          </p:nvSpPr>
          <p:spPr bwMode="auto">
            <a:xfrm>
              <a:off x="6530975" y="1020763"/>
              <a:ext cx="0" cy="701675"/>
            </a:xfrm>
            <a:custGeom>
              <a:avLst/>
              <a:gdLst>
                <a:gd name="T0" fmla="*/ 2147483647 w 4"/>
                <a:gd name="T1" fmla="*/ 2147483647 h 429"/>
                <a:gd name="T2" fmla="*/ 0 w 4"/>
                <a:gd name="T3" fmla="*/ 0 h 429"/>
                <a:gd name="T4" fmla="*/ 0 60000 65536"/>
                <a:gd name="T5" fmla="*/ 0 60000 65536"/>
                <a:gd name="T6" fmla="*/ 0 w 4"/>
                <a:gd name="T7" fmla="*/ 0 h 429"/>
                <a:gd name="T8" fmla="*/ 4 w 4"/>
                <a:gd name="T9" fmla="*/ 429 h 42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429">
                  <a:moveTo>
                    <a:pt x="4" y="429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1" name="Line 233"/>
            <p:cNvSpPr>
              <a:spLocks noChangeShapeType="1"/>
            </p:cNvSpPr>
            <p:nvPr/>
          </p:nvSpPr>
          <p:spPr bwMode="auto">
            <a:xfrm rot="5400000" flipV="1">
              <a:off x="3933032" y="4458494"/>
              <a:ext cx="0" cy="90328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2" name="Line 234"/>
            <p:cNvSpPr>
              <a:spLocks noChangeShapeType="1"/>
            </p:cNvSpPr>
            <p:nvPr/>
          </p:nvSpPr>
          <p:spPr bwMode="auto">
            <a:xfrm rot="5400000" flipV="1">
              <a:off x="2894807" y="4077494"/>
              <a:ext cx="0" cy="166528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3" name="Line 354"/>
            <p:cNvSpPr>
              <a:spLocks noChangeShapeType="1"/>
            </p:cNvSpPr>
            <p:nvPr/>
          </p:nvSpPr>
          <p:spPr bwMode="auto">
            <a:xfrm>
              <a:off x="2060575" y="4473575"/>
              <a:ext cx="0" cy="4460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4" name="Freeform 364"/>
            <p:cNvSpPr>
              <a:spLocks/>
            </p:cNvSpPr>
            <p:nvPr/>
          </p:nvSpPr>
          <p:spPr bwMode="auto">
            <a:xfrm rot="-5400000">
              <a:off x="4021138" y="5461000"/>
              <a:ext cx="742950" cy="161925"/>
            </a:xfrm>
            <a:custGeom>
              <a:avLst/>
              <a:gdLst>
                <a:gd name="T0" fmla="*/ 0 w 596"/>
                <a:gd name="T1" fmla="*/ 2147483647 h 102"/>
                <a:gd name="T2" fmla="*/ 2147483647 w 596"/>
                <a:gd name="T3" fmla="*/ 2147483647 h 102"/>
                <a:gd name="T4" fmla="*/ 2147483647 w 596"/>
                <a:gd name="T5" fmla="*/ 2147483647 h 102"/>
                <a:gd name="T6" fmla="*/ 2147483647 w 596"/>
                <a:gd name="T7" fmla="*/ 0 h 102"/>
                <a:gd name="T8" fmla="*/ 2147483647 w 596"/>
                <a:gd name="T9" fmla="*/ 2147483647 h 102"/>
                <a:gd name="T10" fmla="*/ 2147483647 w 596"/>
                <a:gd name="T11" fmla="*/ 2147483647 h 102"/>
                <a:gd name="T12" fmla="*/ 2147483647 w 596"/>
                <a:gd name="T13" fmla="*/ 2147483647 h 102"/>
                <a:gd name="T14" fmla="*/ 2147483647 w 596"/>
                <a:gd name="T15" fmla="*/ 2147483647 h 102"/>
                <a:gd name="T16" fmla="*/ 2147483647 w 596"/>
                <a:gd name="T17" fmla="*/ 2147483647 h 102"/>
                <a:gd name="T18" fmla="*/ 2147483647 w 596"/>
                <a:gd name="T19" fmla="*/ 2147483647 h 102"/>
                <a:gd name="T20" fmla="*/ 2147483647 w 596"/>
                <a:gd name="T21" fmla="*/ 2147483647 h 102"/>
                <a:gd name="T22" fmla="*/ 2147483647 w 596"/>
                <a:gd name="T23" fmla="*/ 2147483647 h 1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96"/>
                <a:gd name="T37" fmla="*/ 0 h 102"/>
                <a:gd name="T38" fmla="*/ 596 w 596"/>
                <a:gd name="T39" fmla="*/ 102 h 10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96" h="102">
                  <a:moveTo>
                    <a:pt x="0" y="52"/>
                  </a:moveTo>
                  <a:lnTo>
                    <a:pt x="146" y="50"/>
                  </a:lnTo>
                  <a:lnTo>
                    <a:pt x="167" y="102"/>
                  </a:lnTo>
                  <a:lnTo>
                    <a:pt x="201" y="0"/>
                  </a:lnTo>
                  <a:lnTo>
                    <a:pt x="239" y="102"/>
                  </a:lnTo>
                  <a:lnTo>
                    <a:pt x="286" y="2"/>
                  </a:lnTo>
                  <a:lnTo>
                    <a:pt x="330" y="102"/>
                  </a:lnTo>
                  <a:lnTo>
                    <a:pt x="365" y="2"/>
                  </a:lnTo>
                  <a:lnTo>
                    <a:pt x="415" y="100"/>
                  </a:lnTo>
                  <a:lnTo>
                    <a:pt x="447" y="6"/>
                  </a:lnTo>
                  <a:lnTo>
                    <a:pt x="478" y="56"/>
                  </a:lnTo>
                  <a:lnTo>
                    <a:pt x="596" y="56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rot="10800000"/>
            <a:lstStyle/>
            <a:p>
              <a:endParaRPr lang="zh-TW" altLang="en-US"/>
            </a:p>
          </p:txBody>
        </p:sp>
        <p:sp>
          <p:nvSpPr>
            <p:cNvPr id="405" name="Freeform 366"/>
            <p:cNvSpPr>
              <a:spLocks/>
            </p:cNvSpPr>
            <p:nvPr/>
          </p:nvSpPr>
          <p:spPr bwMode="auto">
            <a:xfrm>
              <a:off x="3692525" y="5929313"/>
              <a:ext cx="984250" cy="0"/>
            </a:xfrm>
            <a:custGeom>
              <a:avLst/>
              <a:gdLst>
                <a:gd name="T0" fmla="*/ 0 w 620"/>
                <a:gd name="T1" fmla="*/ 2147483647 h 4"/>
                <a:gd name="T2" fmla="*/ 2147483647 w 620"/>
                <a:gd name="T3" fmla="*/ 0 h 4"/>
                <a:gd name="T4" fmla="*/ 0 60000 65536"/>
                <a:gd name="T5" fmla="*/ 0 60000 65536"/>
                <a:gd name="T6" fmla="*/ 0 w 620"/>
                <a:gd name="T7" fmla="*/ 0 h 4"/>
                <a:gd name="T8" fmla="*/ 620 w 620"/>
                <a:gd name="T9" fmla="*/ 4 h 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4">
                  <a:moveTo>
                    <a:pt x="0" y="4"/>
                  </a:moveTo>
                  <a:lnTo>
                    <a:pt x="62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406" name="Group 406"/>
            <p:cNvGrpSpPr>
              <a:grpSpLocks/>
            </p:cNvGrpSpPr>
            <p:nvPr/>
          </p:nvGrpSpPr>
          <p:grpSpPr bwMode="auto">
            <a:xfrm>
              <a:off x="5778662" y="1455738"/>
              <a:ext cx="384175" cy="336550"/>
              <a:chOff x="2399" y="1822"/>
              <a:chExt cx="119" cy="160"/>
            </a:xfrm>
            <a:solidFill>
              <a:srgbClr val="008000"/>
            </a:solidFill>
          </p:grpSpPr>
          <p:sp>
            <p:nvSpPr>
              <p:cNvPr id="438" name="AutoShape 407"/>
              <p:cNvSpPr>
                <a:spLocks noChangeArrowheads="1"/>
              </p:cNvSpPr>
              <p:nvPr/>
            </p:nvSpPr>
            <p:spPr bwMode="auto">
              <a:xfrm rot="-5400000">
                <a:off x="2399" y="1919"/>
                <a:ext cx="63" cy="63"/>
              </a:xfrm>
              <a:prstGeom prst="flowChartMerge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439" name="AutoShape 408"/>
              <p:cNvSpPr>
                <a:spLocks noChangeArrowheads="1"/>
              </p:cNvSpPr>
              <p:nvPr/>
            </p:nvSpPr>
            <p:spPr bwMode="auto">
              <a:xfrm rot="-5400000">
                <a:off x="2455" y="1919"/>
                <a:ext cx="63" cy="63"/>
              </a:xfrm>
              <a:prstGeom prst="flowChartExtract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440" name="Line 409"/>
              <p:cNvSpPr>
                <a:spLocks noChangeShapeType="1"/>
              </p:cNvSpPr>
              <p:nvPr/>
            </p:nvSpPr>
            <p:spPr bwMode="auto">
              <a:xfrm rot="-5400000">
                <a:off x="2408" y="1904"/>
                <a:ext cx="98" cy="0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41" name="Rectangle 410"/>
              <p:cNvSpPr>
                <a:spLocks noChangeArrowheads="1"/>
              </p:cNvSpPr>
              <p:nvPr/>
            </p:nvSpPr>
            <p:spPr bwMode="auto">
              <a:xfrm rot="-5400000">
                <a:off x="2424" y="1825"/>
                <a:ext cx="65" cy="59"/>
              </a:xfrm>
              <a:prstGeom prst="rect">
                <a:avLst/>
              </a:prstGeom>
              <a:grp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442" name="Line 411"/>
              <p:cNvSpPr>
                <a:spLocks noChangeShapeType="1"/>
              </p:cNvSpPr>
              <p:nvPr/>
            </p:nvSpPr>
            <p:spPr bwMode="auto">
              <a:xfrm rot="-5400000">
                <a:off x="2457" y="1825"/>
                <a:ext cx="0" cy="59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407" name="Group 406"/>
            <p:cNvGrpSpPr>
              <a:grpSpLocks/>
            </p:cNvGrpSpPr>
            <p:nvPr/>
          </p:nvGrpSpPr>
          <p:grpSpPr bwMode="auto">
            <a:xfrm>
              <a:off x="5779019" y="1455738"/>
              <a:ext cx="384175" cy="336550"/>
              <a:chOff x="2399" y="1822"/>
              <a:chExt cx="119" cy="160"/>
            </a:xfrm>
            <a:solidFill>
              <a:srgbClr val="008000"/>
            </a:solidFill>
          </p:grpSpPr>
          <p:sp>
            <p:nvSpPr>
              <p:cNvPr id="433" name="AutoShape 407"/>
              <p:cNvSpPr>
                <a:spLocks noChangeArrowheads="1"/>
              </p:cNvSpPr>
              <p:nvPr/>
            </p:nvSpPr>
            <p:spPr bwMode="auto">
              <a:xfrm rot="-5400000">
                <a:off x="2399" y="1919"/>
                <a:ext cx="63" cy="63"/>
              </a:xfrm>
              <a:prstGeom prst="flowChartMerge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434" name="AutoShape 408"/>
              <p:cNvSpPr>
                <a:spLocks noChangeArrowheads="1"/>
              </p:cNvSpPr>
              <p:nvPr/>
            </p:nvSpPr>
            <p:spPr bwMode="auto">
              <a:xfrm rot="-5400000">
                <a:off x="2455" y="1919"/>
                <a:ext cx="63" cy="63"/>
              </a:xfrm>
              <a:prstGeom prst="flowChartExtra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435" name="Line 409"/>
              <p:cNvSpPr>
                <a:spLocks noChangeShapeType="1"/>
              </p:cNvSpPr>
              <p:nvPr/>
            </p:nvSpPr>
            <p:spPr bwMode="auto">
              <a:xfrm rot="-5400000">
                <a:off x="2408" y="1904"/>
                <a:ext cx="98" cy="0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6" name="Rectangle 410"/>
              <p:cNvSpPr>
                <a:spLocks noChangeArrowheads="1"/>
              </p:cNvSpPr>
              <p:nvPr/>
            </p:nvSpPr>
            <p:spPr bwMode="auto">
              <a:xfrm rot="-5400000">
                <a:off x="2424" y="1825"/>
                <a:ext cx="65" cy="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437" name="Line 411"/>
              <p:cNvSpPr>
                <a:spLocks noChangeShapeType="1"/>
              </p:cNvSpPr>
              <p:nvPr/>
            </p:nvSpPr>
            <p:spPr bwMode="auto">
              <a:xfrm rot="-5400000">
                <a:off x="2457" y="1825"/>
                <a:ext cx="0" cy="59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408" name="Group 11"/>
            <p:cNvGrpSpPr>
              <a:grpSpLocks/>
            </p:cNvGrpSpPr>
            <p:nvPr/>
          </p:nvGrpSpPr>
          <p:grpSpPr bwMode="auto">
            <a:xfrm rot="5400000">
              <a:off x="4642644" y="4479131"/>
              <a:ext cx="336550" cy="382588"/>
              <a:chOff x="2399" y="1822"/>
              <a:chExt cx="119" cy="160"/>
            </a:xfrm>
            <a:solidFill>
              <a:srgbClr val="008000"/>
            </a:solidFill>
          </p:grpSpPr>
          <p:sp>
            <p:nvSpPr>
              <p:cNvPr id="428" name="AutoShape 12"/>
              <p:cNvSpPr>
                <a:spLocks noChangeArrowheads="1"/>
              </p:cNvSpPr>
              <p:nvPr/>
            </p:nvSpPr>
            <p:spPr bwMode="auto">
              <a:xfrm rot="-5400000">
                <a:off x="2399" y="1919"/>
                <a:ext cx="63" cy="63"/>
              </a:xfrm>
              <a:prstGeom prst="flowChartMerge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9" name="AutoShape 13"/>
              <p:cNvSpPr>
                <a:spLocks noChangeArrowheads="1"/>
              </p:cNvSpPr>
              <p:nvPr/>
            </p:nvSpPr>
            <p:spPr bwMode="auto">
              <a:xfrm rot="-5400000">
                <a:off x="2455" y="1919"/>
                <a:ext cx="63" cy="63"/>
              </a:xfrm>
              <a:prstGeom prst="flowChartExtra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" name="Line 14"/>
              <p:cNvSpPr>
                <a:spLocks noChangeShapeType="1"/>
              </p:cNvSpPr>
              <p:nvPr/>
            </p:nvSpPr>
            <p:spPr bwMode="auto">
              <a:xfrm rot="-5400000">
                <a:off x="2408" y="1904"/>
                <a:ext cx="9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1" name="Rectangle 15"/>
              <p:cNvSpPr>
                <a:spLocks noChangeArrowheads="1"/>
              </p:cNvSpPr>
              <p:nvPr/>
            </p:nvSpPr>
            <p:spPr bwMode="auto">
              <a:xfrm rot="-5400000">
                <a:off x="2424" y="1825"/>
                <a:ext cx="65" cy="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2" name="Line 16"/>
              <p:cNvSpPr>
                <a:spLocks noChangeShapeType="1"/>
              </p:cNvSpPr>
              <p:nvPr/>
            </p:nvSpPr>
            <p:spPr bwMode="auto">
              <a:xfrm rot="-5400000">
                <a:off x="2457" y="1825"/>
                <a:ext cx="0" cy="59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409" name="Group 6"/>
            <p:cNvGrpSpPr>
              <a:grpSpLocks/>
            </p:cNvGrpSpPr>
            <p:nvPr/>
          </p:nvGrpSpPr>
          <p:grpSpPr bwMode="auto">
            <a:xfrm rot="5400000">
              <a:off x="4745831" y="4996657"/>
              <a:ext cx="176213" cy="285750"/>
              <a:chOff x="1200" y="3600"/>
              <a:chExt cx="192" cy="240"/>
            </a:xfrm>
            <a:solidFill>
              <a:srgbClr val="FF6600"/>
            </a:solidFill>
          </p:grpSpPr>
          <p:sp>
            <p:nvSpPr>
              <p:cNvPr id="426" name="Oval 7"/>
              <p:cNvSpPr>
                <a:spLocks noChangeArrowheads="1"/>
              </p:cNvSpPr>
              <p:nvPr/>
            </p:nvSpPr>
            <p:spPr bwMode="auto">
              <a:xfrm>
                <a:off x="1200" y="3600"/>
                <a:ext cx="192" cy="144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7" name="Line 8"/>
              <p:cNvSpPr>
                <a:spLocks noChangeShapeType="1"/>
              </p:cNvSpPr>
              <p:nvPr/>
            </p:nvSpPr>
            <p:spPr bwMode="auto">
              <a:xfrm>
                <a:off x="1296" y="3744"/>
                <a:ext cx="0" cy="96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410" name="Group 18"/>
            <p:cNvGrpSpPr>
              <a:grpSpLocks/>
            </p:cNvGrpSpPr>
            <p:nvPr/>
          </p:nvGrpSpPr>
          <p:grpSpPr bwMode="auto">
            <a:xfrm rot="10800000" flipH="1">
              <a:off x="4625975" y="4021138"/>
              <a:ext cx="350838" cy="317500"/>
              <a:chOff x="672" y="3264"/>
              <a:chExt cx="240" cy="240"/>
            </a:xfrm>
            <a:solidFill>
              <a:srgbClr val="FF6600"/>
            </a:solidFill>
          </p:grpSpPr>
          <p:grpSp>
            <p:nvGrpSpPr>
              <p:cNvPr id="418" name="Group 19"/>
              <p:cNvGrpSpPr>
                <a:grpSpLocks/>
              </p:cNvGrpSpPr>
              <p:nvPr/>
            </p:nvGrpSpPr>
            <p:grpSpPr bwMode="auto">
              <a:xfrm>
                <a:off x="672" y="3312"/>
                <a:ext cx="141" cy="192"/>
                <a:chOff x="672" y="3264"/>
                <a:chExt cx="141" cy="192"/>
              </a:xfrm>
              <a:grpFill/>
            </p:grpSpPr>
            <p:sp>
              <p:nvSpPr>
                <p:cNvPr id="423" name="AutoShape 20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93" cy="102"/>
                </a:xfrm>
                <a:prstGeom prst="flowChartMerge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424" name="AutoShape 21"/>
                <p:cNvSpPr>
                  <a:spLocks noChangeArrowheads="1"/>
                </p:cNvSpPr>
                <p:nvPr/>
              </p:nvSpPr>
              <p:spPr bwMode="auto">
                <a:xfrm>
                  <a:off x="672" y="3354"/>
                  <a:ext cx="93" cy="102"/>
                </a:xfrm>
                <a:prstGeom prst="flowChartExtra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425" name="Line 22"/>
                <p:cNvSpPr>
                  <a:spLocks noChangeShapeType="1"/>
                </p:cNvSpPr>
                <p:nvPr/>
              </p:nvSpPr>
              <p:spPr bwMode="auto">
                <a:xfrm>
                  <a:off x="717" y="3360"/>
                  <a:ext cx="96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419" name="AutoShape 23"/>
              <p:cNvSpPr>
                <a:spLocks noChangeArrowheads="1"/>
              </p:cNvSpPr>
              <p:nvPr/>
            </p:nvSpPr>
            <p:spPr bwMode="auto">
              <a:xfrm>
                <a:off x="816" y="3360"/>
                <a:ext cx="48" cy="96"/>
              </a:xfrm>
              <a:prstGeom prst="flowChartDelay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420" name="Line 24"/>
              <p:cNvSpPr>
                <a:spLocks noChangeShapeType="1"/>
              </p:cNvSpPr>
              <p:nvPr/>
            </p:nvSpPr>
            <p:spPr bwMode="auto">
              <a:xfrm flipV="1">
                <a:off x="720" y="3264"/>
                <a:ext cx="192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1" name="Line 25"/>
              <p:cNvSpPr>
                <a:spLocks noChangeShapeType="1"/>
              </p:cNvSpPr>
              <p:nvPr/>
            </p:nvSpPr>
            <p:spPr bwMode="auto">
              <a:xfrm>
                <a:off x="912" y="3264"/>
                <a:ext cx="0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2" name="Line 26"/>
              <p:cNvSpPr>
                <a:spLocks noChangeShapeType="1"/>
              </p:cNvSpPr>
              <p:nvPr/>
            </p:nvSpPr>
            <p:spPr bwMode="auto">
              <a:xfrm flipH="1">
                <a:off x="864" y="3408"/>
                <a:ext cx="48" cy="0"/>
              </a:xfrm>
              <a:prstGeom prst="line">
                <a:avLst/>
              </a:prstGeom>
              <a:grpFill/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411" name="Group 216"/>
            <p:cNvGrpSpPr>
              <a:grpSpLocks/>
            </p:cNvGrpSpPr>
            <p:nvPr/>
          </p:nvGrpSpPr>
          <p:grpSpPr bwMode="auto">
            <a:xfrm rot="5400000">
              <a:off x="4764882" y="3009106"/>
              <a:ext cx="190500" cy="344487"/>
              <a:chOff x="1200" y="3600"/>
              <a:chExt cx="192" cy="240"/>
            </a:xfrm>
            <a:solidFill>
              <a:srgbClr val="FF6600"/>
            </a:solidFill>
          </p:grpSpPr>
          <p:sp>
            <p:nvSpPr>
              <p:cNvPr id="416" name="Oval 217"/>
              <p:cNvSpPr>
                <a:spLocks noChangeArrowheads="1"/>
              </p:cNvSpPr>
              <p:nvPr/>
            </p:nvSpPr>
            <p:spPr bwMode="auto">
              <a:xfrm>
                <a:off x="1200" y="3600"/>
                <a:ext cx="192" cy="144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7" name="Line 218"/>
              <p:cNvSpPr>
                <a:spLocks noChangeShapeType="1"/>
              </p:cNvSpPr>
              <p:nvPr/>
            </p:nvSpPr>
            <p:spPr bwMode="auto">
              <a:xfrm>
                <a:off x="1296" y="3744"/>
                <a:ext cx="0" cy="96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412" name="Freeform 367"/>
            <p:cNvSpPr>
              <a:spLocks/>
            </p:cNvSpPr>
            <p:nvPr/>
          </p:nvSpPr>
          <p:spPr bwMode="auto">
            <a:xfrm rot="-5400000">
              <a:off x="4271341" y="5460206"/>
              <a:ext cx="817562" cy="161925"/>
            </a:xfrm>
            <a:custGeom>
              <a:avLst/>
              <a:gdLst>
                <a:gd name="T0" fmla="*/ 0 w 755"/>
                <a:gd name="T1" fmla="*/ 2147483647 h 102"/>
                <a:gd name="T2" fmla="*/ 2147483647 w 755"/>
                <a:gd name="T3" fmla="*/ 2147483647 h 102"/>
                <a:gd name="T4" fmla="*/ 2147483647 w 755"/>
                <a:gd name="T5" fmla="*/ 2147483647 h 102"/>
                <a:gd name="T6" fmla="*/ 2147483647 w 755"/>
                <a:gd name="T7" fmla="*/ 0 h 102"/>
                <a:gd name="T8" fmla="*/ 2147483647 w 755"/>
                <a:gd name="T9" fmla="*/ 2147483647 h 102"/>
                <a:gd name="T10" fmla="*/ 2147483647 w 755"/>
                <a:gd name="T11" fmla="*/ 2147483647 h 102"/>
                <a:gd name="T12" fmla="*/ 2147483647 w 755"/>
                <a:gd name="T13" fmla="*/ 2147483647 h 102"/>
                <a:gd name="T14" fmla="*/ 2147483647 w 755"/>
                <a:gd name="T15" fmla="*/ 2147483647 h 102"/>
                <a:gd name="T16" fmla="*/ 2147483647 w 755"/>
                <a:gd name="T17" fmla="*/ 2147483647 h 102"/>
                <a:gd name="T18" fmla="*/ 2147483647 w 755"/>
                <a:gd name="T19" fmla="*/ 2147483647 h 102"/>
                <a:gd name="T20" fmla="*/ 2147483647 w 755"/>
                <a:gd name="T21" fmla="*/ 2147483647 h 102"/>
                <a:gd name="T22" fmla="*/ 2147483647 w 755"/>
                <a:gd name="T23" fmla="*/ 2147483647 h 1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5"/>
                <a:gd name="T37" fmla="*/ 0 h 102"/>
                <a:gd name="T38" fmla="*/ 755 w 755"/>
                <a:gd name="T39" fmla="*/ 102 h 10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5" h="102">
                  <a:moveTo>
                    <a:pt x="0" y="50"/>
                  </a:moveTo>
                  <a:lnTo>
                    <a:pt x="214" y="50"/>
                  </a:lnTo>
                  <a:lnTo>
                    <a:pt x="236" y="102"/>
                  </a:lnTo>
                  <a:lnTo>
                    <a:pt x="270" y="0"/>
                  </a:lnTo>
                  <a:lnTo>
                    <a:pt x="308" y="102"/>
                  </a:lnTo>
                  <a:lnTo>
                    <a:pt x="356" y="2"/>
                  </a:lnTo>
                  <a:lnTo>
                    <a:pt x="400" y="102"/>
                  </a:lnTo>
                  <a:lnTo>
                    <a:pt x="436" y="2"/>
                  </a:lnTo>
                  <a:lnTo>
                    <a:pt x="486" y="100"/>
                  </a:lnTo>
                  <a:lnTo>
                    <a:pt x="518" y="6"/>
                  </a:lnTo>
                  <a:lnTo>
                    <a:pt x="550" y="56"/>
                  </a:lnTo>
                  <a:lnTo>
                    <a:pt x="755" y="55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rot="10800000"/>
            <a:lstStyle/>
            <a:p>
              <a:endParaRPr lang="zh-TW" altLang="en-US"/>
            </a:p>
          </p:txBody>
        </p:sp>
        <p:sp>
          <p:nvSpPr>
            <p:cNvPr id="413" name="Line 378"/>
            <p:cNvSpPr>
              <a:spLocks noChangeShapeType="1"/>
            </p:cNvSpPr>
            <p:nvPr/>
          </p:nvSpPr>
          <p:spPr bwMode="auto">
            <a:xfrm flipV="1">
              <a:off x="4397375" y="4891088"/>
              <a:ext cx="0" cy="29527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4" name="Line 379"/>
            <p:cNvSpPr>
              <a:spLocks noChangeShapeType="1"/>
            </p:cNvSpPr>
            <p:nvPr/>
          </p:nvSpPr>
          <p:spPr bwMode="auto">
            <a:xfrm flipV="1">
              <a:off x="4687888" y="4845050"/>
              <a:ext cx="0" cy="4460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5" name="Line 380"/>
            <p:cNvSpPr>
              <a:spLocks noChangeShapeType="1"/>
            </p:cNvSpPr>
            <p:nvPr/>
          </p:nvSpPr>
          <p:spPr bwMode="auto">
            <a:xfrm>
              <a:off x="4691063" y="4273550"/>
              <a:ext cx="0" cy="22225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9676036" y="1720851"/>
            <a:ext cx="1588" cy="2844800"/>
            <a:chOff x="8152036" y="1720851"/>
            <a:chExt cx="1588" cy="2844800"/>
          </a:xfrm>
        </p:grpSpPr>
        <p:sp>
          <p:nvSpPr>
            <p:cNvPr id="521" name="Line 51"/>
            <p:cNvSpPr>
              <a:spLocks noChangeShapeType="1"/>
            </p:cNvSpPr>
            <p:nvPr/>
          </p:nvSpPr>
          <p:spPr bwMode="auto">
            <a:xfrm flipV="1">
              <a:off x="8152036" y="4246564"/>
              <a:ext cx="0" cy="31908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22" name="Freeform 72"/>
            <p:cNvSpPr>
              <a:spLocks/>
            </p:cNvSpPr>
            <p:nvPr/>
          </p:nvSpPr>
          <p:spPr bwMode="auto">
            <a:xfrm>
              <a:off x="8152036" y="1720851"/>
              <a:ext cx="1588" cy="2254250"/>
            </a:xfrm>
            <a:custGeom>
              <a:avLst/>
              <a:gdLst>
                <a:gd name="T0" fmla="*/ 0 w 1"/>
                <a:gd name="T1" fmla="*/ 2147483647 h 1378"/>
                <a:gd name="T2" fmla="*/ 0 w 1"/>
                <a:gd name="T3" fmla="*/ 0 h 1378"/>
                <a:gd name="T4" fmla="*/ 0 60000 65536"/>
                <a:gd name="T5" fmla="*/ 0 60000 65536"/>
                <a:gd name="T6" fmla="*/ 0 w 1"/>
                <a:gd name="T7" fmla="*/ 0 h 1378"/>
                <a:gd name="T8" fmla="*/ 1 w 1"/>
                <a:gd name="T9" fmla="*/ 1378 h 137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378">
                  <a:moveTo>
                    <a:pt x="0" y="1378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23" name="Freeform 133"/>
          <p:cNvSpPr>
            <a:spLocks/>
          </p:cNvSpPr>
          <p:nvPr/>
        </p:nvSpPr>
        <p:spPr bwMode="auto">
          <a:xfrm>
            <a:off x="8831486" y="1730376"/>
            <a:ext cx="1588" cy="336550"/>
          </a:xfrm>
          <a:custGeom>
            <a:avLst/>
            <a:gdLst>
              <a:gd name="T0" fmla="*/ 0 w 1"/>
              <a:gd name="T1" fmla="*/ 2147483647 h 206"/>
              <a:gd name="T2" fmla="*/ 0 w 1"/>
              <a:gd name="T3" fmla="*/ 0 h 206"/>
              <a:gd name="T4" fmla="*/ 0 60000 65536"/>
              <a:gd name="T5" fmla="*/ 0 60000 65536"/>
              <a:gd name="T6" fmla="*/ 0 w 1"/>
              <a:gd name="T7" fmla="*/ 0 h 206"/>
              <a:gd name="T8" fmla="*/ 1 w 1"/>
              <a:gd name="T9" fmla="*/ 206 h 20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06">
                <a:moveTo>
                  <a:pt x="0" y="20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26" name="Line 303"/>
          <p:cNvSpPr>
            <a:spLocks noChangeShapeType="1"/>
          </p:cNvSpPr>
          <p:nvPr/>
        </p:nvSpPr>
        <p:spPr bwMode="auto">
          <a:xfrm>
            <a:off x="8682260" y="5934076"/>
            <a:ext cx="972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29" name="Line 324"/>
          <p:cNvSpPr>
            <a:spLocks noChangeShapeType="1"/>
          </p:cNvSpPr>
          <p:nvPr/>
        </p:nvSpPr>
        <p:spPr bwMode="auto">
          <a:xfrm flipH="1">
            <a:off x="8682260" y="1724025"/>
            <a:ext cx="972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9293448" y="4903787"/>
            <a:ext cx="458788" cy="1046164"/>
            <a:chOff x="7769448" y="4903787"/>
            <a:chExt cx="458788" cy="1046164"/>
          </a:xfrm>
        </p:grpSpPr>
        <p:grpSp>
          <p:nvGrpSpPr>
            <p:cNvPr id="3" name="群組 2"/>
            <p:cNvGrpSpPr/>
            <p:nvPr/>
          </p:nvGrpSpPr>
          <p:grpSpPr>
            <a:xfrm>
              <a:off x="8066311" y="4918076"/>
              <a:ext cx="161925" cy="1031875"/>
              <a:chOff x="8066311" y="4918076"/>
              <a:chExt cx="161925" cy="1031875"/>
            </a:xfrm>
          </p:grpSpPr>
          <p:sp>
            <p:nvSpPr>
              <p:cNvPr id="525" name="Freeform 384"/>
              <p:cNvSpPr>
                <a:spLocks/>
              </p:cNvSpPr>
              <p:nvPr/>
            </p:nvSpPr>
            <p:spPr bwMode="auto">
              <a:xfrm rot="16200000">
                <a:off x="7738493" y="5460207"/>
                <a:ext cx="817562" cy="161925"/>
              </a:xfrm>
              <a:custGeom>
                <a:avLst/>
                <a:gdLst>
                  <a:gd name="T0" fmla="*/ 0 w 755"/>
                  <a:gd name="T1" fmla="*/ 2147483647 h 102"/>
                  <a:gd name="T2" fmla="*/ 2147483647 w 755"/>
                  <a:gd name="T3" fmla="*/ 2147483647 h 102"/>
                  <a:gd name="T4" fmla="*/ 2147483647 w 755"/>
                  <a:gd name="T5" fmla="*/ 2147483647 h 102"/>
                  <a:gd name="T6" fmla="*/ 2147483647 w 755"/>
                  <a:gd name="T7" fmla="*/ 0 h 102"/>
                  <a:gd name="T8" fmla="*/ 2147483647 w 755"/>
                  <a:gd name="T9" fmla="*/ 2147483647 h 102"/>
                  <a:gd name="T10" fmla="*/ 2147483647 w 755"/>
                  <a:gd name="T11" fmla="*/ 2147483647 h 102"/>
                  <a:gd name="T12" fmla="*/ 2147483647 w 755"/>
                  <a:gd name="T13" fmla="*/ 2147483647 h 102"/>
                  <a:gd name="T14" fmla="*/ 2147483647 w 755"/>
                  <a:gd name="T15" fmla="*/ 2147483647 h 102"/>
                  <a:gd name="T16" fmla="*/ 2147483647 w 755"/>
                  <a:gd name="T17" fmla="*/ 2147483647 h 102"/>
                  <a:gd name="T18" fmla="*/ 2147483647 w 755"/>
                  <a:gd name="T19" fmla="*/ 2147483647 h 102"/>
                  <a:gd name="T20" fmla="*/ 2147483647 w 755"/>
                  <a:gd name="T21" fmla="*/ 2147483647 h 102"/>
                  <a:gd name="T22" fmla="*/ 2147483647 w 755"/>
                  <a:gd name="T23" fmla="*/ 2147483647 h 10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55"/>
                  <a:gd name="T37" fmla="*/ 0 h 102"/>
                  <a:gd name="T38" fmla="*/ 755 w 755"/>
                  <a:gd name="T39" fmla="*/ 102 h 10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55" h="102">
                    <a:moveTo>
                      <a:pt x="0" y="50"/>
                    </a:moveTo>
                    <a:lnTo>
                      <a:pt x="214" y="50"/>
                    </a:lnTo>
                    <a:lnTo>
                      <a:pt x="236" y="102"/>
                    </a:lnTo>
                    <a:lnTo>
                      <a:pt x="270" y="0"/>
                    </a:lnTo>
                    <a:lnTo>
                      <a:pt x="308" y="102"/>
                    </a:lnTo>
                    <a:lnTo>
                      <a:pt x="356" y="2"/>
                    </a:lnTo>
                    <a:lnTo>
                      <a:pt x="400" y="102"/>
                    </a:lnTo>
                    <a:lnTo>
                      <a:pt x="436" y="2"/>
                    </a:lnTo>
                    <a:lnTo>
                      <a:pt x="486" y="100"/>
                    </a:lnTo>
                    <a:lnTo>
                      <a:pt x="518" y="6"/>
                    </a:lnTo>
                    <a:lnTo>
                      <a:pt x="550" y="56"/>
                    </a:lnTo>
                    <a:lnTo>
                      <a:pt x="755" y="55"/>
                    </a:lnTo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vert="eaVert"/>
              <a:lstStyle/>
              <a:p>
                <a:endParaRPr lang="zh-TW" altLang="en-US"/>
              </a:p>
            </p:txBody>
          </p:sp>
          <p:sp>
            <p:nvSpPr>
              <p:cNvPr id="528" name="Line 310"/>
              <p:cNvSpPr>
                <a:spLocks noChangeShapeType="1"/>
              </p:cNvSpPr>
              <p:nvPr/>
            </p:nvSpPr>
            <p:spPr bwMode="auto">
              <a:xfrm>
                <a:off x="8153624" y="4918076"/>
                <a:ext cx="0" cy="21590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7769448" y="4903787"/>
              <a:ext cx="161925" cy="1016002"/>
              <a:chOff x="7769448" y="4903787"/>
              <a:chExt cx="161925" cy="1016002"/>
            </a:xfrm>
          </p:grpSpPr>
          <p:sp>
            <p:nvSpPr>
              <p:cNvPr id="524" name="Freeform 382"/>
              <p:cNvSpPr>
                <a:spLocks/>
              </p:cNvSpPr>
              <p:nvPr/>
            </p:nvSpPr>
            <p:spPr bwMode="auto">
              <a:xfrm rot="16200000">
                <a:off x="7478936" y="5467351"/>
                <a:ext cx="742950" cy="161925"/>
              </a:xfrm>
              <a:custGeom>
                <a:avLst/>
                <a:gdLst>
                  <a:gd name="T0" fmla="*/ 0 w 596"/>
                  <a:gd name="T1" fmla="*/ 2147483647 h 102"/>
                  <a:gd name="T2" fmla="*/ 2147483647 w 596"/>
                  <a:gd name="T3" fmla="*/ 2147483647 h 102"/>
                  <a:gd name="T4" fmla="*/ 2147483647 w 596"/>
                  <a:gd name="T5" fmla="*/ 2147483647 h 102"/>
                  <a:gd name="T6" fmla="*/ 2147483647 w 596"/>
                  <a:gd name="T7" fmla="*/ 0 h 102"/>
                  <a:gd name="T8" fmla="*/ 2147483647 w 596"/>
                  <a:gd name="T9" fmla="*/ 2147483647 h 102"/>
                  <a:gd name="T10" fmla="*/ 2147483647 w 596"/>
                  <a:gd name="T11" fmla="*/ 2147483647 h 102"/>
                  <a:gd name="T12" fmla="*/ 2147483647 w 596"/>
                  <a:gd name="T13" fmla="*/ 2147483647 h 102"/>
                  <a:gd name="T14" fmla="*/ 2147483647 w 596"/>
                  <a:gd name="T15" fmla="*/ 2147483647 h 102"/>
                  <a:gd name="T16" fmla="*/ 2147483647 w 596"/>
                  <a:gd name="T17" fmla="*/ 2147483647 h 102"/>
                  <a:gd name="T18" fmla="*/ 2147483647 w 596"/>
                  <a:gd name="T19" fmla="*/ 2147483647 h 102"/>
                  <a:gd name="T20" fmla="*/ 2147483647 w 596"/>
                  <a:gd name="T21" fmla="*/ 2147483647 h 102"/>
                  <a:gd name="T22" fmla="*/ 2147483647 w 596"/>
                  <a:gd name="T23" fmla="*/ 2147483647 h 10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96"/>
                  <a:gd name="T37" fmla="*/ 0 h 102"/>
                  <a:gd name="T38" fmla="*/ 596 w 596"/>
                  <a:gd name="T39" fmla="*/ 102 h 10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96" h="102">
                    <a:moveTo>
                      <a:pt x="0" y="52"/>
                    </a:moveTo>
                    <a:lnTo>
                      <a:pt x="146" y="50"/>
                    </a:lnTo>
                    <a:lnTo>
                      <a:pt x="167" y="102"/>
                    </a:lnTo>
                    <a:lnTo>
                      <a:pt x="201" y="0"/>
                    </a:lnTo>
                    <a:lnTo>
                      <a:pt x="239" y="102"/>
                    </a:lnTo>
                    <a:lnTo>
                      <a:pt x="286" y="2"/>
                    </a:lnTo>
                    <a:lnTo>
                      <a:pt x="330" y="102"/>
                    </a:lnTo>
                    <a:lnTo>
                      <a:pt x="365" y="2"/>
                    </a:lnTo>
                    <a:lnTo>
                      <a:pt x="415" y="100"/>
                    </a:lnTo>
                    <a:lnTo>
                      <a:pt x="447" y="6"/>
                    </a:lnTo>
                    <a:lnTo>
                      <a:pt x="478" y="56"/>
                    </a:lnTo>
                    <a:lnTo>
                      <a:pt x="596" y="56"/>
                    </a:lnTo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vert="eaVert"/>
              <a:lstStyle/>
              <a:p>
                <a:endParaRPr lang="zh-TW" altLang="en-US"/>
              </a:p>
            </p:txBody>
          </p:sp>
          <p:sp>
            <p:nvSpPr>
              <p:cNvPr id="531" name="Line 385"/>
              <p:cNvSpPr>
                <a:spLocks noChangeShapeType="1"/>
              </p:cNvSpPr>
              <p:nvPr/>
            </p:nvSpPr>
            <p:spPr bwMode="auto">
              <a:xfrm flipV="1">
                <a:off x="7857397" y="4903787"/>
                <a:ext cx="0" cy="295275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545" name="Group 412"/>
          <p:cNvGrpSpPr>
            <a:grpSpLocks/>
          </p:cNvGrpSpPr>
          <p:nvPr/>
        </p:nvGrpSpPr>
        <p:grpSpPr bwMode="auto">
          <a:xfrm rot="5400000">
            <a:off x="9620251" y="4540251"/>
            <a:ext cx="334962" cy="382587"/>
            <a:chOff x="2399" y="1822"/>
            <a:chExt cx="119" cy="160"/>
          </a:xfrm>
        </p:grpSpPr>
        <p:sp>
          <p:nvSpPr>
            <p:cNvPr id="546" name="AutoShape 413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47" name="AutoShape 414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48" name="Line 415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49" name="Rectangle 416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50" name="Line 417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551" name="Group 402"/>
          <p:cNvGrpSpPr>
            <a:grpSpLocks/>
          </p:cNvGrpSpPr>
          <p:nvPr/>
        </p:nvGrpSpPr>
        <p:grpSpPr bwMode="auto">
          <a:xfrm rot="5400000">
            <a:off x="9741694" y="3018631"/>
            <a:ext cx="190500" cy="344488"/>
            <a:chOff x="1200" y="3600"/>
            <a:chExt cx="192" cy="240"/>
          </a:xfrm>
          <a:solidFill>
            <a:srgbClr val="FF6600"/>
          </a:solidFill>
        </p:grpSpPr>
        <p:sp>
          <p:nvSpPr>
            <p:cNvPr id="552" name="Oval 403"/>
            <p:cNvSpPr>
              <a:spLocks noChangeArrowheads="1"/>
            </p:cNvSpPr>
            <p:nvPr/>
          </p:nvSpPr>
          <p:spPr bwMode="auto">
            <a:xfrm>
              <a:off x="1200" y="3600"/>
              <a:ext cx="192" cy="144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zh-TW" altLang="en-US"/>
            </a:p>
          </p:txBody>
        </p:sp>
        <p:sp>
          <p:nvSpPr>
            <p:cNvPr id="553" name="Line 404"/>
            <p:cNvSpPr>
              <a:spLocks noChangeShapeType="1"/>
            </p:cNvSpPr>
            <p:nvPr/>
          </p:nvSpPr>
          <p:spPr bwMode="auto">
            <a:xfrm>
              <a:off x="1296" y="3744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562" name="向下箭號 561"/>
          <p:cNvSpPr/>
          <p:nvPr/>
        </p:nvSpPr>
        <p:spPr>
          <a:xfrm>
            <a:off x="8308430" y="4968169"/>
            <a:ext cx="523875" cy="86245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/>
              <a:t>鋼瓶開閥 </a:t>
            </a:r>
          </a:p>
        </p:txBody>
      </p:sp>
      <p:sp>
        <p:nvSpPr>
          <p:cNvPr id="563" name="匾額 562"/>
          <p:cNvSpPr/>
          <p:nvPr/>
        </p:nvSpPr>
        <p:spPr>
          <a:xfrm>
            <a:off x="8441214" y="5646172"/>
            <a:ext cx="247074" cy="216024"/>
          </a:xfrm>
          <a:prstGeom prst="plaque">
            <a:avLst>
              <a:gd name="adj" fmla="val 34304"/>
            </a:avLst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16800000" lon="0" rev="0"/>
            </a:camera>
            <a:lightRig rig="threePt" dir="t"/>
          </a:scene3d>
          <a:sp3d>
            <a:bevelT w="139700" h="38100" prst="cross"/>
            <a:bevelB w="0" h="571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2" name="Line 74"/>
          <p:cNvSpPr>
            <a:spLocks noChangeShapeType="1"/>
          </p:cNvSpPr>
          <p:nvPr/>
        </p:nvSpPr>
        <p:spPr bwMode="auto">
          <a:xfrm>
            <a:off x="7191598" y="4912130"/>
            <a:ext cx="2196000" cy="1588"/>
          </a:xfrm>
          <a:custGeom>
            <a:avLst/>
            <a:gdLst>
              <a:gd name="T0" fmla="*/ 0 w 716"/>
              <a:gd name="T1" fmla="*/ 0 h 1"/>
              <a:gd name="T2" fmla="*/ 716 w 716"/>
              <a:gd name="T3" fmla="*/ 0 h 1"/>
              <a:gd name="T4" fmla="*/ 0 60000 65536"/>
              <a:gd name="T5" fmla="*/ 0 60000 65536"/>
              <a:gd name="T6" fmla="*/ 0 w 716"/>
              <a:gd name="T7" fmla="*/ 0 h 1"/>
              <a:gd name="T8" fmla="*/ 716 w 71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16" h="1">
                <a:moveTo>
                  <a:pt x="0" y="0"/>
                </a:moveTo>
                <a:lnTo>
                  <a:pt x="716" y="0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7191599" y="4470400"/>
            <a:ext cx="1093565" cy="454026"/>
            <a:chOff x="5667598" y="4470400"/>
            <a:chExt cx="1093565" cy="454026"/>
          </a:xfrm>
        </p:grpSpPr>
        <p:sp>
          <p:nvSpPr>
            <p:cNvPr id="533" name="Line 387"/>
            <p:cNvSpPr>
              <a:spLocks noChangeShapeType="1"/>
            </p:cNvSpPr>
            <p:nvPr/>
          </p:nvSpPr>
          <p:spPr bwMode="auto">
            <a:xfrm>
              <a:off x="6761163" y="4470400"/>
              <a:ext cx="0" cy="4460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4" name="Line 386"/>
            <p:cNvSpPr>
              <a:spLocks noChangeShapeType="1"/>
            </p:cNvSpPr>
            <p:nvPr/>
          </p:nvSpPr>
          <p:spPr bwMode="auto">
            <a:xfrm>
              <a:off x="5667598" y="4478338"/>
              <a:ext cx="0" cy="4460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2076" name="Group 392"/>
          <p:cNvGrpSpPr>
            <a:grpSpLocks/>
          </p:cNvGrpSpPr>
          <p:nvPr/>
        </p:nvGrpSpPr>
        <p:grpSpPr bwMode="auto">
          <a:xfrm rot="10800000" flipH="1">
            <a:off x="9601180" y="3976689"/>
            <a:ext cx="369888" cy="357187"/>
            <a:chOff x="672" y="3264"/>
            <a:chExt cx="240" cy="240"/>
          </a:xfrm>
        </p:grpSpPr>
        <p:grpSp>
          <p:nvGrpSpPr>
            <p:cNvPr id="31923" name="Group 393"/>
            <p:cNvGrpSpPr>
              <a:grpSpLocks/>
            </p:cNvGrpSpPr>
            <p:nvPr/>
          </p:nvGrpSpPr>
          <p:grpSpPr bwMode="auto">
            <a:xfrm>
              <a:off x="672" y="3312"/>
              <a:ext cx="141" cy="192"/>
              <a:chOff x="672" y="3264"/>
              <a:chExt cx="141" cy="192"/>
            </a:xfrm>
          </p:grpSpPr>
          <p:sp>
            <p:nvSpPr>
              <p:cNvPr id="31928" name="AutoShape 394"/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93" cy="102"/>
              </a:xfrm>
              <a:prstGeom prst="flowChartMerg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1929" name="AutoShape 395"/>
              <p:cNvSpPr>
                <a:spLocks noChangeArrowheads="1"/>
              </p:cNvSpPr>
              <p:nvPr/>
            </p:nvSpPr>
            <p:spPr bwMode="auto">
              <a:xfrm>
                <a:off x="672" y="3354"/>
                <a:ext cx="93" cy="102"/>
              </a:xfrm>
              <a:prstGeom prst="flowChartExtract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zh-TW" altLang="en-US"/>
              </a:p>
            </p:txBody>
          </p:sp>
          <p:sp>
            <p:nvSpPr>
              <p:cNvPr id="31930" name="Line 396"/>
              <p:cNvSpPr>
                <a:spLocks noChangeShapeType="1"/>
              </p:cNvSpPr>
              <p:nvPr/>
            </p:nvSpPr>
            <p:spPr bwMode="auto">
              <a:xfrm>
                <a:off x="717" y="3360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1924" name="AutoShape 397"/>
            <p:cNvSpPr>
              <a:spLocks noChangeArrowheads="1"/>
            </p:cNvSpPr>
            <p:nvPr/>
          </p:nvSpPr>
          <p:spPr bwMode="auto">
            <a:xfrm>
              <a:off x="816" y="3360"/>
              <a:ext cx="48" cy="96"/>
            </a:xfrm>
            <a:prstGeom prst="flowChartDelay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/>
            </a:p>
          </p:txBody>
        </p:sp>
        <p:sp>
          <p:nvSpPr>
            <p:cNvPr id="31925" name="Line 398"/>
            <p:cNvSpPr>
              <a:spLocks noChangeShapeType="1"/>
            </p:cNvSpPr>
            <p:nvPr/>
          </p:nvSpPr>
          <p:spPr bwMode="auto">
            <a:xfrm flipV="1">
              <a:off x="720" y="326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26" name="Line 399"/>
            <p:cNvSpPr>
              <a:spLocks noChangeShapeType="1"/>
            </p:cNvSpPr>
            <p:nvPr/>
          </p:nvSpPr>
          <p:spPr bwMode="auto">
            <a:xfrm>
              <a:off x="912" y="326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927" name="Line 400"/>
            <p:cNvSpPr>
              <a:spLocks noChangeShapeType="1"/>
            </p:cNvSpPr>
            <p:nvPr/>
          </p:nvSpPr>
          <p:spPr bwMode="auto">
            <a:xfrm flipH="1">
              <a:off x="864" y="3408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1766" name="Group 76"/>
          <p:cNvGrpSpPr>
            <a:grpSpLocks/>
          </p:cNvGrpSpPr>
          <p:nvPr/>
        </p:nvGrpSpPr>
        <p:grpSpPr bwMode="auto">
          <a:xfrm rot="5400000">
            <a:off x="8232776" y="4119564"/>
            <a:ext cx="334963" cy="382587"/>
            <a:chOff x="2399" y="1822"/>
            <a:chExt cx="119" cy="160"/>
          </a:xfrm>
        </p:grpSpPr>
        <p:sp>
          <p:nvSpPr>
            <p:cNvPr id="32040" name="AutoShape 77"/>
            <p:cNvSpPr>
              <a:spLocks noChangeArrowheads="1"/>
            </p:cNvSpPr>
            <p:nvPr/>
          </p:nvSpPr>
          <p:spPr bwMode="auto">
            <a:xfrm rot="-5400000">
              <a:off x="2399" y="1919"/>
              <a:ext cx="63" cy="63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1" name="AutoShape 78"/>
            <p:cNvSpPr>
              <a:spLocks noChangeArrowheads="1"/>
            </p:cNvSpPr>
            <p:nvPr/>
          </p:nvSpPr>
          <p:spPr bwMode="auto">
            <a:xfrm rot="-5400000">
              <a:off x="2455" y="1919"/>
              <a:ext cx="63" cy="63"/>
            </a:xfrm>
            <a:prstGeom prst="flowChartExtra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2" name="Line 79"/>
            <p:cNvSpPr>
              <a:spLocks noChangeShapeType="1"/>
            </p:cNvSpPr>
            <p:nvPr/>
          </p:nvSpPr>
          <p:spPr bwMode="auto">
            <a:xfrm rot="-5400000">
              <a:off x="2408" y="1904"/>
              <a:ext cx="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3" name="Rectangle 80"/>
            <p:cNvSpPr>
              <a:spLocks noChangeArrowheads="1"/>
            </p:cNvSpPr>
            <p:nvPr/>
          </p:nvSpPr>
          <p:spPr bwMode="auto">
            <a:xfrm rot="-5400000">
              <a:off x="2424" y="1825"/>
              <a:ext cx="65" cy="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44" name="Line 81"/>
            <p:cNvSpPr>
              <a:spLocks noChangeShapeType="1"/>
            </p:cNvSpPr>
            <p:nvPr/>
          </p:nvSpPr>
          <p:spPr bwMode="auto">
            <a:xfrm rot="-5400000">
              <a:off x="2457" y="1825"/>
              <a:ext cx="0" cy="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92" name="矩形 391"/>
          <p:cNvSpPr/>
          <p:nvPr/>
        </p:nvSpPr>
        <p:spPr>
          <a:xfrm>
            <a:off x="2164130" y="5700385"/>
            <a:ext cx="26481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]</a:t>
            </a:r>
            <a:endParaRPr lang="zh-TW" altLang="en-US" sz="2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443" name="矩形圖說文字 442"/>
          <p:cNvSpPr/>
          <p:nvPr/>
        </p:nvSpPr>
        <p:spPr>
          <a:xfrm>
            <a:off x="8356378" y="4505032"/>
            <a:ext cx="1019398" cy="309734"/>
          </a:xfrm>
          <a:prstGeom prst="wedgeRectCallout">
            <a:avLst>
              <a:gd name="adj1" fmla="val 71176"/>
              <a:gd name="adj2" fmla="val -1003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</a:rPr>
              <a:t>3</a:t>
            </a:r>
            <a:r>
              <a:rPr lang="zh-TW" altLang="en-US" sz="1400" dirty="0">
                <a:solidFill>
                  <a:srgbClr val="FF0000"/>
                </a:solidFill>
              </a:rPr>
              <a:t>號閥開啟</a:t>
            </a:r>
          </a:p>
        </p:txBody>
      </p:sp>
      <p:grpSp>
        <p:nvGrpSpPr>
          <p:cNvPr id="465" name="群組 464"/>
          <p:cNvGrpSpPr/>
          <p:nvPr/>
        </p:nvGrpSpPr>
        <p:grpSpPr>
          <a:xfrm>
            <a:off x="1630736" y="6331245"/>
            <a:ext cx="1440929" cy="276999"/>
            <a:chOff x="7409534" y="5890666"/>
            <a:chExt cx="1440929" cy="276999"/>
          </a:xfrm>
          <a:solidFill>
            <a:schemeClr val="tx1"/>
          </a:solidFill>
        </p:grpSpPr>
        <p:sp>
          <p:nvSpPr>
            <p:cNvPr id="469" name="Text Box 202"/>
            <p:cNvSpPr txBox="1">
              <a:spLocks noChangeArrowheads="1"/>
            </p:cNvSpPr>
            <p:nvPr/>
          </p:nvSpPr>
          <p:spPr bwMode="auto">
            <a:xfrm>
              <a:off x="8041733" y="5890666"/>
              <a:ext cx="80873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TW" altLang="en-US" sz="1200" b="1" dirty="0">
                  <a:solidFill>
                    <a:srgbClr val="0000FF"/>
                  </a:solidFill>
                </a:rPr>
                <a:t>供應氣體 </a:t>
              </a:r>
            </a:p>
          </p:txBody>
        </p:sp>
        <p:sp>
          <p:nvSpPr>
            <p:cNvPr id="470" name="Line 201"/>
            <p:cNvSpPr>
              <a:spLocks noChangeShapeType="1"/>
            </p:cNvSpPr>
            <p:nvPr/>
          </p:nvSpPr>
          <p:spPr bwMode="auto">
            <a:xfrm>
              <a:off x="7409534" y="6021288"/>
              <a:ext cx="504825" cy="0"/>
            </a:xfrm>
            <a:prstGeom prst="line">
              <a:avLst/>
            </a:prstGeom>
            <a:grp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FE191F-F42E-41F0-83EE-3CE7EE7D6B8F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98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5" presetClass="exit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" grpId="0" animBg="1"/>
      <p:bldP spid="526" grpId="0" animBg="1"/>
      <p:bldP spid="529" grpId="0" animBg="1"/>
      <p:bldP spid="562" grpId="0" animBg="1"/>
      <p:bldP spid="562" grpId="1" animBg="1"/>
      <p:bldP spid="563" grpId="0" animBg="1"/>
      <p:bldP spid="532" grpId="0" animBg="1"/>
      <p:bldP spid="443" grpId="0" animBg="1"/>
      <p:bldP spid="443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Facility Gas system 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28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3048000" y="2991580"/>
            <a:ext cx="6096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kumimoji="0" lang="en-US" altLang="zh-TW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Bulk 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 system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Special gas system</a:t>
            </a: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JPC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氣櫃氣體鋼瓶更換流程</a:t>
            </a:r>
            <a:endParaRPr kumimoji="0"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氣體二次盤</a:t>
            </a:r>
            <a:r>
              <a:rPr kumimoji="0"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(VMB, VMP)</a:t>
            </a: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Hook up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工程如何進行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氣體管材認識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APM Gas 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pump </a:t>
            </a:r>
            <a:r>
              <a:rPr kumimoji="0" lang="en-US" altLang="zh-TW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down</a:t>
            </a:r>
            <a:endParaRPr kumimoji="0"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kumimoji="0" lang="en-US" altLang="zh-TW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 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detector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09697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2</a:t>
            </a:fld>
            <a:endParaRPr lang="zh-TW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S830</a:t>
            </a:r>
            <a:r>
              <a:rPr lang="zh-TW" altLang="en-US" dirty="0"/>
              <a:t>主要業務內容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內容版面配置區 19"/>
          <p:cNvSpPr txBox="1">
            <a:spLocks/>
          </p:cNvSpPr>
          <p:nvPr/>
        </p:nvSpPr>
        <p:spPr>
          <a:xfrm>
            <a:off x="1776000" y="1449000"/>
            <a:ext cx="9360000" cy="46800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itchFamily="2" charset="2"/>
              <a:buChar char="n"/>
              <a:tabLst/>
              <a:defRPr lang="en-US" altLang="zh-TW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953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lang="en-US" altLang="zh-TW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lang="en-US" altLang="zh-TW" sz="24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dirty="0"/>
              <a:t>S830</a:t>
            </a:r>
            <a:r>
              <a:rPr kumimoji="0" lang="zh-TW" altLang="en-US" dirty="0"/>
              <a:t> 氣 化 課 </a:t>
            </a:r>
            <a:r>
              <a:rPr kumimoji="0" lang="en-US" altLang="zh-TW" dirty="0"/>
              <a:t>–</a:t>
            </a:r>
            <a:r>
              <a:rPr kumimoji="0" lang="zh-TW" altLang="en-US" dirty="0"/>
              <a:t> 氣體、化學</a:t>
            </a:r>
            <a:r>
              <a:rPr kumimoji="0" lang="en-US" altLang="zh-TW" dirty="0"/>
              <a:t> </a:t>
            </a:r>
          </a:p>
          <a:p>
            <a:endParaRPr kumimoji="0" lang="en-US" altLang="zh-TW" dirty="0"/>
          </a:p>
          <a:p>
            <a:r>
              <a:rPr kumimoji="0" lang="zh-TW" altLang="en-US" dirty="0">
                <a:solidFill>
                  <a:srgbClr val="C00000"/>
                </a:solidFill>
              </a:rPr>
              <a:t>氣體： 一般大宗氣體</a:t>
            </a:r>
            <a:r>
              <a:rPr kumimoji="0" lang="en-US" altLang="zh-TW" dirty="0">
                <a:solidFill>
                  <a:srgbClr val="C00000"/>
                </a:solidFill>
              </a:rPr>
              <a:t>(Bulk gas)</a:t>
            </a:r>
            <a:r>
              <a:rPr kumimoji="0" lang="zh-TW" altLang="en-US" dirty="0">
                <a:solidFill>
                  <a:srgbClr val="C00000"/>
                </a:solidFill>
              </a:rPr>
              <a:t>、特殊氣體</a:t>
            </a:r>
            <a:r>
              <a:rPr kumimoji="0" lang="en-US" altLang="zh-TW" dirty="0">
                <a:solidFill>
                  <a:srgbClr val="C00000"/>
                </a:solidFill>
              </a:rPr>
              <a:t>(Special gas)</a:t>
            </a:r>
          </a:p>
          <a:p>
            <a:endParaRPr kumimoji="0" lang="en-US" altLang="zh-TW" dirty="0">
              <a:latin typeface="微軟正黑體" panose="020B0604030504040204" pitchFamily="34" charset="-120"/>
            </a:endParaRPr>
          </a:p>
          <a:p>
            <a:r>
              <a:rPr kumimoji="0" lang="zh-TW" altLang="en-US" dirty="0">
                <a:solidFill>
                  <a:srgbClr val="C00000"/>
                </a:solidFill>
                <a:latin typeface="微軟正黑體" panose="020B0604030504040204" pitchFamily="34" charset="-120"/>
              </a:rPr>
              <a:t>安全設施：</a:t>
            </a:r>
            <a:r>
              <a:rPr kumimoji="0" lang="en-US" altLang="zh-TW" dirty="0">
                <a:solidFill>
                  <a:srgbClr val="C00000"/>
                </a:solidFill>
              </a:rPr>
              <a:t> </a:t>
            </a:r>
            <a:r>
              <a:rPr kumimoji="0" lang="zh-TW" altLang="en-US" dirty="0">
                <a:solidFill>
                  <a:srgbClr val="C00000"/>
                </a:solidFill>
              </a:rPr>
              <a:t>氣體偵測器</a:t>
            </a:r>
            <a:r>
              <a:rPr kumimoji="0" lang="en-US" altLang="zh-TW" dirty="0">
                <a:solidFill>
                  <a:srgbClr val="C00000"/>
                </a:solidFill>
              </a:rPr>
              <a:t>(Gas detector)</a:t>
            </a:r>
            <a:endParaRPr kumimoji="0" lang="en-US" altLang="zh-TW" sz="1400" dirty="0">
              <a:solidFill>
                <a:srgbClr val="C00000"/>
              </a:solidFill>
              <a:latin typeface="微軟正黑體" panose="020B0604030504040204" pitchFamily="34" charset="-120"/>
            </a:endParaRPr>
          </a:p>
          <a:p>
            <a:endParaRPr kumimoji="0" lang="en-US" altLang="zh-TW" dirty="0"/>
          </a:p>
          <a:p>
            <a:r>
              <a:rPr kumimoji="0" lang="zh-TW" altLang="en-US" dirty="0"/>
              <a:t>化學：液態化學品</a:t>
            </a:r>
            <a:r>
              <a:rPr kumimoji="0" lang="en-US" altLang="zh-TW" dirty="0"/>
              <a:t>(Chemical)</a:t>
            </a:r>
          </a:p>
          <a:p>
            <a:endParaRPr kumimoji="0" lang="en-US" altLang="zh-TW" dirty="0"/>
          </a:p>
          <a:p>
            <a:r>
              <a:rPr kumimoji="0" lang="zh-TW" altLang="en-US" dirty="0"/>
              <a:t>排氣</a:t>
            </a:r>
            <a:r>
              <a:rPr kumimoji="0" lang="zh-TW" altLang="en-US" dirty="0" smtClean="0"/>
              <a:t>：</a:t>
            </a:r>
            <a:r>
              <a:rPr kumimoji="0" lang="en-US" altLang="zh-TW" dirty="0" smtClean="0"/>
              <a:t>H.E</a:t>
            </a:r>
            <a:r>
              <a:rPr kumimoji="0" lang="zh-TW" altLang="en-US" dirty="0" smtClean="0"/>
              <a:t>熱</a:t>
            </a:r>
            <a:r>
              <a:rPr kumimoji="0" lang="zh-TW" altLang="en-US" dirty="0"/>
              <a:t>排氣</a:t>
            </a:r>
            <a:r>
              <a:rPr kumimoji="0" lang="en-US" altLang="zh-TW" dirty="0"/>
              <a:t>(Heat E</a:t>
            </a:r>
            <a:r>
              <a:rPr kumimoji="0" lang="en-US" altLang="zh-TW" dirty="0" smtClean="0"/>
              <a:t>xhaust</a:t>
            </a:r>
            <a:r>
              <a:rPr kumimoji="0" lang="en-US" altLang="zh-TW" dirty="0"/>
              <a:t>)</a:t>
            </a:r>
            <a:r>
              <a:rPr kumimoji="0" lang="zh-TW" altLang="en-US" dirty="0" smtClean="0"/>
              <a:t>、</a:t>
            </a:r>
            <a:r>
              <a:rPr kumimoji="0" lang="en-US" altLang="zh-TW" dirty="0" smtClean="0"/>
              <a:t>A.E</a:t>
            </a:r>
            <a:r>
              <a:rPr kumimoji="0" lang="zh-TW" altLang="en-US" dirty="0" smtClean="0"/>
              <a:t>酸</a:t>
            </a:r>
            <a:r>
              <a:rPr kumimoji="0" lang="zh-TW" altLang="en-US" dirty="0"/>
              <a:t>排氣</a:t>
            </a:r>
            <a:r>
              <a:rPr kumimoji="0" lang="en-US" altLang="zh-TW" dirty="0"/>
              <a:t>(Acid</a:t>
            </a:r>
            <a:r>
              <a:rPr kumimoji="0" lang="zh-TW" altLang="en-US" dirty="0"/>
              <a:t> </a:t>
            </a:r>
            <a:r>
              <a:rPr kumimoji="0" lang="en-US" altLang="zh-TW" dirty="0" smtClean="0"/>
              <a:t>Exhaust</a:t>
            </a:r>
            <a:r>
              <a:rPr kumimoji="0" lang="en-US" altLang="zh-TW" dirty="0"/>
              <a:t>)</a:t>
            </a:r>
            <a:r>
              <a:rPr kumimoji="0" lang="zh-TW" altLang="en-US" dirty="0" smtClean="0"/>
              <a:t>、</a:t>
            </a:r>
            <a:r>
              <a:rPr kumimoji="0" lang="en-US" altLang="zh-TW" dirty="0" smtClean="0"/>
              <a:t>P.E</a:t>
            </a:r>
            <a:r>
              <a:rPr kumimoji="0" lang="zh-TW" altLang="en-US" dirty="0" smtClean="0"/>
              <a:t>製程</a:t>
            </a:r>
            <a:r>
              <a:rPr kumimoji="0" lang="zh-TW" altLang="en-US" dirty="0"/>
              <a:t>排氣</a:t>
            </a:r>
            <a:r>
              <a:rPr kumimoji="0" lang="en-US" altLang="zh-TW" dirty="0" smtClean="0"/>
              <a:t>(Pump Exhaust</a:t>
            </a:r>
            <a:r>
              <a:rPr kumimoji="0"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834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29</a:t>
            </a:fld>
            <a:endParaRPr lang="zh-TW" altLang="en-US" dirty="0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504056"/>
          </a:xfrm>
        </p:spPr>
        <p:txBody>
          <a:bodyPr/>
          <a:lstStyle/>
          <a:p>
            <a:r>
              <a:rPr lang="zh-TW" altLang="en-US" dirty="0" smtClean="0"/>
              <a:t>氣體</a:t>
            </a:r>
            <a:r>
              <a:rPr lang="zh-TW" altLang="en-US" dirty="0"/>
              <a:t>二次盤</a:t>
            </a:r>
            <a:r>
              <a:rPr lang="en-US" altLang="zh-TW" dirty="0"/>
              <a:t>(VMB, VMP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609600" y="1125538"/>
            <a:ext cx="10972800" cy="1223462"/>
          </a:xfrm>
        </p:spPr>
        <p:txBody>
          <a:bodyPr/>
          <a:lstStyle/>
          <a:p>
            <a:r>
              <a:rPr lang="zh-TW" altLang="en-US" dirty="0" smtClean="0"/>
              <a:t>閥</a:t>
            </a:r>
            <a:r>
              <a:rPr lang="zh-TW" altLang="en-US" dirty="0"/>
              <a:t>門</a:t>
            </a:r>
            <a:r>
              <a:rPr lang="zh-TW" altLang="en-US" dirty="0" smtClean="0"/>
              <a:t>分配箱</a:t>
            </a:r>
            <a:r>
              <a:rPr lang="en-US" altLang="zh-TW" dirty="0"/>
              <a:t>/</a:t>
            </a:r>
            <a:r>
              <a:rPr lang="zh-TW" altLang="en-US" dirty="0"/>
              <a:t>盤 </a:t>
            </a:r>
            <a:r>
              <a:rPr lang="en-US" altLang="zh-TW" dirty="0" smtClean="0"/>
              <a:t>(Valve Manifold Box/Panel</a:t>
            </a:r>
            <a:r>
              <a:rPr lang="zh-TW" altLang="en-US" dirty="0" smtClean="0"/>
              <a:t>，簡稱 </a:t>
            </a:r>
            <a:r>
              <a:rPr lang="en-US" altLang="zh-TW" dirty="0" smtClean="0"/>
              <a:t>VMB/VMP)</a:t>
            </a:r>
            <a:endParaRPr lang="zh-TW" altLang="en-US" dirty="0" smtClean="0"/>
          </a:p>
          <a:p>
            <a:pPr lvl="1"/>
            <a:r>
              <a:rPr lang="zh-TW" altLang="en-US" dirty="0" smtClean="0">
                <a:solidFill>
                  <a:srgbClr val="0000FF"/>
                </a:solidFill>
                <a:latin typeface="+mn-lt"/>
              </a:rPr>
              <a:t>主要功能：</a:t>
            </a:r>
            <a:r>
              <a:rPr lang="en-US" altLang="zh-TW" dirty="0" smtClean="0">
                <a:solidFill>
                  <a:srgbClr val="0000FF"/>
                </a:solidFill>
                <a:latin typeface="+mn-lt"/>
              </a:rPr>
              <a:t>N2</a:t>
            </a:r>
            <a:r>
              <a:rPr lang="zh-TW" altLang="en-US" dirty="0">
                <a:solidFill>
                  <a:srgbClr val="0000FF"/>
                </a:solidFill>
                <a:latin typeface="+mn-lt"/>
              </a:rPr>
              <a:t>吹</a:t>
            </a:r>
            <a:r>
              <a:rPr lang="zh-TW" altLang="en-US" dirty="0" smtClean="0">
                <a:solidFill>
                  <a:srgbClr val="0000FF"/>
                </a:solidFill>
                <a:latin typeface="+mn-lt"/>
              </a:rPr>
              <a:t>掃、壓力調整、管內氣體</a:t>
            </a:r>
            <a:r>
              <a:rPr lang="en-US" altLang="zh-TW" dirty="0" smtClean="0">
                <a:solidFill>
                  <a:srgbClr val="0000FF"/>
                </a:solidFill>
                <a:latin typeface="+mn-lt"/>
              </a:rPr>
              <a:t>Vent</a:t>
            </a:r>
            <a:r>
              <a:rPr lang="zh-TW" altLang="en-US" dirty="0" smtClean="0">
                <a:solidFill>
                  <a:srgbClr val="0000FF"/>
                </a:solidFill>
                <a:latin typeface="+mn-lt"/>
              </a:rPr>
              <a:t>、壓力監控、供應機台增</a:t>
            </a:r>
            <a:r>
              <a:rPr lang="en-US" altLang="zh-TW" dirty="0" smtClean="0">
                <a:solidFill>
                  <a:srgbClr val="0000FF"/>
                </a:solidFill>
                <a:latin typeface="+mn-lt"/>
              </a:rPr>
              <a:t>/</a:t>
            </a:r>
            <a:r>
              <a:rPr lang="zh-TW" altLang="en-US" dirty="0">
                <a:solidFill>
                  <a:srgbClr val="0000FF"/>
                </a:solidFill>
                <a:latin typeface="+mn-lt"/>
              </a:rPr>
              <a:t>減</a:t>
            </a:r>
            <a:r>
              <a:rPr lang="zh-TW" altLang="en-US" dirty="0" smtClean="0">
                <a:solidFill>
                  <a:srgbClr val="0000FF"/>
                </a:solidFill>
                <a:latin typeface="+mn-lt"/>
              </a:rPr>
              <a:t>用、供應氣櫃增</a:t>
            </a:r>
            <a:r>
              <a:rPr lang="en-US" altLang="zh-TW" dirty="0" smtClean="0">
                <a:solidFill>
                  <a:srgbClr val="0000FF"/>
                </a:solidFill>
                <a:latin typeface="+mn-lt"/>
              </a:rPr>
              <a:t>/</a:t>
            </a:r>
            <a:r>
              <a:rPr lang="zh-TW" altLang="en-US" dirty="0" smtClean="0">
                <a:solidFill>
                  <a:srgbClr val="0000FF"/>
                </a:solidFill>
                <a:latin typeface="+mn-lt"/>
              </a:rPr>
              <a:t>減</a:t>
            </a:r>
            <a:r>
              <a:rPr lang="en-US" altLang="zh-TW" dirty="0" smtClean="0">
                <a:solidFill>
                  <a:srgbClr val="0000FF"/>
                </a:solidFill>
                <a:latin typeface="+mn-lt"/>
              </a:rPr>
              <a:t>/</a:t>
            </a:r>
            <a:r>
              <a:rPr lang="zh-TW" altLang="en-US" dirty="0" smtClean="0">
                <a:solidFill>
                  <a:srgbClr val="0000FF"/>
                </a:solidFill>
                <a:latin typeface="+mn-lt"/>
              </a:rPr>
              <a:t>合併供應、氣體洩漏監測</a:t>
            </a:r>
            <a:endParaRPr lang="en-US" altLang="zh-TW" dirty="0">
              <a:solidFill>
                <a:srgbClr val="0000FF"/>
              </a:solidFill>
              <a:latin typeface="+mn-lt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759747" y="2169000"/>
            <a:ext cx="8656733" cy="3855040"/>
            <a:chOff x="1295467" y="2273961"/>
            <a:chExt cx="8656733" cy="385504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81200" y="2273961"/>
              <a:ext cx="7894800" cy="349504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 bwMode="auto">
            <a:xfrm>
              <a:off x="1295467" y="5229000"/>
              <a:ext cx="2700000" cy="540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TW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氣櫃</a:t>
              </a:r>
              <a:endPara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3605550" y="5228999"/>
              <a:ext cx="2700000" cy="540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TW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en-US" altLang="zh-TW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VMB/VMP</a:t>
              </a:r>
              <a:endPara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7252200" y="5589000"/>
              <a:ext cx="2700000" cy="540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TW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</a:t>
              </a:r>
              <a:r>
                <a:rPr lang="zh-TW" altLang="en-US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79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30</a:t>
            </a:fld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596000" y="1809000"/>
            <a:ext cx="8872435" cy="4320001"/>
            <a:chOff x="1723565" y="1629000"/>
            <a:chExt cx="8872435" cy="432000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36000" y="1629000"/>
              <a:ext cx="8460000" cy="41400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 bwMode="auto">
            <a:xfrm>
              <a:off x="1723565" y="4635015"/>
              <a:ext cx="2700000" cy="540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TW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氣櫃</a:t>
              </a:r>
              <a:endPara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088880" y="4624343"/>
              <a:ext cx="2700000" cy="540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TW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en-US" altLang="zh-TW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VMB/VMP</a:t>
              </a:r>
              <a:endPara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7716000" y="5409000"/>
              <a:ext cx="2700000" cy="540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TW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</a:t>
              </a:r>
              <a:r>
                <a:rPr lang="zh-TW" altLang="en-US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</a:t>
              </a:r>
            </a:p>
          </p:txBody>
        </p:sp>
      </p:grpSp>
      <p:sp>
        <p:nvSpPr>
          <p:cNvPr id="10" name="內容版面配置區 2"/>
          <p:cNvSpPr txBox="1">
            <a:spLocks/>
          </p:cNvSpPr>
          <p:nvPr/>
        </p:nvSpPr>
        <p:spPr>
          <a:xfrm>
            <a:off x="609600" y="1089000"/>
            <a:ext cx="10886400" cy="971732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lang="zh-TW" altLang="en-US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28675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SzTx/>
              <a:buFont typeface="Wingdings" panose="05000000000000000000" pitchFamily="2" charset="2"/>
              <a:buChar char="v"/>
              <a:tabLst/>
              <a:defRPr lang="zh-TW" altLang="en-US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7145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D00600"/>
              </a:buClr>
              <a:buFont typeface="Calibri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D00600"/>
              </a:buClr>
              <a:buFont typeface="Arial" pitchFamily="34" charset="0"/>
              <a:buChar char="»"/>
              <a:defRPr lang="en-US" altLang="zh-TW"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供應增減便利性</a:t>
            </a:r>
            <a:endParaRPr kumimoji="0" lang="zh-TW" altLang="en-US" dirty="0" smtClean="0"/>
          </a:p>
          <a:p>
            <a:pPr lvl="1"/>
            <a:r>
              <a:rPr lang="zh-TW" altLang="en-US" dirty="0" smtClean="0">
                <a:solidFill>
                  <a:srgbClr val="0000FF"/>
                </a:solidFill>
              </a:rPr>
              <a:t>即使增減供給機台，可在</a:t>
            </a:r>
            <a:r>
              <a:rPr lang="en-US" altLang="zh-TW" dirty="0" smtClean="0">
                <a:solidFill>
                  <a:srgbClr val="0000FF"/>
                </a:solidFill>
              </a:rPr>
              <a:t>VMB/P</a:t>
            </a:r>
            <a:r>
              <a:rPr lang="zh-TW" altLang="en-US" dirty="0" smtClean="0">
                <a:solidFill>
                  <a:srgbClr val="0000FF"/>
                </a:solidFill>
              </a:rPr>
              <a:t>增設和拆除，不影響其他供應機台</a:t>
            </a:r>
            <a:endParaRPr kumimoji="0" lang="zh-TW" altLang="en-US" dirty="0">
              <a:latin typeface="+mn-lt"/>
            </a:endParaRPr>
          </a:p>
        </p:txBody>
      </p:sp>
      <p:sp>
        <p:nvSpPr>
          <p:cNvPr id="11" name="標題 3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504056"/>
          </a:xfrm>
        </p:spPr>
        <p:txBody>
          <a:bodyPr/>
          <a:lstStyle/>
          <a:p>
            <a:r>
              <a:rPr lang="zh-TW" altLang="en-US" dirty="0" smtClean="0"/>
              <a:t>氣體</a:t>
            </a:r>
            <a:r>
              <a:rPr lang="zh-TW" altLang="en-US" dirty="0"/>
              <a:t>二次盤</a:t>
            </a:r>
            <a:r>
              <a:rPr lang="en-US" altLang="zh-TW" dirty="0"/>
              <a:t>(VMB, VMP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4225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31</a:t>
            </a:fld>
            <a:endParaRPr lang="zh-TW" altLang="en-US" dirty="0"/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504056"/>
          </a:xfrm>
        </p:spPr>
        <p:txBody>
          <a:bodyPr/>
          <a:lstStyle/>
          <a:p>
            <a:r>
              <a:rPr lang="zh-TW" altLang="en-US" dirty="0" smtClean="0"/>
              <a:t>氣體</a:t>
            </a:r>
            <a:r>
              <a:rPr lang="zh-TW" altLang="en-US" dirty="0"/>
              <a:t>二次</a:t>
            </a:r>
            <a:r>
              <a:rPr lang="zh-TW" altLang="en-US" dirty="0" smtClean="0"/>
              <a:t>盤</a:t>
            </a:r>
            <a:r>
              <a:rPr lang="en-US" altLang="zh-TW" dirty="0" smtClean="0"/>
              <a:t>(VMB</a:t>
            </a:r>
            <a:r>
              <a:rPr lang="en-US" altLang="zh-TW" dirty="0"/>
              <a:t>, VMP)</a:t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4098" name="87C4E184-49CC-4CB1-A44D-0AF891D2D4D2" descr="IMG_1204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6000" y="1223860"/>
            <a:ext cx="3240000" cy="24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C6D2844D-19B5-4B59-9731-4A5FDBC3FDF3" descr="IMG_1206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6000" y="3969000"/>
            <a:ext cx="3240000" cy="24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656000" y="1269000"/>
            <a:ext cx="7020000" cy="2520000"/>
          </a:xfrm>
        </p:spPr>
        <p:txBody>
          <a:bodyPr/>
          <a:lstStyle/>
          <a:p>
            <a:r>
              <a:rPr lang="zh-TW" altLang="en-US" dirty="0" smtClean="0"/>
              <a:t>閥</a:t>
            </a:r>
            <a:r>
              <a:rPr lang="zh-TW" altLang="en-US" dirty="0"/>
              <a:t>門</a:t>
            </a:r>
            <a:r>
              <a:rPr lang="zh-TW" altLang="en-US" dirty="0" smtClean="0"/>
              <a:t>分配箱 </a:t>
            </a:r>
            <a:r>
              <a:rPr lang="en-US" altLang="zh-TW" dirty="0" smtClean="0"/>
              <a:t>Valve Manifold Box</a:t>
            </a:r>
            <a:r>
              <a:rPr lang="zh-TW" altLang="en-US" dirty="0" smtClean="0"/>
              <a:t>，簡稱 </a:t>
            </a:r>
            <a:r>
              <a:rPr lang="en-US" altLang="zh-TW" dirty="0" smtClean="0"/>
              <a:t>VMB</a:t>
            </a:r>
            <a:endParaRPr lang="zh-TW" altLang="en-US" dirty="0" smtClean="0"/>
          </a:p>
          <a:p>
            <a:pPr lvl="1"/>
            <a:r>
              <a:rPr lang="zh-TW" altLang="en-US" dirty="0" smtClean="0">
                <a:solidFill>
                  <a:srgbClr val="0000FF"/>
                </a:solidFill>
                <a:latin typeface="+mn-lt"/>
              </a:rPr>
              <a:t>主要功能：</a:t>
            </a:r>
            <a:r>
              <a:rPr lang="en-US" altLang="zh-TW" dirty="0" smtClean="0">
                <a:solidFill>
                  <a:srgbClr val="0000FF"/>
                </a:solidFill>
                <a:latin typeface="+mn-lt"/>
              </a:rPr>
              <a:t>N2</a:t>
            </a:r>
            <a:r>
              <a:rPr lang="zh-TW" altLang="en-US" dirty="0">
                <a:solidFill>
                  <a:srgbClr val="0000FF"/>
                </a:solidFill>
                <a:latin typeface="+mn-lt"/>
              </a:rPr>
              <a:t>吹</a:t>
            </a:r>
            <a:r>
              <a:rPr lang="zh-TW" altLang="en-US" dirty="0" smtClean="0">
                <a:solidFill>
                  <a:srgbClr val="0000FF"/>
                </a:solidFill>
                <a:latin typeface="+mn-lt"/>
              </a:rPr>
              <a:t>掃、壓力調整、管內氣體</a:t>
            </a:r>
            <a:r>
              <a:rPr lang="en-US" altLang="zh-TW" dirty="0" smtClean="0">
                <a:solidFill>
                  <a:srgbClr val="0000FF"/>
                </a:solidFill>
                <a:latin typeface="+mn-lt"/>
              </a:rPr>
              <a:t>Vent</a:t>
            </a:r>
            <a:r>
              <a:rPr lang="zh-TW" altLang="en-US" dirty="0" smtClean="0">
                <a:solidFill>
                  <a:srgbClr val="0000FF"/>
                </a:solidFill>
                <a:latin typeface="+mn-lt"/>
              </a:rPr>
              <a:t>、壓力監控、供應機台增</a:t>
            </a:r>
            <a:r>
              <a:rPr lang="en-US" altLang="zh-TW" dirty="0" smtClean="0">
                <a:solidFill>
                  <a:srgbClr val="0000FF"/>
                </a:solidFill>
                <a:latin typeface="+mn-lt"/>
              </a:rPr>
              <a:t>/</a:t>
            </a:r>
            <a:r>
              <a:rPr lang="zh-TW" altLang="en-US" dirty="0">
                <a:solidFill>
                  <a:srgbClr val="0000FF"/>
                </a:solidFill>
                <a:latin typeface="+mn-lt"/>
              </a:rPr>
              <a:t>減</a:t>
            </a:r>
            <a:r>
              <a:rPr lang="zh-TW" altLang="en-US" dirty="0" smtClean="0">
                <a:solidFill>
                  <a:srgbClr val="0000FF"/>
                </a:solidFill>
                <a:latin typeface="+mn-lt"/>
              </a:rPr>
              <a:t>用、供應氣櫃增</a:t>
            </a:r>
            <a:r>
              <a:rPr lang="en-US" altLang="zh-TW" dirty="0" smtClean="0">
                <a:solidFill>
                  <a:srgbClr val="0000FF"/>
                </a:solidFill>
                <a:latin typeface="+mn-lt"/>
              </a:rPr>
              <a:t>/</a:t>
            </a:r>
            <a:r>
              <a:rPr lang="zh-TW" altLang="en-US" dirty="0" smtClean="0">
                <a:solidFill>
                  <a:srgbClr val="0000FF"/>
                </a:solidFill>
                <a:latin typeface="+mn-lt"/>
              </a:rPr>
              <a:t>減</a:t>
            </a:r>
            <a:r>
              <a:rPr lang="en-US" altLang="zh-TW" dirty="0" smtClean="0">
                <a:solidFill>
                  <a:srgbClr val="0000FF"/>
                </a:solidFill>
                <a:latin typeface="+mn-lt"/>
              </a:rPr>
              <a:t>/</a:t>
            </a:r>
            <a:r>
              <a:rPr lang="zh-TW" altLang="en-US" dirty="0" smtClean="0">
                <a:solidFill>
                  <a:srgbClr val="0000FF"/>
                </a:solidFill>
                <a:latin typeface="+mn-lt"/>
              </a:rPr>
              <a:t>合併供應、氣體洩漏監測、盤內排氣</a:t>
            </a:r>
            <a:endParaRPr lang="en-US" altLang="zh-TW" dirty="0" smtClean="0">
              <a:solidFill>
                <a:srgbClr val="0000FF"/>
              </a:solidFill>
              <a:latin typeface="+mn-lt"/>
            </a:endParaRPr>
          </a:p>
          <a:p>
            <a:pPr lvl="1"/>
            <a:r>
              <a:rPr lang="zh-TW" altLang="en-US" dirty="0" smtClean="0">
                <a:solidFill>
                  <a:srgbClr val="0000FF"/>
                </a:solidFill>
                <a:latin typeface="+mn-lt"/>
              </a:rPr>
              <a:t>適用氣體氣體：</a:t>
            </a:r>
            <a:endParaRPr lang="en-US" altLang="zh-TW" dirty="0" smtClean="0">
              <a:solidFill>
                <a:srgbClr val="0000FF"/>
              </a:solidFill>
              <a:latin typeface="+mn-lt"/>
            </a:endParaRPr>
          </a:p>
          <a:p>
            <a:pPr lvl="2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FF0000"/>
                </a:solidFill>
              </a:rPr>
              <a:t>毒性</a:t>
            </a:r>
            <a:r>
              <a:rPr lang="en-US" altLang="zh-TW" dirty="0">
                <a:solidFill>
                  <a:srgbClr val="FF0000"/>
                </a:solidFill>
              </a:rPr>
              <a:t>(Toxic)/</a:t>
            </a:r>
            <a:r>
              <a:rPr lang="zh-TW" altLang="en-US" dirty="0">
                <a:solidFill>
                  <a:srgbClr val="FF0000"/>
                </a:solidFill>
              </a:rPr>
              <a:t>腐蝕性</a:t>
            </a:r>
            <a:r>
              <a:rPr lang="en-US" altLang="zh-TW" dirty="0">
                <a:solidFill>
                  <a:srgbClr val="FF0000"/>
                </a:solidFill>
              </a:rPr>
              <a:t>(Corrosiveness): NH3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>
                <a:solidFill>
                  <a:srgbClr val="FF0000"/>
                </a:solidFill>
              </a:rPr>
              <a:t>Cl2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 err="1">
                <a:solidFill>
                  <a:srgbClr val="FF0000"/>
                </a:solidFill>
              </a:rPr>
              <a:t>HBr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>
                <a:solidFill>
                  <a:srgbClr val="FF0000"/>
                </a:solidFill>
              </a:rPr>
              <a:t>BCl3</a:t>
            </a:r>
            <a:r>
              <a:rPr lang="zh-TW" altLang="en-US" dirty="0" smtClean="0">
                <a:solidFill>
                  <a:srgbClr val="FF0000"/>
                </a:solidFill>
              </a:rPr>
              <a:t>、</a:t>
            </a:r>
            <a:r>
              <a:rPr lang="en-US" altLang="zh-TW" dirty="0" smtClean="0">
                <a:solidFill>
                  <a:srgbClr val="FF0000"/>
                </a:solidFill>
              </a:rPr>
              <a:t>4%PH3/N2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 smtClean="0">
                <a:solidFill>
                  <a:srgbClr val="FF0000"/>
                </a:solidFill>
              </a:rPr>
              <a:t>1%PH3/He</a:t>
            </a:r>
          </a:p>
          <a:p>
            <a:pPr lvl="2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TW" altLang="en-US" dirty="0" smtClean="0">
                <a:solidFill>
                  <a:srgbClr val="FF0000"/>
                </a:solidFill>
              </a:rPr>
              <a:t>可燃性</a:t>
            </a:r>
            <a:r>
              <a:rPr lang="en-US" altLang="zh-TW" dirty="0">
                <a:solidFill>
                  <a:srgbClr val="FF0000"/>
                </a:solidFill>
              </a:rPr>
              <a:t>(Flammable):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SiH4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>
                <a:solidFill>
                  <a:srgbClr val="FF0000"/>
                </a:solidFill>
              </a:rPr>
              <a:t>4%PH3/N2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>
                <a:solidFill>
                  <a:srgbClr val="FF0000"/>
                </a:solidFill>
              </a:rPr>
              <a:t>1%PH3/He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>
                <a:solidFill>
                  <a:srgbClr val="FF0000"/>
                </a:solidFill>
              </a:rPr>
              <a:t>SiH2Cl2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>
                <a:solidFill>
                  <a:srgbClr val="FF0000"/>
                </a:solidFill>
              </a:rPr>
              <a:t>CO</a:t>
            </a:r>
          </a:p>
          <a:p>
            <a:pPr lvl="1"/>
            <a:endParaRPr lang="en-US" altLang="zh-TW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4656000" y="3969000"/>
            <a:ext cx="7020000" cy="1223462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lang="zh-TW" altLang="en-US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28675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SzTx/>
              <a:buFont typeface="Wingdings" panose="05000000000000000000" pitchFamily="2" charset="2"/>
              <a:buChar char="v"/>
              <a:tabLst/>
              <a:defRPr lang="zh-TW" altLang="en-US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7145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D00600"/>
              </a:buClr>
              <a:buFont typeface="Calibri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D00600"/>
              </a:buClr>
              <a:buFont typeface="Arial" pitchFamily="34" charset="0"/>
              <a:buChar char="»"/>
              <a:defRPr lang="en-US" altLang="zh-TW"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TW" altLang="en-US" dirty="0" smtClean="0"/>
              <a:t>閥門分配盤 </a:t>
            </a:r>
            <a:r>
              <a:rPr kumimoji="0" lang="en-US" altLang="zh-TW" dirty="0" smtClean="0"/>
              <a:t>Valve Manifold Panel</a:t>
            </a:r>
            <a:r>
              <a:rPr kumimoji="0" lang="zh-TW" altLang="en-US" dirty="0" smtClean="0"/>
              <a:t>，簡稱 </a:t>
            </a:r>
            <a:r>
              <a:rPr kumimoji="0" lang="en-US" altLang="zh-TW" dirty="0" smtClean="0"/>
              <a:t>VMP</a:t>
            </a:r>
            <a:endParaRPr kumimoji="0" lang="zh-TW" altLang="en-US" dirty="0" smtClean="0"/>
          </a:p>
          <a:p>
            <a:pPr lvl="1"/>
            <a:r>
              <a:rPr kumimoji="0" lang="zh-TW" altLang="en-US" dirty="0" smtClean="0">
                <a:solidFill>
                  <a:srgbClr val="0000FF"/>
                </a:solidFill>
                <a:latin typeface="+mn-lt"/>
              </a:rPr>
              <a:t>主要功能：</a:t>
            </a:r>
            <a:r>
              <a:rPr kumimoji="0" lang="en-US" altLang="zh-TW" dirty="0" smtClean="0">
                <a:solidFill>
                  <a:srgbClr val="0000FF"/>
                </a:solidFill>
                <a:latin typeface="+mn-lt"/>
              </a:rPr>
              <a:t>N2</a:t>
            </a:r>
            <a:r>
              <a:rPr kumimoji="0" lang="zh-TW" altLang="en-US" dirty="0" smtClean="0">
                <a:solidFill>
                  <a:srgbClr val="0000FF"/>
                </a:solidFill>
                <a:latin typeface="+mn-lt"/>
              </a:rPr>
              <a:t>吹掃、壓力調整、管內氣體</a:t>
            </a:r>
            <a:r>
              <a:rPr kumimoji="0" lang="en-US" altLang="zh-TW" dirty="0" smtClean="0">
                <a:solidFill>
                  <a:srgbClr val="0000FF"/>
                </a:solidFill>
                <a:latin typeface="+mn-lt"/>
              </a:rPr>
              <a:t>Vent</a:t>
            </a:r>
            <a:r>
              <a:rPr kumimoji="0" lang="zh-TW" altLang="en-US" dirty="0" smtClean="0">
                <a:solidFill>
                  <a:srgbClr val="0000FF"/>
                </a:solidFill>
                <a:latin typeface="+mn-lt"/>
              </a:rPr>
              <a:t>、壓力監控、供應機台增</a:t>
            </a:r>
            <a:r>
              <a:rPr kumimoji="0" lang="en-US" altLang="zh-TW" dirty="0" smtClean="0">
                <a:solidFill>
                  <a:srgbClr val="0000FF"/>
                </a:solidFill>
                <a:latin typeface="+mn-lt"/>
              </a:rPr>
              <a:t>/</a:t>
            </a:r>
            <a:r>
              <a:rPr kumimoji="0" lang="zh-TW" altLang="en-US" dirty="0" smtClean="0">
                <a:solidFill>
                  <a:srgbClr val="0000FF"/>
                </a:solidFill>
                <a:latin typeface="+mn-lt"/>
              </a:rPr>
              <a:t>減用、供應氣櫃增</a:t>
            </a:r>
            <a:r>
              <a:rPr kumimoji="0" lang="en-US" altLang="zh-TW" dirty="0" smtClean="0">
                <a:solidFill>
                  <a:srgbClr val="0000FF"/>
                </a:solidFill>
                <a:latin typeface="+mn-lt"/>
              </a:rPr>
              <a:t>/</a:t>
            </a:r>
            <a:r>
              <a:rPr kumimoji="0" lang="zh-TW" altLang="en-US" dirty="0" smtClean="0">
                <a:solidFill>
                  <a:srgbClr val="0000FF"/>
                </a:solidFill>
                <a:latin typeface="+mn-lt"/>
              </a:rPr>
              <a:t>減</a:t>
            </a:r>
            <a:r>
              <a:rPr kumimoji="0" lang="en-US" altLang="zh-TW" dirty="0" smtClean="0">
                <a:solidFill>
                  <a:srgbClr val="0000FF"/>
                </a:solidFill>
                <a:latin typeface="+mn-lt"/>
              </a:rPr>
              <a:t>/</a:t>
            </a:r>
            <a:r>
              <a:rPr kumimoji="0" lang="zh-TW" altLang="en-US" dirty="0" smtClean="0">
                <a:solidFill>
                  <a:srgbClr val="0000FF"/>
                </a:solidFill>
                <a:latin typeface="+mn-lt"/>
              </a:rPr>
              <a:t>合併供應</a:t>
            </a:r>
            <a:r>
              <a:rPr kumimoji="0" lang="zh-TW" altLang="en-US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、氣體洩漏監測</a:t>
            </a:r>
            <a:r>
              <a:rPr lang="zh-TW" altLang="en-US" dirty="0">
                <a:solidFill>
                  <a:schemeClr val="bg1">
                    <a:lumMod val="85000"/>
                  </a:schemeClr>
                </a:solidFill>
              </a:rPr>
              <a:t>、盤內排氣</a:t>
            </a:r>
            <a:endParaRPr lang="en-US" altLang="zh-TW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TW" altLang="en-US" dirty="0">
                <a:solidFill>
                  <a:srgbClr val="0000FF"/>
                </a:solidFill>
              </a:rPr>
              <a:t>適用氣體氣體：</a:t>
            </a:r>
            <a:endParaRPr lang="en-US" altLang="zh-TW" dirty="0">
              <a:solidFill>
                <a:srgbClr val="0000FF"/>
              </a:solidFill>
            </a:endParaRPr>
          </a:p>
          <a:p>
            <a:pPr lvl="2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TW" altLang="en-US" dirty="0" smtClean="0"/>
              <a:t>惰／氟／一般性氣體</a:t>
            </a:r>
            <a:endParaRPr kumimoji="0"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344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32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設備端二次閥箱</a:t>
            </a:r>
            <a:r>
              <a:rPr lang="en-US" altLang="zh-TW" dirty="0"/>
              <a:t>/</a:t>
            </a:r>
            <a:r>
              <a:rPr lang="zh-TW" altLang="en-US" dirty="0"/>
              <a:t>盤</a:t>
            </a:r>
            <a:r>
              <a:rPr lang="en-US" altLang="zh-TW" dirty="0"/>
              <a:t>(VMB/VMP)</a:t>
            </a:r>
            <a:endParaRPr lang="zh-TW" altLang="en-US" dirty="0"/>
          </a:p>
        </p:txBody>
      </p:sp>
      <p:sp>
        <p:nvSpPr>
          <p:cNvPr id="50" name="矩形 49"/>
          <p:cNvSpPr/>
          <p:nvPr/>
        </p:nvSpPr>
        <p:spPr bwMode="auto">
          <a:xfrm>
            <a:off x="5915378" y="5634894"/>
            <a:ext cx="804691" cy="391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</a:rPr>
              <a:t>VMB</a:t>
            </a:r>
            <a:endParaRPr lang="zh-TW" alt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51" name="圖片 50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320134" y="2661811"/>
            <a:ext cx="3194336" cy="2230593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 bwMode="auto">
          <a:xfrm>
            <a:off x="1711998" y="5403218"/>
            <a:ext cx="2565556" cy="598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氣瓶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櫃</a:t>
            </a:r>
            <a:endParaRPr lang="zh-TW" altLang="en-US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7" name="圖片 76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6896" y="1809001"/>
            <a:ext cx="1488208" cy="1202603"/>
          </a:xfrm>
          <a:prstGeom prst="rect">
            <a:avLst/>
          </a:prstGeom>
        </p:spPr>
      </p:pic>
      <p:pic>
        <p:nvPicPr>
          <p:cNvPr id="78" name="圖片 77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4220" y="3069000"/>
            <a:ext cx="1488208" cy="1202603"/>
          </a:xfrm>
          <a:prstGeom prst="rect">
            <a:avLst/>
          </a:prstGeom>
        </p:spPr>
      </p:pic>
      <p:pic>
        <p:nvPicPr>
          <p:cNvPr id="79" name="圖片 78"/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4220" y="4416060"/>
            <a:ext cx="1488208" cy="1202603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 bwMode="auto">
          <a:xfrm>
            <a:off x="1984922" y="1259760"/>
            <a:ext cx="1738146" cy="474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Gas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room/FAB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6976142" y="1164243"/>
            <a:ext cx="1117452" cy="474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FAB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82" name="直線單箭頭接點 81"/>
          <p:cNvCxnSpPr/>
          <p:nvPr/>
        </p:nvCxnSpPr>
        <p:spPr>
          <a:xfrm>
            <a:off x="4032599" y="3752388"/>
            <a:ext cx="978010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>
            <a:off x="5016000" y="2349000"/>
            <a:ext cx="3780000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9156001" y="5681850"/>
            <a:ext cx="812801" cy="34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機台</a:t>
            </a:r>
          </a:p>
        </p:txBody>
      </p:sp>
      <p:sp>
        <p:nvSpPr>
          <p:cNvPr id="23" name="矩形 22"/>
          <p:cNvSpPr/>
          <p:nvPr/>
        </p:nvSpPr>
        <p:spPr>
          <a:xfrm>
            <a:off x="1711998" y="1164242"/>
            <a:ext cx="2582779" cy="4934346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754908" y="1164242"/>
            <a:ext cx="5661092" cy="4934346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/>
          <p:cNvCxnSpPr/>
          <p:nvPr/>
        </p:nvCxnSpPr>
        <p:spPr>
          <a:xfrm>
            <a:off x="5024824" y="2349000"/>
            <a:ext cx="0" cy="2916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5047965" y="3754284"/>
            <a:ext cx="3780000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5047965" y="5169776"/>
            <a:ext cx="3780000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圖片 5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7308" y="1878768"/>
            <a:ext cx="1240481" cy="102125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3868" y="3253628"/>
            <a:ext cx="1240481" cy="102125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7484" y="4619961"/>
            <a:ext cx="1240481" cy="1021250"/>
          </a:xfrm>
          <a:prstGeom prst="rect">
            <a:avLst/>
          </a:prstGeom>
        </p:spPr>
      </p:pic>
      <p:cxnSp>
        <p:nvCxnSpPr>
          <p:cNvPr id="31" name="直線單箭頭接點 30"/>
          <p:cNvCxnSpPr/>
          <p:nvPr/>
        </p:nvCxnSpPr>
        <p:spPr>
          <a:xfrm>
            <a:off x="5021944" y="3436572"/>
            <a:ext cx="0" cy="2664000"/>
          </a:xfrm>
          <a:prstGeom prst="straightConnector1">
            <a:avLst/>
          </a:prstGeom>
          <a:ln w="28575">
            <a:solidFill>
              <a:srgbClr val="0000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3917066" y="6172020"/>
            <a:ext cx="5238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VMB/VMP</a:t>
            </a:r>
            <a:r>
              <a:rPr lang="zh-TW" altLang="en-US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由各</a:t>
            </a: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</a:t>
            </a:r>
            <a:r>
              <a:rPr lang="zh-TW" altLang="en-US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單位管理</a:t>
            </a: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，廠務進行異常處理</a:t>
            </a:r>
          </a:p>
        </p:txBody>
      </p:sp>
    </p:spTree>
    <p:extLst>
      <p:ext uri="{BB962C8B-B14F-4D97-AF65-F5344CB8AC3E}">
        <p14:creationId xmlns:p14="http://schemas.microsoft.com/office/powerpoint/2010/main" val="237121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09600" y="1034588"/>
            <a:ext cx="10972800" cy="954412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TW" altLang="en-US" sz="1800" dirty="0" smtClean="0"/>
              <a:t>ＶＭＢ前世</a:t>
            </a:r>
            <a:r>
              <a:rPr lang="zh-TW" altLang="en-US" sz="1800" dirty="0"/>
              <a:t>：遮斷、</a:t>
            </a:r>
            <a:r>
              <a:rPr lang="en-US" altLang="zh-TW" sz="1800" dirty="0"/>
              <a:t>purge</a:t>
            </a:r>
            <a:r>
              <a:rPr lang="zh-TW" altLang="en-US" sz="1800" dirty="0"/>
              <a:t> </a:t>
            </a:r>
            <a:r>
              <a:rPr lang="en-US" altLang="zh-TW" sz="1800" dirty="0"/>
              <a:t>N2</a:t>
            </a:r>
            <a:r>
              <a:rPr lang="zh-TW" altLang="en-US" sz="1800" dirty="0"/>
              <a:t>、調壓、</a:t>
            </a:r>
            <a:r>
              <a:rPr lang="en-US" altLang="zh-TW" sz="1800" dirty="0"/>
              <a:t>Vent</a:t>
            </a:r>
            <a:r>
              <a:rPr lang="zh-TW" altLang="en-US" sz="1800" dirty="0"/>
              <a:t>、隔離、過濾功能</a:t>
            </a:r>
            <a:endParaRPr lang="en-US" altLang="zh-TW" sz="1800" dirty="0"/>
          </a:p>
          <a:p>
            <a:pPr marL="342900" lvl="1" indent="-342900">
              <a:lnSpc>
                <a:spcPct val="9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TW" altLang="en-US" sz="1800" dirty="0" smtClean="0"/>
              <a:t>ＶＭＢ今生</a:t>
            </a:r>
            <a:r>
              <a:rPr lang="zh-TW" altLang="en-US" sz="1800" dirty="0"/>
              <a:t>：遮斷、調壓、過濾功能</a:t>
            </a:r>
            <a:endParaRPr lang="en-US" altLang="zh-TW" sz="1800" dirty="0"/>
          </a:p>
          <a:p>
            <a:pPr marL="342900" lvl="1" indent="-342900">
              <a:lnSpc>
                <a:spcPct val="9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TW" altLang="en-US" sz="1800" dirty="0"/>
              <a:t>演進原因：容易操作</a:t>
            </a:r>
            <a:r>
              <a:rPr lang="zh-TW" altLang="en-US" sz="1800" dirty="0" smtClean="0"/>
              <a:t>錯誤</a:t>
            </a:r>
            <a:r>
              <a:rPr lang="en-US" altLang="zh-TW" sz="1800" dirty="0" smtClean="0">
                <a:sym typeface="Wingdings" panose="05000000000000000000" pitchFamily="2" charset="2"/>
              </a:rPr>
              <a:t></a:t>
            </a:r>
            <a:r>
              <a:rPr lang="zh-TW" altLang="en-US" sz="1800" dirty="0" smtClean="0"/>
              <a:t>用</a:t>
            </a:r>
            <a:r>
              <a:rPr lang="zh-TW" altLang="en-US" sz="1800" dirty="0"/>
              <a:t>量異常、氣體</a:t>
            </a:r>
            <a:r>
              <a:rPr lang="zh-TW" altLang="en-US" sz="1800" dirty="0" smtClean="0"/>
              <a:t>汙染</a:t>
            </a:r>
            <a:endParaRPr lang="en-US" altLang="zh-TW" sz="18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33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設備端二</a:t>
            </a:r>
            <a:r>
              <a:rPr lang="zh-TW" altLang="en-US" dirty="0" smtClean="0"/>
              <a:t>次閥箱</a:t>
            </a:r>
            <a:r>
              <a:rPr lang="en-US" altLang="zh-TW" dirty="0" smtClean="0"/>
              <a:t>/</a:t>
            </a:r>
            <a:r>
              <a:rPr lang="zh-TW" altLang="en-US" dirty="0" smtClean="0"/>
              <a:t>盤</a:t>
            </a:r>
            <a:r>
              <a:rPr lang="en-US" altLang="zh-TW" dirty="0" smtClean="0"/>
              <a:t>(VMB/VMP)</a:t>
            </a:r>
            <a:r>
              <a:rPr lang="zh-TW" altLang="en-US" dirty="0" smtClean="0"/>
              <a:t>演進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6000" y="2169001"/>
            <a:ext cx="2520000" cy="4058730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1166565" y="3684177"/>
            <a:ext cx="1423694" cy="338554"/>
            <a:chOff x="1162306" y="2359723"/>
            <a:chExt cx="1423694" cy="338554"/>
          </a:xfrm>
        </p:grpSpPr>
        <p:cxnSp>
          <p:nvCxnSpPr>
            <p:cNvPr id="8" name="直線單箭頭接點 7"/>
            <p:cNvCxnSpPr>
              <a:stCxn id="9" idx="3"/>
            </p:cNvCxnSpPr>
            <p:nvPr/>
          </p:nvCxnSpPr>
          <p:spPr>
            <a:xfrm>
              <a:off x="1824539" y="2529000"/>
              <a:ext cx="761461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/>
            <p:cNvSpPr txBox="1"/>
            <p:nvPr/>
          </p:nvSpPr>
          <p:spPr>
            <a:xfrm>
              <a:off x="1162306" y="2359723"/>
              <a:ext cx="662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Filter</a:t>
              </a:r>
              <a:endPara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1069043" y="26504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隔離閥</a:t>
            </a:r>
            <a:endParaRPr lang="zh-TW" altLang="en-US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/>
          <p:cNvCxnSpPr>
            <a:stCxn id="10" idx="3"/>
          </p:cNvCxnSpPr>
          <p:nvPr/>
        </p:nvCxnSpPr>
        <p:spPr>
          <a:xfrm>
            <a:off x="1869262" y="2819705"/>
            <a:ext cx="5367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207511" y="3290408"/>
            <a:ext cx="6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Vent</a:t>
            </a:r>
            <a:endParaRPr lang="zh-TW" altLang="en-US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肘形接點 12"/>
          <p:cNvCxnSpPr>
            <a:stCxn id="12" idx="3"/>
          </p:cNvCxnSpPr>
          <p:nvPr/>
        </p:nvCxnSpPr>
        <p:spPr>
          <a:xfrm flipV="1">
            <a:off x="1828707" y="3290409"/>
            <a:ext cx="1027293" cy="16927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1157415" y="4260897"/>
            <a:ext cx="1338585" cy="338554"/>
            <a:chOff x="1162306" y="2359723"/>
            <a:chExt cx="1423694" cy="338554"/>
          </a:xfrm>
        </p:grpSpPr>
        <p:cxnSp>
          <p:nvCxnSpPr>
            <p:cNvPr id="15" name="直線單箭頭接點 14"/>
            <p:cNvCxnSpPr>
              <a:stCxn id="16" idx="3"/>
            </p:cNvCxnSpPr>
            <p:nvPr/>
          </p:nvCxnSpPr>
          <p:spPr>
            <a:xfrm>
              <a:off x="2013404" y="2529000"/>
              <a:ext cx="572596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1162306" y="2359723"/>
              <a:ext cx="851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調壓</a:t>
              </a:r>
              <a:r>
                <a:rPr lang="zh-TW" altLang="en-US" sz="16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閥</a:t>
              </a: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602594" y="4722342"/>
            <a:ext cx="1312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Purge N2</a:t>
            </a:r>
            <a:endParaRPr lang="zh-TW" altLang="en-US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1776000" y="4891412"/>
            <a:ext cx="1080000" cy="2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69817" y="5275893"/>
            <a:ext cx="139895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zh-TW" altLang="en-US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盤主閥</a:t>
            </a:r>
            <a:endParaRPr lang="zh-TW" altLang="en-US" sz="16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肘形接點 19"/>
          <p:cNvCxnSpPr/>
          <p:nvPr/>
        </p:nvCxnSpPr>
        <p:spPr>
          <a:xfrm flipV="1">
            <a:off x="1823722" y="5183374"/>
            <a:ext cx="757515" cy="268263"/>
          </a:xfrm>
          <a:prstGeom prst="bentConnector3">
            <a:avLst>
              <a:gd name="adj1" fmla="val 50000"/>
            </a:avLst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2616780" y="6227524"/>
            <a:ext cx="17794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VMB/VMP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前世</a:t>
            </a:r>
            <a:endParaRPr lang="zh-TW" altLang="en-US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467918" y="6187306"/>
            <a:ext cx="17794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VMB/VMP</a:t>
            </a:r>
            <a:r>
              <a:rPr lang="zh-TW" altLang="en-US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610" y="2169000"/>
            <a:ext cx="2524260" cy="4024841"/>
          </a:xfrm>
          <a:prstGeom prst="rect">
            <a:avLst/>
          </a:prstGeom>
        </p:spPr>
      </p:pic>
      <p:grpSp>
        <p:nvGrpSpPr>
          <p:cNvPr id="24" name="群組 23"/>
          <p:cNvGrpSpPr/>
          <p:nvPr/>
        </p:nvGrpSpPr>
        <p:grpSpPr>
          <a:xfrm>
            <a:off x="5916000" y="3660610"/>
            <a:ext cx="1338585" cy="338554"/>
            <a:chOff x="1162306" y="2359723"/>
            <a:chExt cx="1423694" cy="338554"/>
          </a:xfrm>
        </p:grpSpPr>
        <p:cxnSp>
          <p:nvCxnSpPr>
            <p:cNvPr id="25" name="直線單箭頭接點 24"/>
            <p:cNvCxnSpPr>
              <a:stCxn id="26" idx="3"/>
            </p:cNvCxnSpPr>
            <p:nvPr/>
          </p:nvCxnSpPr>
          <p:spPr>
            <a:xfrm>
              <a:off x="2013404" y="2529000"/>
              <a:ext cx="572596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/>
            <p:cNvSpPr txBox="1"/>
            <p:nvPr/>
          </p:nvSpPr>
          <p:spPr>
            <a:xfrm>
              <a:off x="1162306" y="2359723"/>
              <a:ext cx="851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調壓</a:t>
              </a:r>
              <a:r>
                <a:rPr lang="zh-TW" altLang="en-US" sz="16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閥</a:t>
              </a: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5916000" y="2525832"/>
            <a:ext cx="1620000" cy="338554"/>
            <a:chOff x="1162306" y="2359723"/>
            <a:chExt cx="1723002" cy="338554"/>
          </a:xfrm>
        </p:grpSpPr>
        <p:cxnSp>
          <p:nvCxnSpPr>
            <p:cNvPr id="28" name="直線單箭頭接點 27"/>
            <p:cNvCxnSpPr>
              <a:stCxn id="29" idx="3"/>
            </p:cNvCxnSpPr>
            <p:nvPr/>
          </p:nvCxnSpPr>
          <p:spPr>
            <a:xfrm>
              <a:off x="1866645" y="2529000"/>
              <a:ext cx="1018663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/>
            <p:cNvSpPr txBox="1"/>
            <p:nvPr/>
          </p:nvSpPr>
          <p:spPr>
            <a:xfrm>
              <a:off x="1162306" y="2359723"/>
              <a:ext cx="7043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Filter</a:t>
              </a:r>
              <a:endPara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5556002" y="4430174"/>
            <a:ext cx="1800000" cy="338554"/>
            <a:chOff x="1487083" y="2359723"/>
            <a:chExt cx="1398226" cy="338554"/>
          </a:xfrm>
        </p:grpSpPr>
        <p:cxnSp>
          <p:nvCxnSpPr>
            <p:cNvPr id="31" name="直線單箭頭接點 30"/>
            <p:cNvCxnSpPr>
              <a:stCxn id="32" idx="3"/>
            </p:cNvCxnSpPr>
            <p:nvPr/>
          </p:nvCxnSpPr>
          <p:spPr>
            <a:xfrm>
              <a:off x="2465841" y="2529000"/>
              <a:ext cx="419468" cy="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1487083" y="2359723"/>
              <a:ext cx="978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二次盤主閥</a:t>
              </a:r>
              <a:endPara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25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09600" y="930342"/>
            <a:ext cx="10972800" cy="474456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34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設備端二次閥箱（ＶＭＢ）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6283870" y="2143677"/>
            <a:ext cx="3240360" cy="314041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7090399" y="2042396"/>
            <a:ext cx="1537232" cy="3777969"/>
            <a:chOff x="1783180" y="2030674"/>
            <a:chExt cx="1366428" cy="3811579"/>
          </a:xfrm>
        </p:grpSpPr>
        <p:sp>
          <p:nvSpPr>
            <p:cNvPr id="24" name="流程圖: 整理 23"/>
            <p:cNvSpPr/>
            <p:nvPr/>
          </p:nvSpPr>
          <p:spPr>
            <a:xfrm>
              <a:off x="1783180" y="4179832"/>
              <a:ext cx="241417" cy="186434"/>
            </a:xfrm>
            <a:prstGeom prst="flowChartCollate">
              <a:avLst/>
            </a:prstGeom>
            <a:solidFill>
              <a:srgbClr val="0099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5" name="直線單箭頭接點 24"/>
            <p:cNvCxnSpPr>
              <a:stCxn id="13" idx="2"/>
              <a:endCxn id="28" idx="1"/>
            </p:cNvCxnSpPr>
            <p:nvPr/>
          </p:nvCxnSpPr>
          <p:spPr>
            <a:xfrm flipH="1">
              <a:off x="1899012" y="2030674"/>
              <a:ext cx="8210" cy="2120176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65"/>
            <p:cNvGrpSpPr>
              <a:grpSpLocks/>
            </p:cNvGrpSpPr>
            <p:nvPr/>
          </p:nvGrpSpPr>
          <p:grpSpPr bwMode="auto">
            <a:xfrm rot="10800000" flipH="1">
              <a:off x="1800508" y="3431040"/>
              <a:ext cx="487363" cy="373063"/>
              <a:chOff x="672" y="3264"/>
              <a:chExt cx="240" cy="240"/>
            </a:xfrm>
          </p:grpSpPr>
          <p:grpSp>
            <p:nvGrpSpPr>
              <p:cNvPr id="41" name="Group 66"/>
              <p:cNvGrpSpPr>
                <a:grpSpLocks/>
              </p:cNvGrpSpPr>
              <p:nvPr/>
            </p:nvGrpSpPr>
            <p:grpSpPr bwMode="auto">
              <a:xfrm>
                <a:off x="672" y="3312"/>
                <a:ext cx="141" cy="192"/>
                <a:chOff x="672" y="3264"/>
                <a:chExt cx="141" cy="192"/>
              </a:xfrm>
            </p:grpSpPr>
            <p:sp>
              <p:nvSpPr>
                <p:cNvPr id="46" name="AutoShape 67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93" cy="102"/>
                </a:xfrm>
                <a:prstGeom prst="flowChartMerge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0" hangingPunct="0">
                    <a:lnSpc>
                      <a:spcPct val="90000"/>
                    </a:lnSpc>
                    <a:spcBef>
                      <a:spcPct val="50000"/>
                    </a:spcBef>
                    <a:defRPr/>
                  </a:pPr>
                  <a:endParaRPr kumimoji="0" lang="zh-TW" altLang="en-US" sz="2800" kern="0">
                    <a:solidFill>
                      <a:srgbClr val="081D5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7" name="AutoShape 68"/>
                <p:cNvSpPr>
                  <a:spLocks noChangeArrowheads="1"/>
                </p:cNvSpPr>
                <p:nvPr/>
              </p:nvSpPr>
              <p:spPr bwMode="auto">
                <a:xfrm>
                  <a:off x="672" y="3354"/>
                  <a:ext cx="93" cy="102"/>
                </a:xfrm>
                <a:prstGeom prst="flowChartExtra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0" hangingPunct="0">
                    <a:lnSpc>
                      <a:spcPct val="90000"/>
                    </a:lnSpc>
                    <a:spcBef>
                      <a:spcPct val="50000"/>
                    </a:spcBef>
                    <a:defRPr/>
                  </a:pPr>
                  <a:endParaRPr kumimoji="0" lang="zh-TW" altLang="en-US" sz="2800" kern="0">
                    <a:solidFill>
                      <a:srgbClr val="081D5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8" name="Line 69"/>
                <p:cNvSpPr>
                  <a:spLocks noChangeShapeType="1"/>
                </p:cNvSpPr>
                <p:nvPr/>
              </p:nvSpPr>
              <p:spPr bwMode="auto">
                <a:xfrm>
                  <a:off x="717" y="3360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0" hangingPunct="0">
                    <a:lnSpc>
                      <a:spcPct val="90000"/>
                    </a:lnSpc>
                    <a:spcBef>
                      <a:spcPct val="50000"/>
                    </a:spcBef>
                    <a:defRPr/>
                  </a:pPr>
                  <a:endParaRPr kumimoji="0" lang="zh-TW" altLang="en-US" sz="2800" kern="0">
                    <a:solidFill>
                      <a:srgbClr val="081D5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42" name="AutoShape 70"/>
              <p:cNvSpPr>
                <a:spLocks noChangeArrowheads="1"/>
              </p:cNvSpPr>
              <p:nvPr/>
            </p:nvSpPr>
            <p:spPr bwMode="auto">
              <a:xfrm>
                <a:off x="816" y="3360"/>
                <a:ext cx="48" cy="96"/>
              </a:xfrm>
              <a:prstGeom prst="flowChartDelay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  <a:spcBef>
                    <a:spcPct val="50000"/>
                  </a:spcBef>
                  <a:defRPr/>
                </a:pPr>
                <a:endParaRPr kumimoji="0" lang="zh-TW" altLang="en-US" sz="2800" kern="0">
                  <a:solidFill>
                    <a:srgbClr val="081D5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" name="Line 71"/>
              <p:cNvSpPr>
                <a:spLocks noChangeShapeType="1"/>
              </p:cNvSpPr>
              <p:nvPr/>
            </p:nvSpPr>
            <p:spPr bwMode="auto">
              <a:xfrm flipV="1">
                <a:off x="720" y="3264"/>
                <a:ext cx="192" cy="14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  <a:spcBef>
                    <a:spcPct val="50000"/>
                  </a:spcBef>
                  <a:defRPr/>
                </a:pPr>
                <a:endParaRPr kumimoji="0" lang="zh-TW" altLang="en-US" sz="2800" kern="0">
                  <a:solidFill>
                    <a:srgbClr val="081D5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" name="Line 72"/>
              <p:cNvSpPr>
                <a:spLocks noChangeShapeType="1"/>
              </p:cNvSpPr>
              <p:nvPr/>
            </p:nvSpPr>
            <p:spPr bwMode="auto">
              <a:xfrm>
                <a:off x="912" y="3264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  <a:spcBef>
                    <a:spcPct val="50000"/>
                  </a:spcBef>
                  <a:defRPr/>
                </a:pPr>
                <a:endParaRPr kumimoji="0" lang="zh-TW" altLang="en-US" sz="2800" kern="0">
                  <a:solidFill>
                    <a:srgbClr val="081D5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" name="Line 73"/>
              <p:cNvSpPr>
                <a:spLocks noChangeShapeType="1"/>
              </p:cNvSpPr>
              <p:nvPr/>
            </p:nvSpPr>
            <p:spPr bwMode="auto">
              <a:xfrm flipH="1">
                <a:off x="864" y="3408"/>
                <a:ext cx="48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  <a:spcBef>
                    <a:spcPct val="50000"/>
                  </a:spcBef>
                  <a:defRPr/>
                </a:pPr>
                <a:endParaRPr kumimoji="0" lang="zh-TW" altLang="en-US" sz="2800" kern="0">
                  <a:solidFill>
                    <a:srgbClr val="081D5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7" name="圓角化同側角落矩形 26"/>
            <p:cNvSpPr/>
            <p:nvPr/>
          </p:nvSpPr>
          <p:spPr>
            <a:xfrm rot="10800000">
              <a:off x="1832950" y="4394343"/>
              <a:ext cx="144000" cy="109032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圓角化同側角落矩形 27"/>
            <p:cNvSpPr/>
            <p:nvPr/>
          </p:nvSpPr>
          <p:spPr>
            <a:xfrm>
              <a:off x="1827012" y="4041818"/>
              <a:ext cx="144000" cy="109032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9" name="直線單箭頭接點 28"/>
            <p:cNvCxnSpPr>
              <a:stCxn id="27" idx="1"/>
            </p:cNvCxnSpPr>
            <p:nvPr/>
          </p:nvCxnSpPr>
          <p:spPr>
            <a:xfrm flipH="1">
              <a:off x="1903888" y="4394343"/>
              <a:ext cx="1061" cy="1100419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>
              <a:endCxn id="14" idx="0"/>
            </p:cNvCxnSpPr>
            <p:nvPr/>
          </p:nvCxnSpPr>
          <p:spPr>
            <a:xfrm flipH="1">
              <a:off x="1939713" y="5337791"/>
              <a:ext cx="51364" cy="504462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流程圖: 整理 30"/>
            <p:cNvSpPr/>
            <p:nvPr/>
          </p:nvSpPr>
          <p:spPr>
            <a:xfrm>
              <a:off x="1791057" y="2422756"/>
              <a:ext cx="241417" cy="186434"/>
            </a:xfrm>
            <a:prstGeom prst="flowChartCollate">
              <a:avLst/>
            </a:prstGeom>
            <a:solidFill>
              <a:srgbClr val="0099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圓角化同側角落矩形 31"/>
            <p:cNvSpPr/>
            <p:nvPr/>
          </p:nvSpPr>
          <p:spPr>
            <a:xfrm rot="10800000">
              <a:off x="1840827" y="2637267"/>
              <a:ext cx="144000" cy="109032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圓角化同側角落矩形 32"/>
            <p:cNvSpPr/>
            <p:nvPr/>
          </p:nvSpPr>
          <p:spPr>
            <a:xfrm>
              <a:off x="1834889" y="2284742"/>
              <a:ext cx="144000" cy="109032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流程圖: 整理 33"/>
            <p:cNvSpPr/>
            <p:nvPr/>
          </p:nvSpPr>
          <p:spPr>
            <a:xfrm rot="16200000">
              <a:off x="2535602" y="3814933"/>
              <a:ext cx="241417" cy="186434"/>
            </a:xfrm>
            <a:prstGeom prst="flowChartCollate">
              <a:avLst/>
            </a:prstGeom>
            <a:solidFill>
              <a:srgbClr val="0099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圓角化同側角落矩形 34"/>
            <p:cNvSpPr/>
            <p:nvPr/>
          </p:nvSpPr>
          <p:spPr>
            <a:xfrm rot="5400000">
              <a:off x="2773045" y="3859800"/>
              <a:ext cx="144000" cy="109032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圓角化同側角落矩形 35"/>
            <p:cNvSpPr/>
            <p:nvPr/>
          </p:nvSpPr>
          <p:spPr>
            <a:xfrm rot="16200000">
              <a:off x="2396411" y="3853051"/>
              <a:ext cx="144000" cy="109032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7" name="直線單箭頭接點 36"/>
            <p:cNvCxnSpPr/>
            <p:nvPr/>
          </p:nvCxnSpPr>
          <p:spPr>
            <a:xfrm flipH="1" flipV="1">
              <a:off x="3147284" y="5345840"/>
              <a:ext cx="2324" cy="4132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流程圖: 整理 37"/>
            <p:cNvSpPr/>
            <p:nvPr/>
          </p:nvSpPr>
          <p:spPr>
            <a:xfrm rot="16200000">
              <a:off x="2491012" y="2943989"/>
              <a:ext cx="241417" cy="186434"/>
            </a:xfrm>
            <a:prstGeom prst="flowChartCollat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圓角化同側角落矩形 38"/>
            <p:cNvSpPr/>
            <p:nvPr/>
          </p:nvSpPr>
          <p:spPr>
            <a:xfrm rot="5400000">
              <a:off x="2728455" y="2988856"/>
              <a:ext cx="144000" cy="109032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圓角化同側角落矩形 39"/>
            <p:cNvSpPr/>
            <p:nvPr/>
          </p:nvSpPr>
          <p:spPr>
            <a:xfrm rot="16200000">
              <a:off x="2351821" y="2982107"/>
              <a:ext cx="144000" cy="109032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2" name="直線接點 11"/>
          <p:cNvCxnSpPr/>
          <p:nvPr/>
        </p:nvCxnSpPr>
        <p:spPr>
          <a:xfrm flipV="1">
            <a:off x="7220710" y="5310533"/>
            <a:ext cx="101643" cy="1427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83870" y="1673064"/>
            <a:ext cx="189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設備機台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683679" y="5820366"/>
            <a:ext cx="11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氣櫃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8528603" y="5350987"/>
            <a:ext cx="101643" cy="142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8105695" y="167465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VENT</a:t>
            </a:r>
            <a:endParaRPr lang="zh-TW" altLang="en-US" dirty="0">
              <a:solidFill>
                <a:srgbClr val="92D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107311" y="5722052"/>
            <a:ext cx="1359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Purge N2</a:t>
            </a:r>
          </a:p>
          <a:p>
            <a:r>
              <a:rPr lang="en-US" altLang="zh-TW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6.5kgf/cm</a:t>
            </a:r>
            <a:r>
              <a:rPr lang="en-US" altLang="zh-TW" baseline="30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baseline="300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658176" y="258163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Close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715797" y="336509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Close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316701" y="2330484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</a:t>
            </a:r>
            <a:endParaRPr lang="zh-TW" altLang="en-US" dirty="0">
              <a:solidFill>
                <a:srgbClr val="0099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324284" y="4075188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</a:t>
            </a:r>
            <a:endParaRPr lang="zh-TW" altLang="en-US" dirty="0">
              <a:solidFill>
                <a:srgbClr val="0099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肘形接點 7"/>
          <p:cNvCxnSpPr/>
          <p:nvPr/>
        </p:nvCxnSpPr>
        <p:spPr>
          <a:xfrm rot="16200000" flipV="1">
            <a:off x="7083595" y="4048724"/>
            <a:ext cx="1588774" cy="1301244"/>
          </a:xfrm>
          <a:prstGeom prst="bentConnector3">
            <a:avLst>
              <a:gd name="adj1" fmla="val 100113"/>
            </a:avLst>
          </a:prstGeom>
          <a:ln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接點 8"/>
          <p:cNvCxnSpPr/>
          <p:nvPr/>
        </p:nvCxnSpPr>
        <p:spPr>
          <a:xfrm flipV="1">
            <a:off x="7223452" y="2007262"/>
            <a:ext cx="1282034" cy="1034528"/>
          </a:xfrm>
          <a:prstGeom prst="bentConnector3">
            <a:avLst>
              <a:gd name="adj1" fmla="val 99732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1" name="圖片 5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0387" y="1638245"/>
            <a:ext cx="2505152" cy="428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6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Facility Gas system 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35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3048000" y="2991580"/>
            <a:ext cx="6096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kumimoji="0" lang="en-US" altLang="zh-TW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Bulk 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 system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Special gas system</a:t>
            </a: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JPC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氣櫃氣體鋼瓶更換流程</a:t>
            </a:r>
            <a:endParaRPr kumimoji="0"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氣體二次盤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(VMB, VMP)</a:t>
            </a: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Hook up</a:t>
            </a:r>
            <a:r>
              <a:rPr kumimoji="0"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工程如何進行</a:t>
            </a:r>
            <a:r>
              <a:rPr kumimoji="0"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氣體管材認識</a:t>
            </a:r>
            <a:r>
              <a:rPr kumimoji="0"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APM Gas 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pump </a:t>
            </a:r>
            <a:r>
              <a:rPr kumimoji="0" lang="en-US" altLang="zh-TW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down</a:t>
            </a:r>
            <a:endParaRPr kumimoji="0"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kumimoji="0" lang="en-US" altLang="zh-TW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 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detector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469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36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Gas Hook up</a:t>
            </a:r>
            <a:r>
              <a:rPr lang="zh-TW" altLang="en-US" dirty="0" smtClean="0"/>
              <a:t>流程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5167153" y="1082464"/>
            <a:ext cx="1260000" cy="38174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07153" y="1949616"/>
            <a:ext cx="1980000" cy="42820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化設施需求填寫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5797153" y="1510486"/>
            <a:ext cx="0" cy="36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6067153" y="1619668"/>
            <a:ext cx="1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7147153" y="1439668"/>
            <a:ext cx="19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S800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窗口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5797153" y="2420126"/>
            <a:ext cx="0" cy="36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菱形 17"/>
          <p:cNvSpPr/>
          <p:nvPr/>
        </p:nvSpPr>
        <p:spPr>
          <a:xfrm>
            <a:off x="4582153" y="2823660"/>
            <a:ext cx="2430000" cy="601104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現場會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勘</a:t>
            </a: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5797153" y="3473742"/>
            <a:ext cx="0" cy="36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302153" y="4873278"/>
            <a:ext cx="990000" cy="5093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施工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>
            <a:off x="5797153" y="4471157"/>
            <a:ext cx="0" cy="36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5797153" y="5468572"/>
            <a:ext cx="0" cy="36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圓角矩形 25"/>
          <p:cNvSpPr/>
          <p:nvPr/>
        </p:nvSpPr>
        <p:spPr>
          <a:xfrm>
            <a:off x="5077152" y="5876375"/>
            <a:ext cx="1440000" cy="3817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驗收、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結案</a:t>
            </a:r>
          </a:p>
        </p:txBody>
      </p:sp>
      <p:grpSp>
        <p:nvGrpSpPr>
          <p:cNvPr id="30" name="群組 29"/>
          <p:cNvGrpSpPr/>
          <p:nvPr/>
        </p:nvGrpSpPr>
        <p:grpSpPr>
          <a:xfrm>
            <a:off x="3663138" y="2163716"/>
            <a:ext cx="1108847" cy="960497"/>
            <a:chOff x="2383153" y="2163715"/>
            <a:chExt cx="1108847" cy="960497"/>
          </a:xfrm>
        </p:grpSpPr>
        <p:cxnSp>
          <p:nvCxnSpPr>
            <p:cNvPr id="9" name="直線接點 8"/>
            <p:cNvCxnSpPr>
              <a:stCxn id="18" idx="1"/>
            </p:cNvCxnSpPr>
            <p:nvPr/>
          </p:nvCxnSpPr>
          <p:spPr>
            <a:xfrm flipH="1">
              <a:off x="2383153" y="3124212"/>
              <a:ext cx="675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V="1">
              <a:off x="2600988" y="2169000"/>
              <a:ext cx="0" cy="94862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2600988" y="2163715"/>
              <a:ext cx="89101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字方塊 30"/>
          <p:cNvSpPr txBox="1"/>
          <p:nvPr/>
        </p:nvSpPr>
        <p:spPr>
          <a:xfrm>
            <a:off x="3843138" y="2467157"/>
            <a:ext cx="1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需求勘誤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2" name="直線接點 31"/>
          <p:cNvCxnSpPr/>
          <p:nvPr/>
        </p:nvCxnSpPr>
        <p:spPr>
          <a:xfrm>
            <a:off x="6067153" y="3653742"/>
            <a:ext cx="1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7147153" y="3473742"/>
            <a:ext cx="19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提供預算碼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807153" y="3897665"/>
            <a:ext cx="1980000" cy="5093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、採購議價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5" name="直線接點 34"/>
          <p:cNvCxnSpPr/>
          <p:nvPr/>
        </p:nvCxnSpPr>
        <p:spPr>
          <a:xfrm>
            <a:off x="6067153" y="2606703"/>
            <a:ext cx="1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7147153" y="2426704"/>
            <a:ext cx="27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S800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窗口邀約相關系統負責人共同現勘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0" name="直線單箭頭接點 39"/>
          <p:cNvCxnSpPr/>
          <p:nvPr/>
        </p:nvCxnSpPr>
        <p:spPr>
          <a:xfrm>
            <a:off x="2765999" y="1089000"/>
            <a:ext cx="0" cy="2160000"/>
          </a:xfrm>
          <a:prstGeom prst="straightConnector1">
            <a:avLst/>
          </a:prstGeom>
          <a:ln w="38100">
            <a:solidFill>
              <a:srgbClr val="FF99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2079257" y="2077197"/>
            <a:ext cx="65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" name="直線接點 42"/>
          <p:cNvCxnSpPr/>
          <p:nvPr/>
        </p:nvCxnSpPr>
        <p:spPr>
          <a:xfrm>
            <a:off x="2585999" y="1072909"/>
            <a:ext cx="360000" cy="0"/>
          </a:xfrm>
          <a:prstGeom prst="line">
            <a:avLst/>
          </a:prstGeom>
          <a:ln w="381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>
            <a:off x="2585999" y="3249000"/>
            <a:ext cx="360000" cy="0"/>
          </a:xfrm>
          <a:prstGeom prst="line">
            <a:avLst/>
          </a:prstGeom>
          <a:ln w="381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2765999" y="3265143"/>
            <a:ext cx="0" cy="1141831"/>
          </a:xfrm>
          <a:prstGeom prst="straightConnector1">
            <a:avLst/>
          </a:prstGeom>
          <a:ln w="38100">
            <a:solidFill>
              <a:srgbClr val="FF99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1416000" y="3682140"/>
            <a:ext cx="13194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六週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依採購議價進度</a:t>
            </a:r>
            <a:r>
              <a:rPr lang="en-US" altLang="zh-TW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8" name="直線接點 47"/>
          <p:cNvCxnSpPr/>
          <p:nvPr/>
        </p:nvCxnSpPr>
        <p:spPr>
          <a:xfrm>
            <a:off x="2585999" y="4406973"/>
            <a:ext cx="360000" cy="0"/>
          </a:xfrm>
          <a:prstGeom prst="line">
            <a:avLst/>
          </a:prstGeom>
          <a:ln w="381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>
            <a:off x="2765999" y="4423114"/>
            <a:ext cx="0" cy="996480"/>
          </a:xfrm>
          <a:prstGeom prst="straightConnector1">
            <a:avLst/>
          </a:prstGeom>
          <a:ln w="38100">
            <a:solidFill>
              <a:srgbClr val="FF99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1531200" y="4840112"/>
            <a:ext cx="1204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四週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依工程難易度</a:t>
            </a:r>
            <a:r>
              <a:rPr lang="en-US" altLang="zh-TW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2" name="直線接點 51"/>
          <p:cNvCxnSpPr/>
          <p:nvPr/>
        </p:nvCxnSpPr>
        <p:spPr>
          <a:xfrm>
            <a:off x="2585999" y="5449781"/>
            <a:ext cx="360000" cy="0"/>
          </a:xfrm>
          <a:prstGeom prst="line">
            <a:avLst/>
          </a:prstGeom>
          <a:ln w="381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2765999" y="5468572"/>
            <a:ext cx="0" cy="840428"/>
          </a:xfrm>
          <a:prstGeom prst="straightConnector1">
            <a:avLst/>
          </a:prstGeom>
          <a:ln w="38100">
            <a:solidFill>
              <a:srgbClr val="FF99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2585999" y="6309000"/>
            <a:ext cx="360000" cy="0"/>
          </a:xfrm>
          <a:prstGeom prst="line">
            <a:avLst/>
          </a:prstGeom>
          <a:ln w="381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2079256" y="5704120"/>
            <a:ext cx="65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0" name="直線接點 59"/>
          <p:cNvCxnSpPr/>
          <p:nvPr/>
        </p:nvCxnSpPr>
        <p:spPr>
          <a:xfrm>
            <a:off x="6787153" y="6068786"/>
            <a:ext cx="809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7597152" y="5888786"/>
            <a:ext cx="19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完工後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776000" y="639770"/>
            <a:ext cx="231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Hook up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所需時程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4" name="直線接點 63"/>
          <p:cNvCxnSpPr/>
          <p:nvPr/>
        </p:nvCxnSpPr>
        <p:spPr>
          <a:xfrm>
            <a:off x="6517152" y="5020112"/>
            <a:ext cx="1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7597151" y="4665670"/>
            <a:ext cx="4230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管路佈設、配製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2.QC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檢測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依氣體別進行五項測試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氦測漏、水分、微氧、</a:t>
            </a:r>
            <a:r>
              <a:rPr lang="en-US" altLang="zh-TW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Particle</a:t>
            </a:r>
            <a:endParaRPr lang="zh-TW" altLang="en-US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906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09600" y="948904"/>
            <a:ext cx="10972800" cy="5000096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nthccimap03/CIMService-online/Hookup/Hookup_Request_Form_V2020.aspx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37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設施需求</a:t>
            </a:r>
            <a:r>
              <a:rPr lang="zh-TW" altLang="en-US" dirty="0" smtClean="0">
                <a:latin typeface="微軟正黑體" panose="020B0604030504040204" pitchFamily="34" charset="-120"/>
              </a:rPr>
              <a:t>填寫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6000" y="1479202"/>
            <a:ext cx="4079922" cy="50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6000" y="1479202"/>
            <a:ext cx="422278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5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38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氣體管件材料介紹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096000" y="1089000"/>
            <a:ext cx="25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0000FF"/>
                </a:solidFill>
              </a:rPr>
              <a:t>SWG</a:t>
            </a:r>
            <a:r>
              <a:rPr lang="en-US" altLang="zh-TW" sz="2800" dirty="0" smtClean="0"/>
              <a:t>(Swagelok</a:t>
            </a:r>
            <a:r>
              <a:rPr lang="en-US" altLang="zh-TW" sz="2800" dirty="0"/>
              <a:t>)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16000" y="1050128"/>
            <a:ext cx="55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0000FF"/>
                </a:solidFill>
              </a:rPr>
              <a:t>VCR</a:t>
            </a:r>
            <a:r>
              <a:rPr lang="en-US" altLang="zh-TW" sz="2800" dirty="0" smtClean="0"/>
              <a:t>(Vacuum </a:t>
            </a:r>
            <a:r>
              <a:rPr lang="en-US" altLang="zh-TW" sz="2800" dirty="0"/>
              <a:t>Coupling Retainer)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40000" y="1629000"/>
            <a:ext cx="414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洩漏率低，約為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10-9 A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cc/sec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耐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壓較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於製程用的危險氣體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096000" y="1722823"/>
            <a:ext cx="37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洩漏率較高，約為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10-6 A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cc/sec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耐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壓較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於不具危險性的一般氣體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004" y="2884433"/>
            <a:ext cx="3071936" cy="144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194" y="4435789"/>
            <a:ext cx="3302746" cy="208341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632" y="4062447"/>
            <a:ext cx="3780000" cy="1776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429" y="2609389"/>
            <a:ext cx="3128571" cy="146190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1838" y="1427452"/>
            <a:ext cx="2134162" cy="252000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H="1">
            <a:off x="3298674" y="4662840"/>
            <a:ext cx="688903" cy="558248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3876346" y="4234398"/>
            <a:ext cx="95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漏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孔</a:t>
            </a:r>
            <a:endParaRPr lang="en-US" altLang="zh-TW" b="1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4484960" y="3448627"/>
            <a:ext cx="576589" cy="726661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95584" y="4058055"/>
            <a:ext cx="2526635" cy="70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Facility Gas system 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3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3048000" y="2991580"/>
            <a:ext cx="6096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kumimoji="0"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Bulk </a:t>
            </a:r>
            <a:r>
              <a:rPr kumimoji="0"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 system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Special gas system</a:t>
            </a: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JPC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氣櫃氣體鋼瓶更換流程</a:t>
            </a:r>
            <a:endParaRPr kumimoji="0"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氣體二次盤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(VMB, VMP)</a:t>
            </a: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Hook up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工程如何進行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氣體管材認識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APM Gas 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pump </a:t>
            </a:r>
            <a:r>
              <a:rPr kumimoji="0" lang="en-US" altLang="zh-TW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down</a:t>
            </a:r>
            <a:endParaRPr kumimoji="0"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kumimoji="0" lang="en-US" altLang="zh-TW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 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detector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16704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39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氣體管件材料介紹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000" y="1210201"/>
            <a:ext cx="5040000" cy="4891765"/>
          </a:xfrm>
          <a:prstGeom prst="rect">
            <a:avLst/>
          </a:prstGeom>
        </p:spPr>
      </p:pic>
      <p:cxnSp>
        <p:nvCxnSpPr>
          <p:cNvPr id="7" name="肘形接點 6"/>
          <p:cNvCxnSpPr/>
          <p:nvPr/>
        </p:nvCxnSpPr>
        <p:spPr>
          <a:xfrm flipV="1">
            <a:off x="4836000" y="1269000"/>
            <a:ext cx="1980000" cy="1080000"/>
          </a:xfrm>
          <a:prstGeom prst="bentConnector3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6996000" y="1017547"/>
            <a:ext cx="28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氣體管路</a:t>
            </a:r>
            <a:endParaRPr lang="zh-TW" altLang="en-US" sz="28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207" y="3969000"/>
            <a:ext cx="2658794" cy="1755721"/>
          </a:xfrm>
          <a:prstGeom prst="rect">
            <a:avLst/>
          </a:prstGeom>
        </p:spPr>
      </p:pic>
      <p:sp>
        <p:nvSpPr>
          <p:cNvPr id="49" name="內容版面配置區 1"/>
          <p:cNvSpPr>
            <a:spLocks noGrp="1"/>
          </p:cNvSpPr>
          <p:nvPr>
            <p:ph idx="1"/>
          </p:nvPr>
        </p:nvSpPr>
        <p:spPr>
          <a:xfrm>
            <a:off x="5884608" y="1810963"/>
            <a:ext cx="5791391" cy="1978037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氣體</a:t>
            </a:r>
            <a:r>
              <a:rPr lang="zh-TW" altLang="en-US" dirty="0" smtClean="0">
                <a:latin typeface="微軟正黑體" panose="020B0604030504040204" pitchFamily="34" charset="-120"/>
              </a:rPr>
              <a:t>管路：輸送氣體</a:t>
            </a:r>
            <a:endParaRPr lang="en-US" altLang="zh-TW" dirty="0" smtClean="0">
              <a:latin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</a:rPr>
              <a:t>廠內氣體管材區分：</a:t>
            </a:r>
            <a:r>
              <a:rPr lang="en-US" altLang="zh-TW" dirty="0">
                <a:latin typeface="微軟正黑體" panose="020B0604030504040204" pitchFamily="34" charset="-120"/>
              </a:rPr>
              <a:t> SUS316 </a:t>
            </a:r>
            <a:r>
              <a:rPr lang="en-US" altLang="zh-TW" dirty="0" smtClean="0">
                <a:latin typeface="微軟正黑體" panose="020B0604030504040204" pitchFamily="34" charset="-120"/>
              </a:rPr>
              <a:t>BA</a:t>
            </a:r>
            <a:r>
              <a:rPr lang="zh-TW" altLang="en-US" dirty="0">
                <a:latin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</a:rPr>
              <a:t>EP</a:t>
            </a:r>
            <a:r>
              <a:rPr lang="zh-TW" altLang="en-US" dirty="0" smtClean="0">
                <a:latin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</a:rPr>
              <a:t>EP V+V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BA</a:t>
            </a:r>
            <a:r>
              <a:rPr lang="zh-TW" altLang="en-US" dirty="0">
                <a:latin typeface="微軟正黑體" panose="020B0604030504040204" pitchFamily="34" charset="-120"/>
              </a:rPr>
              <a:t>管：使用於</a:t>
            </a:r>
            <a:r>
              <a:rPr lang="en-US" altLang="zh-TW" dirty="0">
                <a:latin typeface="微軟正黑體" panose="020B0604030504040204" pitchFamily="34" charset="-120"/>
              </a:rPr>
              <a:t>HPA</a:t>
            </a:r>
            <a:r>
              <a:rPr lang="zh-TW" altLang="en-US" dirty="0">
                <a:latin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</a:rPr>
              <a:t>GN2</a:t>
            </a: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</a:rPr>
              <a:t>EP</a:t>
            </a:r>
            <a:r>
              <a:rPr lang="zh-TW" altLang="en-US" dirty="0" smtClean="0">
                <a:latin typeface="微軟正黑體" panose="020B0604030504040204" pitchFamily="34" charset="-120"/>
              </a:rPr>
              <a:t>管：</a:t>
            </a:r>
            <a:r>
              <a:rPr lang="zh-TW" altLang="en-US" dirty="0">
                <a:latin typeface="微軟正黑體" panose="020B0604030504040204" pitchFamily="34" charset="-120"/>
              </a:rPr>
              <a:t>使用</a:t>
            </a:r>
            <a:r>
              <a:rPr lang="zh-TW" altLang="en-US" dirty="0" smtClean="0">
                <a:latin typeface="微軟正黑體" panose="020B0604030504040204" pitchFamily="34" charset="-120"/>
              </a:rPr>
              <a:t>於</a:t>
            </a:r>
            <a:r>
              <a:rPr lang="en-US" altLang="zh-TW" dirty="0" smtClean="0">
                <a:latin typeface="微軟正黑體" panose="020B0604030504040204" pitchFamily="34" charset="-120"/>
              </a:rPr>
              <a:t>Special Gas</a:t>
            </a:r>
            <a:r>
              <a:rPr lang="zh-TW" altLang="en-US" dirty="0" smtClean="0">
                <a:latin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</a:rPr>
              <a:t>P</a:t>
            </a:r>
            <a:r>
              <a:rPr lang="zh-TW" altLang="en-US" dirty="0" smtClean="0">
                <a:latin typeface="微軟正黑體" panose="020B0604030504040204" pitchFamily="34" charset="-120"/>
              </a:rPr>
              <a:t>級氣體</a:t>
            </a:r>
            <a:endParaRPr lang="en-US" altLang="zh-TW" dirty="0" smtClean="0">
              <a:latin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EP V+V</a:t>
            </a:r>
            <a:r>
              <a:rPr lang="zh-TW" altLang="en-US" dirty="0">
                <a:latin typeface="微軟正黑體" panose="020B0604030504040204" pitchFamily="34" charset="-120"/>
              </a:rPr>
              <a:t>管</a:t>
            </a:r>
            <a:r>
              <a:rPr lang="zh-TW" altLang="en-US" dirty="0" smtClean="0">
                <a:latin typeface="微軟正黑體" panose="020B0604030504040204" pitchFamily="34" charset="-120"/>
              </a:rPr>
              <a:t>：</a:t>
            </a:r>
            <a:r>
              <a:rPr lang="zh-TW" altLang="en-US" dirty="0">
                <a:latin typeface="微軟正黑體" panose="020B0604030504040204" pitchFamily="34" charset="-120"/>
              </a:rPr>
              <a:t>使用</a:t>
            </a:r>
            <a:r>
              <a:rPr lang="zh-TW" altLang="en-US" dirty="0" smtClean="0">
                <a:latin typeface="微軟正黑體" panose="020B0604030504040204" pitchFamily="34" charset="-120"/>
              </a:rPr>
              <a:t>於</a:t>
            </a:r>
            <a:r>
              <a:rPr lang="en-US" altLang="zh-TW" dirty="0" err="1" smtClean="0">
                <a:latin typeface="微軟正黑體" panose="020B0604030504040204" pitchFamily="34" charset="-120"/>
              </a:rPr>
              <a:t>HBr</a:t>
            </a:r>
            <a:r>
              <a:rPr lang="en-US" altLang="zh-TW" dirty="0" smtClean="0">
                <a:latin typeface="微軟正黑體" panose="020B0604030504040204" pitchFamily="34" charset="-120"/>
              </a:rPr>
              <a:t>, Cl2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436001" y="3969000"/>
            <a:ext cx="359999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99FF"/>
              </a:buClr>
              <a:buFont typeface="Wingdings" panose="05000000000000000000" pitchFamily="2" charset="2"/>
              <a:buChar char="l"/>
            </a:pP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SUS316 EP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：電解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拋光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(Stainless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Steel 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ElectroPolished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Tube / 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Pipe)</a:t>
            </a:r>
          </a:p>
          <a:p>
            <a:pPr marL="285750" indent="-285750">
              <a:buClr>
                <a:srgbClr val="FF99FF"/>
              </a:buClr>
              <a:buFont typeface="Wingdings" panose="05000000000000000000" pitchFamily="2" charset="2"/>
              <a:buChar char="l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SUS316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：無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縫不鏽鋼管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(Bright Annealed Tube / Pipe 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buClr>
                <a:srgbClr val="FF99FF"/>
              </a:buClr>
              <a:buFont typeface="Wingdings" panose="05000000000000000000" pitchFamily="2" charset="2"/>
              <a:buChar char="l"/>
            </a:pP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SUS316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 EP V+V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：除了既有的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SUS316 L EP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管材等級外，額外再做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V+V (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VIM[Vacuum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Induction Melting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真空感應熔煉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 + 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VAR [Vacuum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Arc 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Remelting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真空電弧精煉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])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之製程加工處理，特點是潔淨度極高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，組織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緻密均勻，具有優異的耐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腐蝕性。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7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40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氣體管件材料介紹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000" y="1210201"/>
            <a:ext cx="5040000" cy="4891765"/>
          </a:xfrm>
          <a:prstGeom prst="rect">
            <a:avLst/>
          </a:prstGeom>
        </p:spPr>
      </p:pic>
      <p:cxnSp>
        <p:nvCxnSpPr>
          <p:cNvPr id="7" name="肘形接點 6"/>
          <p:cNvCxnSpPr/>
          <p:nvPr/>
        </p:nvCxnSpPr>
        <p:spPr>
          <a:xfrm flipV="1">
            <a:off x="4296000" y="1269000"/>
            <a:ext cx="2520000" cy="1080000"/>
          </a:xfrm>
          <a:prstGeom prst="bentConnector3">
            <a:avLst>
              <a:gd name="adj1" fmla="val 511"/>
            </a:avLst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6996000" y="1017547"/>
            <a:ext cx="28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手動閥</a:t>
            </a:r>
            <a:endParaRPr lang="zh-TW" altLang="en-US" sz="28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內容版面配置區 1"/>
          <p:cNvSpPr>
            <a:spLocks noGrp="1"/>
          </p:cNvSpPr>
          <p:nvPr>
            <p:ph idx="1"/>
          </p:nvPr>
        </p:nvSpPr>
        <p:spPr>
          <a:xfrm>
            <a:off x="5916001" y="1629981"/>
            <a:ext cx="5940000" cy="1438037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</a:rPr>
              <a:t>關斷氣體</a:t>
            </a:r>
            <a:r>
              <a:rPr lang="en-US" altLang="zh-TW" dirty="0" smtClean="0">
                <a:latin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</a:rPr>
              <a:t>隔離閥</a:t>
            </a:r>
            <a:r>
              <a:rPr lang="en-US" altLang="zh-TW" dirty="0" smtClean="0">
                <a:latin typeface="微軟正黑體" panose="020B0604030504040204" pitchFamily="34" charset="-120"/>
              </a:rPr>
              <a:t>)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</a:rPr>
              <a:t>區分：</a:t>
            </a:r>
            <a:endParaRPr lang="en-US" altLang="zh-TW" dirty="0" smtClean="0">
              <a:latin typeface="微軟正黑體" panose="020B0604030504040204" pitchFamily="34" charset="-120"/>
            </a:endParaRPr>
          </a:p>
          <a:p>
            <a:pPr marL="571500" lvl="1" indent="-285750">
              <a:buClr>
                <a:srgbClr val="0000FF"/>
              </a:buClr>
              <a:buSzPct val="100000"/>
            </a:pPr>
            <a:r>
              <a:rPr lang="zh-TW" altLang="en-US" dirty="0">
                <a:latin typeface="微軟正黑體" panose="020B0604030504040204" pitchFamily="34" charset="-120"/>
              </a:rPr>
              <a:t>球閥 </a:t>
            </a:r>
            <a:r>
              <a:rPr lang="en-US" altLang="zh-TW" dirty="0">
                <a:latin typeface="微軟正黑體" panose="020B0604030504040204" pitchFamily="34" charset="-120"/>
              </a:rPr>
              <a:t>(Ball valve)</a:t>
            </a:r>
            <a:r>
              <a:rPr lang="zh-TW" altLang="en-US" dirty="0">
                <a:latin typeface="微軟正黑體" panose="020B0604030504040204" pitchFamily="34" charset="-120"/>
              </a:rPr>
              <a:t> ：使用於</a:t>
            </a:r>
            <a:r>
              <a:rPr lang="en-US" altLang="zh-TW" dirty="0">
                <a:latin typeface="微軟正黑體" panose="020B0604030504040204" pitchFamily="34" charset="-120"/>
              </a:rPr>
              <a:t>HPA</a:t>
            </a:r>
            <a:r>
              <a:rPr lang="zh-TW" altLang="en-US" dirty="0">
                <a:latin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</a:rPr>
              <a:t>GN2</a:t>
            </a:r>
          </a:p>
          <a:p>
            <a:pPr marL="571500" lvl="1" indent="-285750">
              <a:buClr>
                <a:srgbClr val="0000FF"/>
              </a:buClr>
              <a:buSzPct val="100000"/>
            </a:pPr>
            <a:r>
              <a:rPr lang="zh-TW" altLang="en-US" dirty="0">
                <a:latin typeface="微軟正黑體" panose="020B0604030504040204" pitchFamily="34" charset="-120"/>
              </a:rPr>
              <a:t>膜片閥</a:t>
            </a:r>
            <a:r>
              <a:rPr lang="en-US" altLang="zh-TW" dirty="0" smtClean="0">
                <a:latin typeface="微軟正黑體" panose="020B0604030504040204" pitchFamily="34" charset="-120"/>
              </a:rPr>
              <a:t>(Diaphragm </a:t>
            </a:r>
            <a:r>
              <a:rPr lang="en-US" altLang="zh-TW" dirty="0">
                <a:latin typeface="微軟正黑體" panose="020B0604030504040204" pitchFamily="34" charset="-120"/>
              </a:rPr>
              <a:t>valve)</a:t>
            </a:r>
            <a:r>
              <a:rPr lang="zh-TW" altLang="en-US" dirty="0">
                <a:latin typeface="微軟正黑體" panose="020B0604030504040204" pitchFamily="34" charset="-120"/>
              </a:rPr>
              <a:t>   使用於特殊氣體、</a:t>
            </a:r>
            <a:r>
              <a:rPr lang="en-US" altLang="zh-TW" dirty="0">
                <a:latin typeface="微軟正黑體" panose="020B0604030504040204" pitchFamily="34" charset="-120"/>
              </a:rPr>
              <a:t>P</a:t>
            </a:r>
            <a:r>
              <a:rPr lang="zh-TW" altLang="en-US" dirty="0">
                <a:latin typeface="微軟正黑體" panose="020B0604030504040204" pitchFamily="34" charset="-120"/>
              </a:rPr>
              <a:t>級氣體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</a:endParaRPr>
          </a:p>
          <a:p>
            <a:pPr marL="361950" lvl="1" indent="0">
              <a:buNone/>
            </a:pPr>
            <a:endParaRPr lang="en-US" altLang="zh-TW" dirty="0" smtClean="0">
              <a:latin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5710" y="3087554"/>
            <a:ext cx="1900580" cy="158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244" y="4687090"/>
            <a:ext cx="2500009" cy="188857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2071" y="3047554"/>
            <a:ext cx="1800000" cy="162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3722" y="4702271"/>
            <a:ext cx="3356698" cy="16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1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41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氣體管件材料介紹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000" y="1210201"/>
            <a:ext cx="5040000" cy="4891765"/>
          </a:xfrm>
          <a:prstGeom prst="rect">
            <a:avLst/>
          </a:prstGeom>
        </p:spPr>
      </p:pic>
      <p:cxnSp>
        <p:nvCxnSpPr>
          <p:cNvPr id="7" name="肘形接點 6"/>
          <p:cNvCxnSpPr/>
          <p:nvPr/>
        </p:nvCxnSpPr>
        <p:spPr>
          <a:xfrm flipV="1">
            <a:off x="3756000" y="1393727"/>
            <a:ext cx="3060000" cy="900000"/>
          </a:xfrm>
          <a:prstGeom prst="bentConnector3">
            <a:avLst>
              <a:gd name="adj1" fmla="val 579"/>
            </a:avLst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6996000" y="1132117"/>
            <a:ext cx="28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調壓閥</a:t>
            </a:r>
            <a:endParaRPr lang="zh-TW" altLang="en-US" sz="28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6000" y="3429000"/>
            <a:ext cx="2849718" cy="270282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4062" y="2904173"/>
            <a:ext cx="3482358" cy="3631602"/>
          </a:xfrm>
          <a:prstGeom prst="rect">
            <a:avLst/>
          </a:prstGeom>
        </p:spPr>
      </p:pic>
      <p:sp>
        <p:nvSpPr>
          <p:cNvPr id="49" name="內容版面配置區 1"/>
          <p:cNvSpPr>
            <a:spLocks noGrp="1"/>
          </p:cNvSpPr>
          <p:nvPr>
            <p:ph idx="1"/>
          </p:nvPr>
        </p:nvSpPr>
        <p:spPr>
          <a:xfrm>
            <a:off x="5884608" y="1809000"/>
            <a:ext cx="5893204" cy="1618037"/>
          </a:xfrm>
          <a:solidFill>
            <a:schemeClr val="bg1"/>
          </a:solidFill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</a:rPr>
              <a:t>調整氣體供應壓力 </a:t>
            </a:r>
            <a:r>
              <a:rPr lang="en-US" altLang="zh-TW" dirty="0" smtClean="0">
                <a:latin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</a:rPr>
              <a:t>高壓</a:t>
            </a:r>
            <a:r>
              <a:rPr lang="en-US" altLang="zh-TW" dirty="0" smtClean="0">
                <a:latin typeface="微軟正黑體" panose="020B0604030504040204" pitchFamily="34" charset="-120"/>
              </a:rPr>
              <a:t>-&gt;</a:t>
            </a:r>
            <a:r>
              <a:rPr lang="zh-TW" altLang="en-US" dirty="0" smtClean="0">
                <a:latin typeface="微軟正黑體" panose="020B0604030504040204" pitchFamily="34" charset="-120"/>
              </a:rPr>
              <a:t>低壓</a:t>
            </a:r>
            <a:r>
              <a:rPr lang="en-US" altLang="zh-TW" dirty="0" smtClean="0">
                <a:latin typeface="微軟正黑體" panose="020B0604030504040204" pitchFamily="34" charset="-120"/>
              </a:rPr>
              <a:t>)</a:t>
            </a:r>
          </a:p>
          <a:p>
            <a:pPr marL="361950" lvl="1" indent="0">
              <a:buNone/>
            </a:pPr>
            <a:r>
              <a:rPr lang="zh-TW" altLang="en-US" b="0" dirty="0">
                <a:latin typeface="微軟正黑體" panose="020B0604030504040204" pitchFamily="34" charset="-120"/>
              </a:rPr>
              <a:t>利用了彈簧力</a:t>
            </a:r>
            <a:r>
              <a:rPr lang="zh-TW" altLang="en-US" b="0" dirty="0" smtClean="0">
                <a:latin typeface="微軟正黑體" panose="020B0604030504040204" pitchFamily="34" charset="-120"/>
              </a:rPr>
              <a:t>與氣體壓力</a:t>
            </a:r>
            <a:r>
              <a:rPr lang="zh-TW" altLang="en-US" b="0" dirty="0">
                <a:latin typeface="微軟正黑體" panose="020B0604030504040204" pitchFamily="34" charset="-120"/>
              </a:rPr>
              <a:t>相平衡的原理，當彈簧的</a:t>
            </a:r>
            <a:r>
              <a:rPr lang="zh-TW" altLang="en-US" b="0" dirty="0" smtClean="0">
                <a:latin typeface="微軟正黑體" panose="020B0604030504040204" pitchFamily="34" charset="-120"/>
              </a:rPr>
              <a:t>壓力</a:t>
            </a:r>
            <a:r>
              <a:rPr lang="zh-TW" altLang="en-US" b="0" dirty="0">
                <a:latin typeface="微軟正黑體" panose="020B0604030504040204" pitchFamily="34" charset="-120"/>
              </a:rPr>
              <a:t>大</a:t>
            </a:r>
            <a:r>
              <a:rPr lang="zh-TW" altLang="en-US" b="0" dirty="0" smtClean="0">
                <a:latin typeface="微軟正黑體" panose="020B0604030504040204" pitchFamily="34" charset="-120"/>
              </a:rPr>
              <a:t>於氣體壓力的</a:t>
            </a:r>
            <a:r>
              <a:rPr lang="zh-TW" altLang="en-US" b="0" dirty="0">
                <a:latin typeface="微軟正黑體" panose="020B0604030504040204" pitchFamily="34" charset="-120"/>
              </a:rPr>
              <a:t>時候閥</a:t>
            </a:r>
            <a:r>
              <a:rPr lang="zh-TW" altLang="en-US" b="0" dirty="0" smtClean="0">
                <a:latin typeface="微軟正黑體" panose="020B0604030504040204" pitchFamily="34" charset="-120"/>
              </a:rPr>
              <a:t>關閉</a:t>
            </a:r>
            <a:r>
              <a:rPr lang="zh-TW" altLang="en-US" b="0" dirty="0">
                <a:latin typeface="微軟正黑體" panose="020B0604030504040204" pitchFamily="34" charset="-120"/>
              </a:rPr>
              <a:t>。</a:t>
            </a:r>
            <a:endParaRPr lang="en-US" altLang="zh-TW" b="0" dirty="0" smtClean="0">
              <a:latin typeface="微軟正黑體" panose="020B0604030504040204" pitchFamily="34" charset="-120"/>
            </a:endParaRPr>
          </a:p>
          <a:p>
            <a:pPr marL="361950" lvl="1" indent="0">
              <a:buNone/>
            </a:pPr>
            <a:r>
              <a:rPr lang="zh-TW" altLang="en-US" b="0" dirty="0" smtClean="0">
                <a:latin typeface="微軟正黑體" panose="020B0604030504040204" pitchFamily="34" charset="-120"/>
              </a:rPr>
              <a:t>當氣體壓力</a:t>
            </a:r>
            <a:r>
              <a:rPr lang="zh-TW" altLang="en-US" b="0" dirty="0">
                <a:latin typeface="微軟正黑體" panose="020B0604030504040204" pitchFamily="34" charset="-120"/>
              </a:rPr>
              <a:t>大於彈簧的彈力</a:t>
            </a:r>
            <a:r>
              <a:rPr lang="zh-TW" altLang="en-US" b="0" dirty="0" smtClean="0">
                <a:latin typeface="微軟正黑體" panose="020B0604030504040204" pitchFamily="34" charset="-120"/>
              </a:rPr>
              <a:t>時候</a:t>
            </a:r>
            <a:r>
              <a:rPr lang="zh-TW" altLang="en-US" b="0" dirty="0">
                <a:latin typeface="微軟正黑體" panose="020B0604030504040204" pitchFamily="34" charset="-120"/>
              </a:rPr>
              <a:t>，</a:t>
            </a:r>
            <a:r>
              <a:rPr lang="zh-TW" altLang="en-US" b="0" dirty="0" smtClean="0">
                <a:latin typeface="微軟正黑體" panose="020B0604030504040204" pitchFamily="34" charset="-120"/>
              </a:rPr>
              <a:t>調</a:t>
            </a:r>
            <a:r>
              <a:rPr lang="zh-TW" altLang="en-US" b="0" dirty="0">
                <a:latin typeface="微軟正黑體" panose="020B0604030504040204" pitchFamily="34" charset="-120"/>
              </a:rPr>
              <a:t>壓膜片下方的壓縮空氣對膜片的作用力，推動膜片向上</a:t>
            </a:r>
            <a:r>
              <a:rPr lang="zh-TW" altLang="en-US" b="0" dirty="0" smtClean="0">
                <a:latin typeface="微軟正黑體" panose="020B0604030504040204" pitchFamily="34" charset="-120"/>
              </a:rPr>
              <a:t>拱，使氣體得以流通。</a:t>
            </a:r>
            <a:endParaRPr lang="en-US" altLang="zh-TW" dirty="0" smtClean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984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42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氣體管件材料介紹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000" y="1210201"/>
            <a:ext cx="5040000" cy="4891765"/>
          </a:xfrm>
          <a:prstGeom prst="rect">
            <a:avLst/>
          </a:prstGeom>
        </p:spPr>
      </p:pic>
      <p:cxnSp>
        <p:nvCxnSpPr>
          <p:cNvPr id="7" name="肘形接點 6"/>
          <p:cNvCxnSpPr/>
          <p:nvPr/>
        </p:nvCxnSpPr>
        <p:spPr>
          <a:xfrm flipV="1">
            <a:off x="2676000" y="1393727"/>
            <a:ext cx="4140000" cy="775273"/>
          </a:xfrm>
          <a:prstGeom prst="bentConnector3">
            <a:avLst>
              <a:gd name="adj1" fmla="val 257"/>
            </a:avLst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6996000" y="1132117"/>
            <a:ext cx="28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Filter</a:t>
            </a:r>
            <a:endParaRPr lang="zh-TW" altLang="en-US" sz="28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內容版面配置區 1"/>
          <p:cNvSpPr>
            <a:spLocks noGrp="1"/>
          </p:cNvSpPr>
          <p:nvPr>
            <p:ph idx="1"/>
          </p:nvPr>
        </p:nvSpPr>
        <p:spPr>
          <a:xfrm>
            <a:off x="5884608" y="1810963"/>
            <a:ext cx="5791391" cy="2516634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</a:rPr>
              <a:t>過濾氣體 </a:t>
            </a:r>
            <a:r>
              <a:rPr lang="en-US" altLang="zh-TW" dirty="0" smtClean="0">
                <a:latin typeface="微軟正黑體" panose="020B0604030504040204" pitchFamily="34" charset="-120"/>
              </a:rPr>
              <a:t>Particle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</a:rPr>
              <a:t>過濾孔徑 </a:t>
            </a:r>
            <a:r>
              <a:rPr lang="en-US" altLang="zh-TW" dirty="0" smtClean="0">
                <a:latin typeface="微軟正黑體" panose="020B0604030504040204" pitchFamily="34" charset="-120"/>
              </a:rPr>
              <a:t>0.003 µm</a:t>
            </a:r>
          </a:p>
          <a:p>
            <a:r>
              <a:rPr lang="zh-TW" altLang="en-US" dirty="0">
                <a:latin typeface="微軟正黑體" panose="020B0604030504040204" pitchFamily="34" charset="-120"/>
              </a:rPr>
              <a:t>過濾材質區分</a:t>
            </a:r>
            <a:r>
              <a:rPr lang="zh-TW" altLang="en-US" dirty="0" smtClean="0">
                <a:latin typeface="微軟正黑體" panose="020B0604030504040204" pitchFamily="34" charset="-120"/>
              </a:rPr>
              <a:t>：</a:t>
            </a:r>
            <a:endParaRPr lang="en-US" altLang="zh-TW" dirty="0" smtClean="0">
              <a:latin typeface="微軟正黑體" panose="020B0604030504040204" pitchFamily="34" charset="-120"/>
            </a:endParaRPr>
          </a:p>
          <a:p>
            <a:pPr marL="571500" lvl="1" indent="-285750">
              <a:buClr>
                <a:srgbClr val="0000FF"/>
              </a:buClr>
            </a:pPr>
            <a:r>
              <a:rPr lang="en-US" altLang="zh-TW" dirty="0">
                <a:latin typeface="微軟正黑體" panose="020B0604030504040204" pitchFamily="34" charset="-120"/>
              </a:rPr>
              <a:t>Teflon</a:t>
            </a:r>
            <a:r>
              <a:rPr lang="zh-TW" altLang="en-US" dirty="0">
                <a:latin typeface="微軟正黑體" panose="020B0604030504040204" pitchFamily="34" charset="-120"/>
              </a:rPr>
              <a:t>膜 </a:t>
            </a:r>
            <a:r>
              <a:rPr lang="en-US" altLang="zh-TW" dirty="0">
                <a:latin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dirty="0">
                <a:latin typeface="微軟正黑體" panose="020B0604030504040204" pitchFamily="34" charset="-120"/>
                <a:sym typeface="Wingdings" panose="05000000000000000000" pitchFamily="2" charset="2"/>
              </a:rPr>
              <a:t> 腐蝕性氣體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 marL="571500" lvl="1" indent="-285750">
              <a:buClr>
                <a:srgbClr val="0000FF"/>
              </a:buClr>
            </a:pPr>
            <a:r>
              <a:rPr lang="zh-TW" altLang="en-US" dirty="0">
                <a:latin typeface="微軟正黑體" panose="020B0604030504040204" pitchFamily="34" charset="-120"/>
              </a:rPr>
              <a:t>不銹鋼  </a:t>
            </a:r>
            <a:r>
              <a:rPr lang="zh-TW" altLang="en-US" dirty="0" smtClean="0">
                <a:latin typeface="微軟正黑體" panose="020B0604030504040204" pitchFamily="34" charset="-120"/>
              </a:rPr>
              <a:t>   </a:t>
            </a:r>
            <a:r>
              <a:rPr lang="en-US" altLang="zh-TW" dirty="0">
                <a:latin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dirty="0">
                <a:latin typeface="微軟正黑體" panose="020B0604030504040204" pitchFamily="34" charset="-120"/>
                <a:sym typeface="Wingdings" panose="05000000000000000000" pitchFamily="2" charset="2"/>
              </a:rPr>
              <a:t> 燃燒性氣體</a:t>
            </a:r>
            <a:endParaRPr lang="zh-TW" altLang="en-US" dirty="0">
              <a:latin typeface="微軟正黑體" panose="020B0604030504040204" pitchFamily="34" charset="-120"/>
            </a:endParaRPr>
          </a:p>
          <a:p>
            <a:pPr marL="571500" lvl="1" indent="-285750">
              <a:buClr>
                <a:srgbClr val="0000FF"/>
              </a:buClr>
            </a:pPr>
            <a:r>
              <a:rPr lang="zh-TW" altLang="en-US" dirty="0">
                <a:latin typeface="微軟正黑體" panose="020B0604030504040204" pitchFamily="34" charset="-120"/>
              </a:rPr>
              <a:t>鎳           </a:t>
            </a:r>
            <a:r>
              <a:rPr lang="zh-TW" altLang="en-US" dirty="0" smtClean="0">
                <a:latin typeface="微軟正黑體" panose="020B0604030504040204" pitchFamily="34" charset="-120"/>
              </a:rPr>
              <a:t>  </a:t>
            </a:r>
            <a:r>
              <a:rPr lang="en-US" altLang="zh-TW" dirty="0">
                <a:latin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dirty="0">
                <a:latin typeface="微軟正黑體" panose="020B0604030504040204" pitchFamily="34" charset="-120"/>
                <a:sym typeface="Wingdings" panose="05000000000000000000" pitchFamily="2" charset="2"/>
              </a:rPr>
              <a:t> 惰性</a:t>
            </a:r>
            <a:r>
              <a:rPr lang="zh-TW" altLang="en-US" dirty="0" smtClean="0">
                <a:latin typeface="微軟正黑體" panose="020B0604030504040204" pitchFamily="34" charset="-120"/>
                <a:sym typeface="Wingdings" panose="05000000000000000000" pitchFamily="2" charset="2"/>
              </a:rPr>
              <a:t>氣體</a:t>
            </a:r>
            <a:endParaRPr lang="en-US" altLang="zh-TW" dirty="0" smtClean="0">
              <a:latin typeface="微軟正黑體" panose="020B0604030504040204" pitchFamily="34" charset="-120"/>
              <a:sym typeface="Wingdings" panose="05000000000000000000" pitchFamily="2" charset="2"/>
            </a:endParaRPr>
          </a:p>
          <a:p>
            <a:pPr marL="342900" lvl="1" indent="-342900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TW" sz="1800" dirty="0">
                <a:latin typeface="微軟正黑體" panose="020B0604030504040204" pitchFamily="34" charset="-120"/>
              </a:rPr>
              <a:t>Filter</a:t>
            </a:r>
            <a:r>
              <a:rPr lang="zh-TW" altLang="en-US" sz="1800" dirty="0">
                <a:latin typeface="微軟正黑體" panose="020B0604030504040204" pitchFamily="34" charset="-120"/>
              </a:rPr>
              <a:t>過濾原理</a:t>
            </a:r>
          </a:p>
          <a:p>
            <a:pPr marL="571500" lvl="1" indent="-285750">
              <a:buClr>
                <a:srgbClr val="0000FF"/>
              </a:buClr>
            </a:pPr>
            <a:endParaRPr lang="zh-TW" altLang="en-US" dirty="0">
              <a:latin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微軟正黑體" panose="020B0604030504040204" pitchFamily="34" charset="-120"/>
              </a:rPr>
              <a:t> 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6000" y="434291"/>
            <a:ext cx="2886456" cy="312115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0000" y="4269445"/>
            <a:ext cx="3456000" cy="144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271" y="3711069"/>
            <a:ext cx="1885596" cy="139743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3947" y="5165270"/>
            <a:ext cx="1717539" cy="138647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4085" y="5165270"/>
            <a:ext cx="1717539" cy="128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5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Facility Gas system 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43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3048000" y="2991580"/>
            <a:ext cx="6096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kumimoji="0" lang="en-US" altLang="zh-TW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Bulk 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 system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Special gas system</a:t>
            </a: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JPC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氣櫃氣體鋼瓶更換流程</a:t>
            </a:r>
            <a:endParaRPr kumimoji="0"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氣體二次盤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(VMB, VMP)</a:t>
            </a: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Hook up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工程如何進行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氣體管材認識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APM Gas </a:t>
            </a:r>
            <a:r>
              <a:rPr kumimoji="0"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pump </a:t>
            </a:r>
            <a:r>
              <a:rPr kumimoji="0"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down</a:t>
            </a:r>
            <a:endParaRPr kumimoji="0" lang="en-US" altLang="zh-TW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kumimoji="0" lang="en-US" altLang="zh-TW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 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detector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9562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44</a:t>
            </a:fld>
            <a:endParaRPr lang="zh-TW" altLang="en-US" dirty="0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504056"/>
          </a:xfrm>
        </p:spPr>
        <p:txBody>
          <a:bodyPr/>
          <a:lstStyle/>
          <a:p>
            <a:r>
              <a:rPr lang="en-US" altLang="zh-TW" dirty="0"/>
              <a:t>Gas pump </a:t>
            </a:r>
            <a:r>
              <a:rPr lang="en-US" altLang="zh-TW" dirty="0" smtClean="0"/>
              <a:t>down</a:t>
            </a:r>
            <a:endParaRPr lang="en-US" altLang="zh-TW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056000" y="1077786"/>
            <a:ext cx="10526400" cy="5255790"/>
          </a:xfrm>
        </p:spPr>
        <p:txBody>
          <a:bodyPr/>
          <a:lstStyle/>
          <a:p>
            <a:r>
              <a:rPr lang="en-US" altLang="zh-TW" dirty="0" smtClean="0"/>
              <a:t>Gas pump down</a:t>
            </a:r>
            <a:r>
              <a:rPr lang="zh-TW" altLang="en-US" dirty="0" smtClean="0"/>
              <a:t>目的：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藉由歲修期間將</a:t>
            </a:r>
            <a:r>
              <a:rPr lang="zh-TW" altLang="en-US" dirty="0" smtClean="0">
                <a:solidFill>
                  <a:srgbClr val="FF0000"/>
                </a:solidFill>
              </a:rPr>
              <a:t>有害性氣體</a:t>
            </a:r>
            <a:r>
              <a:rPr lang="zh-TW" altLang="en-US" dirty="0" smtClean="0"/>
              <a:t>供應管路進行保壓檢測，確保管路無洩漏。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歲修期間將</a:t>
            </a:r>
            <a:r>
              <a:rPr lang="zh-TW" altLang="en-US" dirty="0">
                <a:solidFill>
                  <a:srgbClr val="FF0000"/>
                </a:solidFill>
              </a:rPr>
              <a:t>有害性</a:t>
            </a:r>
            <a:r>
              <a:rPr lang="zh-TW" altLang="en-US" dirty="0" smtClean="0">
                <a:solidFill>
                  <a:srgbClr val="FF0000"/>
                </a:solidFill>
              </a:rPr>
              <a:t>氣體</a:t>
            </a:r>
            <a:r>
              <a:rPr lang="zh-TW" altLang="en-US" dirty="0"/>
              <a:t>供應</a:t>
            </a:r>
            <a:r>
              <a:rPr lang="zh-TW" altLang="en-US" dirty="0" smtClean="0"/>
              <a:t>管排空，避免歲修施工誤傷管路，造成洩漏。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en-US" altLang="zh-TW" dirty="0"/>
              <a:t>Gas pump </a:t>
            </a:r>
            <a:r>
              <a:rPr lang="en-US" altLang="zh-TW" dirty="0" smtClean="0"/>
              <a:t>down</a:t>
            </a:r>
            <a:r>
              <a:rPr lang="zh-TW" altLang="en-US" dirty="0" smtClean="0"/>
              <a:t>氣體：</a:t>
            </a:r>
            <a:endParaRPr lang="en-US" altLang="zh-TW" dirty="0" smtClean="0"/>
          </a:p>
          <a:p>
            <a:pPr lvl="1"/>
            <a:r>
              <a:rPr lang="zh-TW" altLang="en-US" b="0" dirty="0" smtClean="0"/>
              <a:t>毒性</a:t>
            </a:r>
            <a:r>
              <a:rPr lang="en-US" altLang="zh-TW" b="0" dirty="0"/>
              <a:t>(Toxic)/</a:t>
            </a:r>
            <a:r>
              <a:rPr lang="zh-TW" altLang="en-US" b="0" dirty="0"/>
              <a:t>腐蝕性</a:t>
            </a:r>
            <a:r>
              <a:rPr lang="en-US" altLang="zh-TW" b="0" dirty="0"/>
              <a:t>(</a:t>
            </a:r>
            <a:r>
              <a:rPr lang="en-US" altLang="zh-TW" b="0" dirty="0" smtClean="0"/>
              <a:t>Corrosiveness)</a:t>
            </a:r>
            <a:r>
              <a:rPr lang="zh-TW" altLang="en-US" b="0" dirty="0" smtClean="0"/>
              <a:t>：</a:t>
            </a:r>
            <a:r>
              <a:rPr lang="en-US" altLang="zh-TW" b="0" dirty="0" smtClean="0"/>
              <a:t>NH3</a:t>
            </a:r>
            <a:r>
              <a:rPr lang="zh-TW" altLang="en-US" b="0" dirty="0"/>
              <a:t>、</a:t>
            </a:r>
            <a:r>
              <a:rPr lang="en-US" altLang="zh-TW" b="0" dirty="0"/>
              <a:t>Cl2</a:t>
            </a:r>
            <a:r>
              <a:rPr lang="zh-TW" altLang="en-US" b="0" dirty="0"/>
              <a:t>、</a:t>
            </a:r>
            <a:r>
              <a:rPr lang="en-US" altLang="zh-TW" b="0" dirty="0" err="1"/>
              <a:t>HBr</a:t>
            </a:r>
            <a:r>
              <a:rPr lang="zh-TW" altLang="en-US" b="0" dirty="0"/>
              <a:t>、</a:t>
            </a:r>
            <a:r>
              <a:rPr lang="en-US" altLang="zh-TW" b="0" dirty="0"/>
              <a:t>BCl3</a:t>
            </a:r>
            <a:r>
              <a:rPr lang="zh-TW" altLang="en-US" b="0" dirty="0"/>
              <a:t>、</a:t>
            </a:r>
            <a:r>
              <a:rPr lang="en-US" altLang="zh-TW" b="0" dirty="0"/>
              <a:t>WF6</a:t>
            </a:r>
            <a:r>
              <a:rPr lang="zh-TW" altLang="en-US" b="0" dirty="0"/>
              <a:t> 、</a:t>
            </a:r>
            <a:r>
              <a:rPr lang="en-US" altLang="zh-TW" b="0" dirty="0"/>
              <a:t>4%PH3/N2</a:t>
            </a:r>
            <a:r>
              <a:rPr lang="zh-TW" altLang="en-US" b="0" dirty="0"/>
              <a:t>、</a:t>
            </a:r>
            <a:r>
              <a:rPr lang="en-US" altLang="zh-TW" b="0" dirty="0"/>
              <a:t>1%PH3/He</a:t>
            </a:r>
          </a:p>
          <a:p>
            <a:pPr lvl="1"/>
            <a:r>
              <a:rPr lang="zh-TW" altLang="en-US" b="0" dirty="0"/>
              <a:t>可燃性</a:t>
            </a:r>
            <a:r>
              <a:rPr lang="en-US" altLang="zh-TW" b="0" dirty="0"/>
              <a:t>(</a:t>
            </a:r>
            <a:r>
              <a:rPr lang="en-US" altLang="zh-TW" b="0" dirty="0" smtClean="0"/>
              <a:t>Flammable)</a:t>
            </a:r>
            <a:r>
              <a:rPr lang="zh-TW" altLang="en-US" b="0" dirty="0" smtClean="0"/>
              <a:t>：</a:t>
            </a:r>
            <a:r>
              <a:rPr lang="en-US" altLang="zh-TW" b="0" dirty="0" smtClean="0"/>
              <a:t>SiH4</a:t>
            </a:r>
            <a:r>
              <a:rPr lang="zh-TW" altLang="en-US" b="0" dirty="0"/>
              <a:t>、</a:t>
            </a:r>
            <a:r>
              <a:rPr lang="en-US" altLang="zh-TW" b="0" dirty="0"/>
              <a:t>4%PH3/N2</a:t>
            </a:r>
            <a:r>
              <a:rPr lang="zh-TW" altLang="en-US" b="0" dirty="0"/>
              <a:t>、</a:t>
            </a:r>
            <a:r>
              <a:rPr lang="en-US" altLang="zh-TW" b="0" dirty="0"/>
              <a:t>1%PH3/He</a:t>
            </a:r>
            <a:r>
              <a:rPr lang="zh-TW" altLang="en-US" b="0" dirty="0"/>
              <a:t>、</a:t>
            </a:r>
            <a:r>
              <a:rPr lang="en-US" altLang="zh-TW" b="0" dirty="0"/>
              <a:t>SiH2Cl2</a:t>
            </a:r>
            <a:r>
              <a:rPr lang="zh-TW" altLang="en-US" b="0" dirty="0"/>
              <a:t>、</a:t>
            </a:r>
            <a:r>
              <a:rPr lang="en-US" altLang="zh-TW" b="0" dirty="0" smtClean="0"/>
              <a:t>CO</a:t>
            </a:r>
          </a:p>
          <a:p>
            <a:pPr lvl="1"/>
            <a:r>
              <a:rPr lang="zh-TW" altLang="en-US" b="0" dirty="0" smtClean="0"/>
              <a:t>黏稠、易冷凝</a:t>
            </a:r>
            <a:r>
              <a:rPr lang="zh-TW" altLang="en-US" b="0" dirty="0"/>
              <a:t>氣</a:t>
            </a:r>
            <a:r>
              <a:rPr lang="zh-TW" altLang="en-US" b="0" dirty="0" smtClean="0"/>
              <a:t>體</a:t>
            </a:r>
            <a:r>
              <a:rPr lang="zh-TW" altLang="en-US" b="0" dirty="0"/>
              <a:t>：</a:t>
            </a:r>
            <a:r>
              <a:rPr lang="en-US" altLang="zh-TW" b="0" dirty="0" smtClean="0"/>
              <a:t>C4F8</a:t>
            </a:r>
            <a:endParaRPr lang="en-US" altLang="zh-TW" b="0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361950" lvl="1" indent="0">
              <a:buNone/>
            </a:pPr>
            <a:endParaRPr lang="en-US" altLang="zh-TW" sz="1800" dirty="0">
              <a:latin typeface="微軟正黑體" panose="020B0604030504040204" pitchFamily="34" charset="-120"/>
            </a:endParaRPr>
          </a:p>
          <a:p>
            <a:pPr marL="361950" lvl="1" indent="0">
              <a:buNone/>
            </a:pPr>
            <a:r>
              <a:rPr lang="en-US" altLang="zh-TW" dirty="0" smtClean="0">
                <a:latin typeface="微軟正黑體" panose="020B0604030504040204" pitchFamily="34" charset="-120"/>
              </a:rPr>
              <a:t>＊</a:t>
            </a:r>
            <a:r>
              <a:rPr lang="zh-TW" altLang="en-US" dirty="0" smtClean="0">
                <a:latin typeface="微軟正黑體" panose="020B0604030504040204" pitchFamily="34" charset="-120"/>
              </a:rPr>
              <a:t>其它惰性或氟性氣體使用原氣體保壓，確認管路有無洩漏。</a:t>
            </a:r>
            <a:endParaRPr lang="en-US" altLang="zh-TW" dirty="0"/>
          </a:p>
        </p:txBody>
      </p:sp>
      <p:pic>
        <p:nvPicPr>
          <p:cNvPr id="7" name="Picture 7" descr="http://www.e-safety.com.tw/2_main/206_msds_2/images/SYM_2_3.GIF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0477" y="3609000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www.e-safety.com.tw/2_main/206_msds_2/images/SYM_8.GIF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6000" y="3609000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e-safety.com.tw/2_main/206_msds_2/images/SYM_2_1A.GIF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1523" y="3624497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8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群組 150"/>
          <p:cNvGrpSpPr/>
          <p:nvPr/>
        </p:nvGrpSpPr>
        <p:grpSpPr>
          <a:xfrm>
            <a:off x="6456000" y="2349000"/>
            <a:ext cx="4148220" cy="4249150"/>
            <a:chOff x="6456000" y="2349000"/>
            <a:chExt cx="4148220" cy="4249150"/>
          </a:xfrm>
        </p:grpSpPr>
        <p:cxnSp>
          <p:nvCxnSpPr>
            <p:cNvPr id="152" name="直線單箭頭接點 151"/>
            <p:cNvCxnSpPr/>
            <p:nvPr/>
          </p:nvCxnSpPr>
          <p:spPr>
            <a:xfrm>
              <a:off x="6456000" y="3417455"/>
              <a:ext cx="108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單箭頭接點 152"/>
            <p:cNvCxnSpPr/>
            <p:nvPr/>
          </p:nvCxnSpPr>
          <p:spPr>
            <a:xfrm>
              <a:off x="7536000" y="2349000"/>
              <a:ext cx="306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單箭頭接點 153"/>
            <p:cNvCxnSpPr/>
            <p:nvPr/>
          </p:nvCxnSpPr>
          <p:spPr>
            <a:xfrm>
              <a:off x="7536000" y="2349000"/>
              <a:ext cx="0" cy="2916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單箭頭接點 154"/>
            <p:cNvCxnSpPr/>
            <p:nvPr/>
          </p:nvCxnSpPr>
          <p:spPr>
            <a:xfrm>
              <a:off x="7536000" y="3754284"/>
              <a:ext cx="306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單箭頭接點 155"/>
            <p:cNvCxnSpPr/>
            <p:nvPr/>
          </p:nvCxnSpPr>
          <p:spPr>
            <a:xfrm>
              <a:off x="7544220" y="5137775"/>
              <a:ext cx="306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單箭頭接點 156"/>
            <p:cNvCxnSpPr/>
            <p:nvPr/>
          </p:nvCxnSpPr>
          <p:spPr>
            <a:xfrm>
              <a:off x="7536000" y="3436572"/>
              <a:ext cx="0" cy="316157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45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設備端二次閥箱</a:t>
            </a:r>
            <a:r>
              <a:rPr lang="en-US" altLang="zh-TW" dirty="0"/>
              <a:t>/</a:t>
            </a:r>
            <a:r>
              <a:rPr lang="zh-TW" altLang="en-US" dirty="0"/>
              <a:t>盤</a:t>
            </a:r>
            <a:r>
              <a:rPr lang="en-US" altLang="zh-TW" dirty="0"/>
              <a:t>(VMB/VMP)</a:t>
            </a:r>
            <a:endParaRPr lang="zh-TW" altLang="en-US" dirty="0"/>
          </a:p>
        </p:txBody>
      </p:sp>
      <p:sp>
        <p:nvSpPr>
          <p:cNvPr id="50" name="矩形 49"/>
          <p:cNvSpPr/>
          <p:nvPr/>
        </p:nvSpPr>
        <p:spPr bwMode="auto">
          <a:xfrm>
            <a:off x="8651888" y="5755509"/>
            <a:ext cx="804691" cy="391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</a:rPr>
              <a:t>VMB</a:t>
            </a:r>
            <a:endParaRPr lang="zh-TW" alt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51" name="圖片 50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292838" y="2693442"/>
            <a:ext cx="3036663" cy="2009659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 bwMode="auto">
          <a:xfrm>
            <a:off x="4995973" y="5531550"/>
            <a:ext cx="1528625" cy="598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櫃</a:t>
            </a:r>
          </a:p>
        </p:txBody>
      </p:sp>
      <p:pic>
        <p:nvPicPr>
          <p:cNvPr id="77" name="圖片 76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6000" y="1878768"/>
            <a:ext cx="1152000" cy="936000"/>
          </a:xfrm>
          <a:prstGeom prst="rect">
            <a:avLst/>
          </a:prstGeom>
        </p:spPr>
      </p:pic>
      <p:pic>
        <p:nvPicPr>
          <p:cNvPr id="78" name="圖片 77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4220" y="3260538"/>
            <a:ext cx="1152000" cy="936000"/>
          </a:xfrm>
          <a:prstGeom prst="rect">
            <a:avLst/>
          </a:prstGeom>
        </p:spPr>
      </p:pic>
      <p:pic>
        <p:nvPicPr>
          <p:cNvPr id="79" name="圖片 78"/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96000" y="4714288"/>
            <a:ext cx="1152000" cy="936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 bwMode="auto">
          <a:xfrm>
            <a:off x="10767526" y="5751258"/>
            <a:ext cx="812801" cy="34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機台</a:t>
            </a:r>
          </a:p>
        </p:txBody>
      </p:sp>
      <p:sp>
        <p:nvSpPr>
          <p:cNvPr id="23" name="矩形 22"/>
          <p:cNvSpPr/>
          <p:nvPr/>
        </p:nvSpPr>
        <p:spPr>
          <a:xfrm>
            <a:off x="4539546" y="1164242"/>
            <a:ext cx="2456454" cy="4934346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996000" y="1164242"/>
            <a:ext cx="4860000" cy="4934346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6456000" y="2349000"/>
            <a:ext cx="4148220" cy="4249150"/>
            <a:chOff x="6456000" y="2349000"/>
            <a:chExt cx="4148220" cy="4249150"/>
          </a:xfrm>
        </p:grpSpPr>
        <p:cxnSp>
          <p:nvCxnSpPr>
            <p:cNvPr id="82" name="直線單箭頭接點 81"/>
            <p:cNvCxnSpPr/>
            <p:nvPr/>
          </p:nvCxnSpPr>
          <p:spPr>
            <a:xfrm>
              <a:off x="6456000" y="3417455"/>
              <a:ext cx="108000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/>
            <p:cNvCxnSpPr/>
            <p:nvPr/>
          </p:nvCxnSpPr>
          <p:spPr>
            <a:xfrm>
              <a:off x="7536000" y="2349000"/>
              <a:ext cx="3060000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/>
            <p:nvPr/>
          </p:nvCxnSpPr>
          <p:spPr>
            <a:xfrm>
              <a:off x="7536000" y="2349000"/>
              <a:ext cx="0" cy="2916000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7536000" y="3754284"/>
              <a:ext cx="3060000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7544220" y="5137775"/>
              <a:ext cx="3060000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7536000" y="3436572"/>
              <a:ext cx="0" cy="3161578"/>
            </a:xfrm>
            <a:prstGeom prst="straightConnector1">
              <a:avLst/>
            </a:prstGeom>
            <a:ln w="28575">
              <a:solidFill>
                <a:srgbClr val="0000FF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流程圖: 整理 27"/>
          <p:cNvSpPr/>
          <p:nvPr/>
        </p:nvSpPr>
        <p:spPr>
          <a:xfrm rot="5400000" flipH="1">
            <a:off x="8272308" y="3544606"/>
            <a:ext cx="296771" cy="390611"/>
          </a:xfrm>
          <a:prstGeom prst="flowChartCollate">
            <a:avLst/>
          </a:prstGeom>
          <a:solidFill>
            <a:srgbClr val="0099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3" name="Group 65"/>
          <p:cNvGrpSpPr>
            <a:grpSpLocks/>
          </p:cNvGrpSpPr>
          <p:nvPr/>
        </p:nvGrpSpPr>
        <p:grpSpPr bwMode="auto">
          <a:xfrm rot="16200000">
            <a:off x="8667926" y="3382555"/>
            <a:ext cx="599109" cy="369773"/>
            <a:chOff x="672" y="3264"/>
            <a:chExt cx="240" cy="240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40" name="Group 66"/>
            <p:cNvGrpSpPr>
              <a:grpSpLocks/>
            </p:cNvGrpSpPr>
            <p:nvPr/>
          </p:nvGrpSpPr>
          <p:grpSpPr bwMode="auto">
            <a:xfrm>
              <a:off x="672" y="3312"/>
              <a:ext cx="141" cy="192"/>
              <a:chOff x="672" y="3264"/>
              <a:chExt cx="141" cy="192"/>
            </a:xfrm>
            <a:grpFill/>
          </p:grpSpPr>
          <p:sp>
            <p:nvSpPr>
              <p:cNvPr id="45" name="AutoShape 67"/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93" cy="102"/>
              </a:xfrm>
              <a:prstGeom prst="flowChartMerge">
                <a:avLst/>
              </a:prstGeom>
              <a:grp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  <a:spcBef>
                    <a:spcPct val="50000"/>
                  </a:spcBef>
                  <a:defRPr/>
                </a:pPr>
                <a:endParaRPr kumimoji="0" lang="zh-TW" altLang="en-US" sz="2800" kern="0">
                  <a:solidFill>
                    <a:srgbClr val="081D5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" name="AutoShape 68"/>
              <p:cNvSpPr>
                <a:spLocks noChangeArrowheads="1"/>
              </p:cNvSpPr>
              <p:nvPr/>
            </p:nvSpPr>
            <p:spPr bwMode="auto">
              <a:xfrm>
                <a:off x="672" y="3354"/>
                <a:ext cx="93" cy="102"/>
              </a:xfrm>
              <a:prstGeom prst="flowChartExtract">
                <a:avLst/>
              </a:prstGeom>
              <a:grp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  <a:spcBef>
                    <a:spcPct val="50000"/>
                  </a:spcBef>
                  <a:defRPr/>
                </a:pPr>
                <a:endParaRPr kumimoji="0" lang="zh-TW" altLang="en-US" sz="2800" kern="0">
                  <a:solidFill>
                    <a:srgbClr val="081D5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" name="Line 69"/>
              <p:cNvSpPr>
                <a:spLocks noChangeShapeType="1"/>
              </p:cNvSpPr>
              <p:nvPr/>
            </p:nvSpPr>
            <p:spPr bwMode="auto">
              <a:xfrm>
                <a:off x="717" y="3360"/>
                <a:ext cx="96" cy="0"/>
              </a:xfrm>
              <a:prstGeom prst="lin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  <a:spcBef>
                    <a:spcPct val="50000"/>
                  </a:spcBef>
                  <a:defRPr/>
                </a:pPr>
                <a:endParaRPr kumimoji="0" lang="zh-TW" altLang="en-US" sz="2800" kern="0">
                  <a:solidFill>
                    <a:srgbClr val="081D5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1" name="AutoShape 70"/>
            <p:cNvSpPr>
              <a:spLocks noChangeArrowheads="1"/>
            </p:cNvSpPr>
            <p:nvPr/>
          </p:nvSpPr>
          <p:spPr bwMode="auto">
            <a:xfrm>
              <a:off x="816" y="3360"/>
              <a:ext cx="48" cy="96"/>
            </a:xfrm>
            <a:prstGeom prst="flowChartDelay">
              <a:avLst/>
            </a:prstGeom>
            <a:grp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0" lang="zh-TW" altLang="en-US" sz="2800" kern="0">
                <a:solidFill>
                  <a:srgbClr val="081D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Line 71"/>
            <p:cNvSpPr>
              <a:spLocks noChangeShapeType="1"/>
            </p:cNvSpPr>
            <p:nvPr/>
          </p:nvSpPr>
          <p:spPr bwMode="auto">
            <a:xfrm flipV="1">
              <a:off x="720" y="3264"/>
              <a:ext cx="192" cy="144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0" lang="zh-TW" altLang="en-US" sz="2800" kern="0">
                <a:solidFill>
                  <a:srgbClr val="081D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Line 72"/>
            <p:cNvSpPr>
              <a:spLocks noChangeShapeType="1"/>
            </p:cNvSpPr>
            <p:nvPr/>
          </p:nvSpPr>
          <p:spPr bwMode="auto">
            <a:xfrm>
              <a:off x="912" y="3264"/>
              <a:ext cx="0" cy="144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0" lang="zh-TW" altLang="en-US" sz="2800" kern="0">
                <a:solidFill>
                  <a:srgbClr val="081D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Line 73"/>
            <p:cNvSpPr>
              <a:spLocks noChangeShapeType="1"/>
            </p:cNvSpPr>
            <p:nvPr/>
          </p:nvSpPr>
          <p:spPr bwMode="auto">
            <a:xfrm flipH="1">
              <a:off x="864" y="3408"/>
              <a:ext cx="48" cy="0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0" lang="zh-TW" altLang="en-US" sz="2800" kern="0">
                <a:solidFill>
                  <a:srgbClr val="081D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8" name="圓角化同側角落矩形 37"/>
          <p:cNvSpPr/>
          <p:nvPr/>
        </p:nvSpPr>
        <p:spPr>
          <a:xfrm rot="16200000" flipH="1">
            <a:off x="9503960" y="3561516"/>
            <a:ext cx="177017" cy="34941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圓角化同側角落矩形 38"/>
          <p:cNvSpPr/>
          <p:nvPr/>
        </p:nvSpPr>
        <p:spPr>
          <a:xfrm rot="5400000" flipH="1">
            <a:off x="9732702" y="3682188"/>
            <a:ext cx="177017" cy="10807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30725" y="3117131"/>
            <a:ext cx="2125275" cy="124650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AutoShape 5"/>
          <p:cNvSpPr>
            <a:spLocks noChangeArrowheads="1"/>
          </p:cNvSpPr>
          <p:nvPr/>
        </p:nvSpPr>
        <p:spPr bwMode="auto">
          <a:xfrm>
            <a:off x="948160" y="1254901"/>
            <a:ext cx="3026909" cy="1850165"/>
          </a:xfrm>
          <a:prstGeom prst="diamond">
            <a:avLst/>
          </a:prstGeom>
          <a:solidFill>
            <a:srgbClr xmlns:mc="http://schemas.openxmlformats.org/markup-compatibility/2006" xmlns:a14="http://schemas.microsoft.com/office/drawing/2010/main" val="FF99CC" mc:Ignorable="a14" a14:legacySpreadsheetColorIndex="45"/>
          </a:solidFill>
          <a:ln w="1587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  <p:txBody>
          <a:bodyPr wrap="square" lIns="27432" tIns="27432" rIns="27432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zh-TW" altLang="en-US" sz="1600" b="0" i="0" u="none" strike="noStrike" baseline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</a:t>
            </a:r>
            <a:r>
              <a:rPr lang="en-US" altLang="zh-TW" sz="1600" b="0" i="0" u="none" strike="noStrike" baseline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Module</a:t>
            </a:r>
            <a:r>
              <a:rPr lang="zh-TW" altLang="en-US" sz="1600" b="0" i="0" u="none" strike="noStrike" baseline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共用單一</a:t>
            </a:r>
            <a:r>
              <a:rPr lang="en-US" altLang="zh-TW" sz="1600" b="0" i="0" u="none" strike="noStrike" baseline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</a:t>
            </a:r>
            <a:r>
              <a:rPr lang="zh-TW" altLang="en-US" sz="1600" b="0" i="0" u="none" strike="noStrike" baseline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之機台是否全部停機</a:t>
            </a:r>
          </a:p>
        </p:txBody>
      </p:sp>
      <p:sp>
        <p:nvSpPr>
          <p:cNvPr id="90" name="Rectangle 13"/>
          <p:cNvSpPr>
            <a:spLocks noChangeArrowheads="1"/>
          </p:cNvSpPr>
          <p:nvPr/>
        </p:nvSpPr>
        <p:spPr bwMode="auto">
          <a:xfrm>
            <a:off x="525236" y="1870609"/>
            <a:ext cx="3866400" cy="88406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CFFFF" mc:Ignorable="a14" a14:legacySpreadsheetColorIndex="41"/>
          </a:solidFill>
          <a:ln w="15875">
            <a:solidFill>
              <a:srgbClr xmlns:mc="http://schemas.openxmlformats.org/markup-compatibility/2006" xmlns:a14="http://schemas.microsoft.com/office/drawing/2010/main" val="FF0000" mc:Ignorable="a14" a14:legacySpreadsheetColorIndex="10"/>
            </a:solidFill>
            <a:miter lim="800000"/>
            <a:headEnd/>
            <a:tailEnd/>
          </a:ln>
        </p:spPr>
        <p:txBody>
          <a:bodyPr wrap="square" lIns="27432" tIns="27432" rIns="27432" bIns="27432" anchor="ctr" upright="1"/>
          <a:lstStyle/>
          <a:p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電話通知 </a:t>
            </a:r>
            <a:r>
              <a:rPr lang="en-US" altLang="zh-TW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S500 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(ext:28346)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S500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彙整各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Module data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r>
              <a:rPr lang="en-US" altLang="zh-TW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S500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統籌通知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S830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關氣體鋼瓶。</a:t>
            </a:r>
          </a:p>
        </p:txBody>
      </p:sp>
      <p:sp>
        <p:nvSpPr>
          <p:cNvPr id="91" name="Rectangle 15"/>
          <p:cNvSpPr>
            <a:spLocks noChangeArrowheads="1"/>
          </p:cNvSpPr>
          <p:nvPr/>
        </p:nvSpPr>
        <p:spPr bwMode="auto">
          <a:xfrm>
            <a:off x="525236" y="2671552"/>
            <a:ext cx="3866400" cy="676814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CFFFF" mc:Ignorable="a14" a14:legacySpreadsheetColorIndex="41"/>
          </a:solidFill>
          <a:ln w="15875">
            <a:solidFill>
              <a:srgbClr xmlns:mc="http://schemas.openxmlformats.org/markup-compatibility/2006" xmlns:a14="http://schemas.microsoft.com/office/drawing/2010/main" val="FF0000" mc:Ignorable="a14" a14:legacySpreadsheetColorIndex="10"/>
            </a:solidFill>
            <a:miter lim="800000"/>
            <a:headEnd/>
            <a:tailEnd/>
          </a:ln>
        </p:spPr>
        <p:txBody>
          <a:bodyPr wrap="square" lIns="27432" tIns="27432" rIns="27432" bIns="27432" anchor="ctr" upright="1"/>
          <a:lstStyle/>
          <a:p>
            <a:r>
              <a:rPr lang="en-US" altLang="zh-TW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S500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電話通知各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Module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負責人開始使用規劃的抽氣機台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Pump Down Gas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92" name="AutoShape 17"/>
          <p:cNvSpPr>
            <a:spLocks noChangeArrowheads="1"/>
          </p:cNvSpPr>
          <p:nvPr/>
        </p:nvSpPr>
        <p:spPr bwMode="auto">
          <a:xfrm>
            <a:off x="939941" y="2879902"/>
            <a:ext cx="3026909" cy="1605121"/>
          </a:xfrm>
          <a:prstGeom prst="diamond">
            <a:avLst/>
          </a:prstGeom>
          <a:solidFill>
            <a:srgbClr xmlns:mc="http://schemas.openxmlformats.org/markup-compatibility/2006" xmlns:a14="http://schemas.microsoft.com/office/drawing/2010/main" val="FF99CC" mc:Ignorable="a14" a14:legacySpreadsheetColorIndex="45"/>
          </a:solidFill>
          <a:ln w="1587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  <p:txBody>
          <a:bodyPr wrap="square" lIns="27432" tIns="27432" rIns="27432" bIns="0" anchor="t" upright="1"/>
          <a:lstStyle/>
          <a:p>
            <a:pPr algn="ctr"/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二次盤壓力表是否已抽至負壓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  <p:sp>
        <p:nvSpPr>
          <p:cNvPr id="96" name="流程圖: 整理 95"/>
          <p:cNvSpPr/>
          <p:nvPr/>
        </p:nvSpPr>
        <p:spPr>
          <a:xfrm rot="5400000" flipH="1">
            <a:off x="8277856" y="2157770"/>
            <a:ext cx="296771" cy="379516"/>
          </a:xfrm>
          <a:prstGeom prst="flowChartCollate">
            <a:avLst/>
          </a:prstGeom>
          <a:solidFill>
            <a:srgbClr val="0099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7" name="Group 65"/>
          <p:cNvGrpSpPr>
            <a:grpSpLocks/>
          </p:cNvGrpSpPr>
          <p:nvPr/>
        </p:nvGrpSpPr>
        <p:grpSpPr bwMode="auto">
          <a:xfrm rot="16200000">
            <a:off x="8679021" y="1990171"/>
            <a:ext cx="599109" cy="369773"/>
            <a:chOff x="672" y="3264"/>
            <a:chExt cx="240" cy="240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102" name="Group 66"/>
            <p:cNvGrpSpPr>
              <a:grpSpLocks/>
            </p:cNvGrpSpPr>
            <p:nvPr/>
          </p:nvGrpSpPr>
          <p:grpSpPr bwMode="auto">
            <a:xfrm>
              <a:off x="672" y="3312"/>
              <a:ext cx="141" cy="192"/>
              <a:chOff x="672" y="3264"/>
              <a:chExt cx="141" cy="192"/>
            </a:xfrm>
            <a:grpFill/>
          </p:grpSpPr>
          <p:sp>
            <p:nvSpPr>
              <p:cNvPr id="107" name="AutoShape 67"/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93" cy="102"/>
              </a:xfrm>
              <a:prstGeom prst="flowChartMerge">
                <a:avLst/>
              </a:prstGeom>
              <a:grp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  <a:spcBef>
                    <a:spcPct val="50000"/>
                  </a:spcBef>
                  <a:defRPr/>
                </a:pPr>
                <a:endParaRPr kumimoji="0" lang="zh-TW" altLang="en-US" sz="2800" kern="0">
                  <a:solidFill>
                    <a:srgbClr val="081D5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8" name="AutoShape 68"/>
              <p:cNvSpPr>
                <a:spLocks noChangeArrowheads="1"/>
              </p:cNvSpPr>
              <p:nvPr/>
            </p:nvSpPr>
            <p:spPr bwMode="auto">
              <a:xfrm>
                <a:off x="672" y="3354"/>
                <a:ext cx="93" cy="102"/>
              </a:xfrm>
              <a:prstGeom prst="flowChartExtract">
                <a:avLst/>
              </a:prstGeom>
              <a:grp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  <a:spcBef>
                    <a:spcPct val="50000"/>
                  </a:spcBef>
                  <a:defRPr/>
                </a:pPr>
                <a:endParaRPr kumimoji="0" lang="zh-TW" altLang="en-US" sz="2800" kern="0">
                  <a:solidFill>
                    <a:srgbClr val="081D5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9" name="Line 69"/>
              <p:cNvSpPr>
                <a:spLocks noChangeShapeType="1"/>
              </p:cNvSpPr>
              <p:nvPr/>
            </p:nvSpPr>
            <p:spPr bwMode="auto">
              <a:xfrm>
                <a:off x="717" y="3360"/>
                <a:ext cx="96" cy="0"/>
              </a:xfrm>
              <a:prstGeom prst="lin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  <a:spcBef>
                    <a:spcPct val="50000"/>
                  </a:spcBef>
                  <a:defRPr/>
                </a:pPr>
                <a:endParaRPr kumimoji="0" lang="zh-TW" altLang="en-US" sz="2800" kern="0">
                  <a:solidFill>
                    <a:srgbClr val="081D5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03" name="AutoShape 70"/>
            <p:cNvSpPr>
              <a:spLocks noChangeArrowheads="1"/>
            </p:cNvSpPr>
            <p:nvPr/>
          </p:nvSpPr>
          <p:spPr bwMode="auto">
            <a:xfrm>
              <a:off x="816" y="3360"/>
              <a:ext cx="48" cy="96"/>
            </a:xfrm>
            <a:prstGeom prst="flowChartDelay">
              <a:avLst/>
            </a:prstGeom>
            <a:grp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0" lang="zh-TW" altLang="en-US" sz="2800" kern="0">
                <a:solidFill>
                  <a:srgbClr val="081D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4" name="Line 71"/>
            <p:cNvSpPr>
              <a:spLocks noChangeShapeType="1"/>
            </p:cNvSpPr>
            <p:nvPr/>
          </p:nvSpPr>
          <p:spPr bwMode="auto">
            <a:xfrm flipV="1">
              <a:off x="720" y="3264"/>
              <a:ext cx="192" cy="144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0" lang="zh-TW" altLang="en-US" sz="2800" kern="0">
                <a:solidFill>
                  <a:srgbClr val="081D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5" name="Line 72"/>
            <p:cNvSpPr>
              <a:spLocks noChangeShapeType="1"/>
            </p:cNvSpPr>
            <p:nvPr/>
          </p:nvSpPr>
          <p:spPr bwMode="auto">
            <a:xfrm>
              <a:off x="912" y="3264"/>
              <a:ext cx="0" cy="144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0" lang="zh-TW" altLang="en-US" sz="2800" kern="0">
                <a:solidFill>
                  <a:srgbClr val="081D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6" name="Line 73"/>
            <p:cNvSpPr>
              <a:spLocks noChangeShapeType="1"/>
            </p:cNvSpPr>
            <p:nvPr/>
          </p:nvSpPr>
          <p:spPr bwMode="auto">
            <a:xfrm flipH="1">
              <a:off x="864" y="3408"/>
              <a:ext cx="48" cy="0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0" lang="zh-TW" altLang="en-US" sz="2800" kern="0">
                <a:solidFill>
                  <a:srgbClr val="081D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00" name="圓角化同側角落矩形 99"/>
          <p:cNvSpPr/>
          <p:nvPr/>
        </p:nvSpPr>
        <p:spPr>
          <a:xfrm rot="16200000" flipH="1">
            <a:off x="9515055" y="2169132"/>
            <a:ext cx="177017" cy="34941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1" name="圓角化同側角落矩形 100"/>
          <p:cNvSpPr/>
          <p:nvPr/>
        </p:nvSpPr>
        <p:spPr>
          <a:xfrm rot="5400000" flipH="1">
            <a:off x="9743797" y="2289804"/>
            <a:ext cx="177017" cy="10807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941820" y="1724747"/>
            <a:ext cx="2125275" cy="124650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流程圖: 整理 112"/>
          <p:cNvSpPr/>
          <p:nvPr/>
        </p:nvSpPr>
        <p:spPr>
          <a:xfrm rot="5400000" flipH="1">
            <a:off x="8277855" y="4942023"/>
            <a:ext cx="296771" cy="379515"/>
          </a:xfrm>
          <a:prstGeom prst="flowChartCollate">
            <a:avLst/>
          </a:prstGeom>
          <a:solidFill>
            <a:srgbClr val="0099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4" name="Group 65"/>
          <p:cNvGrpSpPr>
            <a:grpSpLocks/>
          </p:cNvGrpSpPr>
          <p:nvPr/>
        </p:nvGrpSpPr>
        <p:grpSpPr bwMode="auto">
          <a:xfrm rot="16200000">
            <a:off x="8679021" y="4774424"/>
            <a:ext cx="599109" cy="369773"/>
            <a:chOff x="672" y="3264"/>
            <a:chExt cx="240" cy="240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119" name="Group 66"/>
            <p:cNvGrpSpPr>
              <a:grpSpLocks/>
            </p:cNvGrpSpPr>
            <p:nvPr/>
          </p:nvGrpSpPr>
          <p:grpSpPr bwMode="auto">
            <a:xfrm>
              <a:off x="672" y="3312"/>
              <a:ext cx="141" cy="192"/>
              <a:chOff x="672" y="3264"/>
              <a:chExt cx="141" cy="192"/>
            </a:xfrm>
            <a:grpFill/>
          </p:grpSpPr>
          <p:sp>
            <p:nvSpPr>
              <p:cNvPr id="124" name="AutoShape 67"/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93" cy="102"/>
              </a:xfrm>
              <a:prstGeom prst="flowChartMerge">
                <a:avLst/>
              </a:prstGeom>
              <a:grp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  <a:spcBef>
                    <a:spcPct val="50000"/>
                  </a:spcBef>
                  <a:defRPr/>
                </a:pPr>
                <a:endParaRPr kumimoji="0" lang="zh-TW" altLang="en-US" sz="2800" kern="0">
                  <a:solidFill>
                    <a:srgbClr val="081D5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5" name="AutoShape 68"/>
              <p:cNvSpPr>
                <a:spLocks noChangeArrowheads="1"/>
              </p:cNvSpPr>
              <p:nvPr/>
            </p:nvSpPr>
            <p:spPr bwMode="auto">
              <a:xfrm>
                <a:off x="672" y="3354"/>
                <a:ext cx="93" cy="102"/>
              </a:xfrm>
              <a:prstGeom prst="flowChartExtract">
                <a:avLst/>
              </a:prstGeom>
              <a:grp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  <a:spcBef>
                    <a:spcPct val="50000"/>
                  </a:spcBef>
                  <a:defRPr/>
                </a:pPr>
                <a:endParaRPr kumimoji="0" lang="zh-TW" altLang="en-US" sz="2800" kern="0">
                  <a:solidFill>
                    <a:srgbClr val="081D5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6" name="Line 69"/>
              <p:cNvSpPr>
                <a:spLocks noChangeShapeType="1"/>
              </p:cNvSpPr>
              <p:nvPr/>
            </p:nvSpPr>
            <p:spPr bwMode="auto">
              <a:xfrm>
                <a:off x="717" y="3360"/>
                <a:ext cx="96" cy="0"/>
              </a:xfrm>
              <a:prstGeom prst="lin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  <a:spcBef>
                    <a:spcPct val="50000"/>
                  </a:spcBef>
                  <a:defRPr/>
                </a:pPr>
                <a:endParaRPr kumimoji="0" lang="zh-TW" altLang="en-US" sz="2800" kern="0">
                  <a:solidFill>
                    <a:srgbClr val="081D5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20" name="AutoShape 70"/>
            <p:cNvSpPr>
              <a:spLocks noChangeArrowheads="1"/>
            </p:cNvSpPr>
            <p:nvPr/>
          </p:nvSpPr>
          <p:spPr bwMode="auto">
            <a:xfrm>
              <a:off x="816" y="3360"/>
              <a:ext cx="48" cy="96"/>
            </a:xfrm>
            <a:prstGeom prst="flowChartDelay">
              <a:avLst/>
            </a:prstGeom>
            <a:grp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0" lang="zh-TW" altLang="en-US" sz="2800" kern="0">
                <a:solidFill>
                  <a:srgbClr val="081D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" name="Line 71"/>
            <p:cNvSpPr>
              <a:spLocks noChangeShapeType="1"/>
            </p:cNvSpPr>
            <p:nvPr/>
          </p:nvSpPr>
          <p:spPr bwMode="auto">
            <a:xfrm flipV="1">
              <a:off x="720" y="3264"/>
              <a:ext cx="192" cy="144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0" lang="zh-TW" altLang="en-US" sz="2800" kern="0">
                <a:solidFill>
                  <a:srgbClr val="081D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" name="Line 72"/>
            <p:cNvSpPr>
              <a:spLocks noChangeShapeType="1"/>
            </p:cNvSpPr>
            <p:nvPr/>
          </p:nvSpPr>
          <p:spPr bwMode="auto">
            <a:xfrm>
              <a:off x="912" y="3264"/>
              <a:ext cx="0" cy="144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0" lang="zh-TW" altLang="en-US" sz="2800" kern="0">
                <a:solidFill>
                  <a:srgbClr val="081D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" name="Line 73"/>
            <p:cNvSpPr>
              <a:spLocks noChangeShapeType="1"/>
            </p:cNvSpPr>
            <p:nvPr/>
          </p:nvSpPr>
          <p:spPr bwMode="auto">
            <a:xfrm flipH="1">
              <a:off x="864" y="3408"/>
              <a:ext cx="48" cy="0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0" lang="zh-TW" altLang="en-US" sz="2800" kern="0">
                <a:solidFill>
                  <a:srgbClr val="081D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7" name="圓角化同側角落矩形 116"/>
          <p:cNvSpPr/>
          <p:nvPr/>
        </p:nvSpPr>
        <p:spPr>
          <a:xfrm rot="16200000" flipH="1">
            <a:off x="9515055" y="4953385"/>
            <a:ext cx="177017" cy="34941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" name="圓角化同側角落矩形 117"/>
          <p:cNvSpPr/>
          <p:nvPr/>
        </p:nvSpPr>
        <p:spPr>
          <a:xfrm rot="5400000" flipH="1">
            <a:off x="9743797" y="5074057"/>
            <a:ext cx="177017" cy="10807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7941820" y="4509000"/>
            <a:ext cx="2125275" cy="124650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Rectangle 30"/>
          <p:cNvSpPr>
            <a:spLocks noChangeArrowheads="1"/>
          </p:cNvSpPr>
          <p:nvPr/>
        </p:nvSpPr>
        <p:spPr bwMode="auto">
          <a:xfrm>
            <a:off x="545080" y="3429000"/>
            <a:ext cx="3804193" cy="62208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CFFFF" mc:Ignorable="a14" a14:legacySpreadsheetColorIndex="41"/>
          </a:solidFill>
          <a:ln w="15875">
            <a:solidFill>
              <a:srgbClr xmlns:mc="http://schemas.openxmlformats.org/markup-compatibility/2006" xmlns:a14="http://schemas.microsoft.com/office/drawing/2010/main" val="FF0000" mc:Ignorable="a14" a14:legacySpreadsheetColorIndex="10"/>
            </a:solidFill>
            <a:miter lim="800000"/>
            <a:headEnd/>
            <a:tailEnd/>
          </a:ln>
        </p:spPr>
        <p:txBody>
          <a:bodyPr wrap="square" lIns="27432" tIns="27432" rIns="27432" bIns="27432" anchor="ctr" upright="1"/>
          <a:lstStyle/>
          <a:p>
            <a:r>
              <a:rPr lang="en-US" altLang="zh-TW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S500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S830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從氣瓶櫃送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Purge N2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至主管線準備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Purge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管路。</a:t>
            </a:r>
          </a:p>
        </p:txBody>
      </p:sp>
      <p:sp>
        <p:nvSpPr>
          <p:cNvPr id="145" name="Rectangle 33"/>
          <p:cNvSpPr>
            <a:spLocks noChangeArrowheads="1"/>
          </p:cNvSpPr>
          <p:nvPr/>
        </p:nvSpPr>
        <p:spPr bwMode="auto">
          <a:xfrm>
            <a:off x="545080" y="3789000"/>
            <a:ext cx="3809027" cy="94487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CFFFF" mc:Ignorable="a14" a14:legacySpreadsheetColorIndex="41"/>
          </a:solidFill>
          <a:ln w="15875">
            <a:solidFill>
              <a:srgbClr xmlns:mc="http://schemas.openxmlformats.org/markup-compatibility/2006" xmlns:a14="http://schemas.microsoft.com/office/drawing/2010/main" val="FF0000" mc:Ignorable="a14" a14:legacySpreadsheetColorIndex="10"/>
            </a:solidFill>
            <a:miter lim="800000"/>
            <a:headEnd/>
            <a:tailEnd/>
          </a:ln>
        </p:spPr>
        <p:txBody>
          <a:bodyPr wrap="square" lIns="27432" tIns="27432" rIns="27432" bIns="27432" anchor="ctr" upright="1"/>
          <a:lstStyle/>
          <a:p>
            <a:r>
              <a:rPr lang="en-US" altLang="zh-TW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S500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通知各</a:t>
            </a:r>
            <a:r>
              <a:rPr lang="en-US" altLang="zh-TW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Module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使用規劃的抽氣機台</a:t>
            </a:r>
            <a:r>
              <a:rPr lang="zh-TW" altLang="en-US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N2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抽掉，持續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30~60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分鐘。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S830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再將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N2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關閉，並通知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S530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7" name="AutoShape 17"/>
          <p:cNvSpPr>
            <a:spLocks noChangeArrowheads="1"/>
          </p:cNvSpPr>
          <p:nvPr/>
        </p:nvSpPr>
        <p:spPr bwMode="auto">
          <a:xfrm>
            <a:off x="948160" y="3831896"/>
            <a:ext cx="3026909" cy="1605121"/>
          </a:xfrm>
          <a:prstGeom prst="diamond">
            <a:avLst/>
          </a:prstGeom>
          <a:solidFill>
            <a:srgbClr xmlns:mc="http://schemas.openxmlformats.org/markup-compatibility/2006" xmlns:a14="http://schemas.microsoft.com/office/drawing/2010/main" val="FF99CC" mc:Ignorable="a14" a14:legacySpreadsheetColorIndex="45"/>
          </a:solidFill>
          <a:ln w="1587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  <p:txBody>
          <a:bodyPr wrap="square" lIns="27432" tIns="27432" rIns="27432" bIns="0" anchor="t" upright="1"/>
          <a:lstStyle/>
          <a:p>
            <a:pPr algn="ctr"/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二次盤壓力表是否已抽至負壓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  <p:sp>
        <p:nvSpPr>
          <p:cNvPr id="148" name="Rectangle 43"/>
          <p:cNvSpPr>
            <a:spLocks noChangeArrowheads="1"/>
          </p:cNvSpPr>
          <p:nvPr/>
        </p:nvSpPr>
        <p:spPr bwMode="auto">
          <a:xfrm>
            <a:off x="544470" y="4149000"/>
            <a:ext cx="3804803" cy="71026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CFFFF" mc:Ignorable="a14" a14:legacySpreadsheetColorIndex="41"/>
          </a:solidFill>
          <a:ln w="15875">
            <a:solidFill>
              <a:srgbClr xmlns:mc="http://schemas.openxmlformats.org/markup-compatibility/2006" xmlns:a14="http://schemas.microsoft.com/office/drawing/2010/main" val="FF0000" mc:Ignorable="a14" a14:legacySpreadsheetColorIndex="10"/>
            </a:solidFill>
            <a:miter lim="800000"/>
            <a:headEnd/>
            <a:tailEnd/>
          </a:ln>
        </p:spPr>
        <p:txBody>
          <a:bodyPr wrap="square" lIns="27432" tIns="27432" rIns="27432" bIns="27432" anchor="ctr" upright="1"/>
          <a:lstStyle/>
          <a:p>
            <a:r>
              <a:rPr lang="en-US" altLang="zh-TW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S500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通知各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Module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關閉二次盤準備做管線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N2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保壓。</a:t>
            </a:r>
          </a:p>
        </p:txBody>
      </p:sp>
      <p:sp>
        <p:nvSpPr>
          <p:cNvPr id="149" name="Rectangle 45"/>
          <p:cNvSpPr>
            <a:spLocks noChangeArrowheads="1"/>
          </p:cNvSpPr>
          <p:nvPr/>
        </p:nvSpPr>
        <p:spPr bwMode="auto">
          <a:xfrm>
            <a:off x="542466" y="4634457"/>
            <a:ext cx="3804190" cy="59454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CFFFF" mc:Ignorable="a14" a14:legacySpreadsheetColorIndex="41"/>
          </a:solidFill>
          <a:ln w="15875">
            <a:solidFill>
              <a:srgbClr xmlns:mc="http://schemas.openxmlformats.org/markup-compatibility/2006" xmlns:a14="http://schemas.microsoft.com/office/drawing/2010/main" val="FF0000" mc:Ignorable="a14" a14:legacySpreadsheetColorIndex="10"/>
            </a:solidFill>
            <a:miter lim="800000"/>
            <a:headEnd/>
            <a:tailEnd/>
          </a:ln>
        </p:spPr>
        <p:txBody>
          <a:bodyPr wrap="square" lIns="27432" tIns="27432" rIns="27432" bIns="27432" anchor="ctr" upright="1"/>
          <a:lstStyle/>
          <a:p>
            <a:r>
              <a:rPr lang="en-US" altLang="zh-TW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S500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S830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開始送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N2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Module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抽氣機台做停機動作。</a:t>
            </a:r>
          </a:p>
        </p:txBody>
      </p:sp>
      <p:sp>
        <p:nvSpPr>
          <p:cNvPr id="150" name="Rectangle 46"/>
          <p:cNvSpPr>
            <a:spLocks noChangeArrowheads="1"/>
          </p:cNvSpPr>
          <p:nvPr/>
        </p:nvSpPr>
        <p:spPr bwMode="auto">
          <a:xfrm>
            <a:off x="549393" y="4937794"/>
            <a:ext cx="3797263" cy="120556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CFFFF" mc:Ignorable="a14" a14:legacySpreadsheetColorIndex="41"/>
          </a:solidFill>
          <a:ln w="15875">
            <a:solidFill>
              <a:srgbClr xmlns:mc="http://schemas.openxmlformats.org/markup-compatibility/2006" xmlns:a14="http://schemas.microsoft.com/office/drawing/2010/main" val="FF0000" mc:Ignorable="a14" a14:legacySpreadsheetColorIndex="10"/>
            </a:solidFill>
            <a:miter lim="800000"/>
            <a:headEnd/>
            <a:tailEnd/>
          </a:ln>
        </p:spPr>
        <p:txBody>
          <a:bodyPr wrap="square" lIns="27432" tIns="27432" rIns="27432" bIns="27432" anchor="ctr" upright="1"/>
          <a:lstStyle/>
          <a:p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Module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負責人應再一次檢查所有其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Module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所屬二次盤之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Manual valve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是否全部已關閉</a:t>
            </a:r>
            <a:r>
              <a:rPr lang="zh-TW" altLang="en-US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S830</a:t>
            </a:r>
            <a:r>
              <a:rPr lang="zh-TW" altLang="en-US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初期 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(30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</a:t>
            </a:r>
            <a:r>
              <a:rPr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保壓是否成功。</a:t>
            </a:r>
          </a:p>
        </p:txBody>
      </p:sp>
      <p:grpSp>
        <p:nvGrpSpPr>
          <p:cNvPr id="158" name="群組 157"/>
          <p:cNvGrpSpPr/>
          <p:nvPr/>
        </p:nvGrpSpPr>
        <p:grpSpPr>
          <a:xfrm>
            <a:off x="6447780" y="2349000"/>
            <a:ext cx="4148220" cy="4249150"/>
            <a:chOff x="6456000" y="2349000"/>
            <a:chExt cx="4148220" cy="4249150"/>
          </a:xfrm>
        </p:grpSpPr>
        <p:cxnSp>
          <p:nvCxnSpPr>
            <p:cNvPr id="159" name="直線單箭頭接點 158"/>
            <p:cNvCxnSpPr/>
            <p:nvPr/>
          </p:nvCxnSpPr>
          <p:spPr>
            <a:xfrm>
              <a:off x="6456000" y="3417455"/>
              <a:ext cx="1080000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單箭頭接點 159"/>
            <p:cNvCxnSpPr/>
            <p:nvPr/>
          </p:nvCxnSpPr>
          <p:spPr>
            <a:xfrm>
              <a:off x="7536000" y="2349000"/>
              <a:ext cx="306000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單箭頭接點 160"/>
            <p:cNvCxnSpPr/>
            <p:nvPr/>
          </p:nvCxnSpPr>
          <p:spPr>
            <a:xfrm>
              <a:off x="7536000" y="2349000"/>
              <a:ext cx="0" cy="2916000"/>
            </a:xfrm>
            <a:prstGeom prst="straightConnector1">
              <a:avLst/>
            </a:prstGeom>
            <a:ln w="2857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單箭頭接點 161"/>
            <p:cNvCxnSpPr/>
            <p:nvPr/>
          </p:nvCxnSpPr>
          <p:spPr>
            <a:xfrm>
              <a:off x="7536000" y="3754284"/>
              <a:ext cx="306000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單箭頭接點 162"/>
            <p:cNvCxnSpPr/>
            <p:nvPr/>
          </p:nvCxnSpPr>
          <p:spPr>
            <a:xfrm>
              <a:off x="7544220" y="5137775"/>
              <a:ext cx="306000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單箭頭接點 163"/>
            <p:cNvCxnSpPr/>
            <p:nvPr/>
          </p:nvCxnSpPr>
          <p:spPr>
            <a:xfrm>
              <a:off x="7536000" y="3436572"/>
              <a:ext cx="0" cy="3161578"/>
            </a:xfrm>
            <a:prstGeom prst="straightConnector1">
              <a:avLst/>
            </a:prstGeom>
            <a:ln w="28575">
              <a:solidFill>
                <a:schemeClr val="accent6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流程圖: 整理 164"/>
          <p:cNvSpPr/>
          <p:nvPr/>
        </p:nvSpPr>
        <p:spPr>
          <a:xfrm rot="10800000" flipH="1">
            <a:off x="8275198" y="2174147"/>
            <a:ext cx="296771" cy="379516"/>
          </a:xfrm>
          <a:prstGeom prst="flowChartCollat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流程圖: 整理 165"/>
          <p:cNvSpPr/>
          <p:nvPr/>
        </p:nvSpPr>
        <p:spPr>
          <a:xfrm rot="10800000" flipH="1">
            <a:off x="8275948" y="3552784"/>
            <a:ext cx="296771" cy="379516"/>
          </a:xfrm>
          <a:prstGeom prst="flowChartCollat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7" name="流程圖: 整理 166"/>
          <p:cNvSpPr/>
          <p:nvPr/>
        </p:nvSpPr>
        <p:spPr>
          <a:xfrm rot="10800000" flipH="1">
            <a:off x="8268797" y="4948017"/>
            <a:ext cx="296771" cy="379516"/>
          </a:xfrm>
          <a:prstGeom prst="flowChartCollat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8" name="群組 167"/>
          <p:cNvGrpSpPr/>
          <p:nvPr/>
        </p:nvGrpSpPr>
        <p:grpSpPr>
          <a:xfrm>
            <a:off x="6339892" y="2349000"/>
            <a:ext cx="2096108" cy="4249150"/>
            <a:chOff x="3404035" y="2349000"/>
            <a:chExt cx="7200185" cy="4249150"/>
          </a:xfrm>
        </p:grpSpPr>
        <p:cxnSp>
          <p:nvCxnSpPr>
            <p:cNvPr id="169" name="直線單箭頭接點 168"/>
            <p:cNvCxnSpPr/>
            <p:nvPr/>
          </p:nvCxnSpPr>
          <p:spPr>
            <a:xfrm flipV="1">
              <a:off x="3404035" y="3417455"/>
              <a:ext cx="413196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單箭頭接點 169"/>
            <p:cNvCxnSpPr/>
            <p:nvPr/>
          </p:nvCxnSpPr>
          <p:spPr>
            <a:xfrm>
              <a:off x="7536000" y="2349000"/>
              <a:ext cx="306000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單箭頭接點 170"/>
            <p:cNvCxnSpPr/>
            <p:nvPr/>
          </p:nvCxnSpPr>
          <p:spPr>
            <a:xfrm>
              <a:off x="7536000" y="2349000"/>
              <a:ext cx="0" cy="2916000"/>
            </a:xfrm>
            <a:prstGeom prst="straightConnector1">
              <a:avLst/>
            </a:prstGeom>
            <a:ln w="2857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單箭頭接點 171"/>
            <p:cNvCxnSpPr/>
            <p:nvPr/>
          </p:nvCxnSpPr>
          <p:spPr>
            <a:xfrm>
              <a:off x="7536000" y="3754284"/>
              <a:ext cx="306000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單箭頭接點 172"/>
            <p:cNvCxnSpPr/>
            <p:nvPr/>
          </p:nvCxnSpPr>
          <p:spPr>
            <a:xfrm>
              <a:off x="7544220" y="5137775"/>
              <a:ext cx="306000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單箭頭接點 173"/>
            <p:cNvCxnSpPr/>
            <p:nvPr/>
          </p:nvCxnSpPr>
          <p:spPr>
            <a:xfrm>
              <a:off x="7536000" y="3436572"/>
              <a:ext cx="0" cy="3161578"/>
            </a:xfrm>
            <a:prstGeom prst="straightConnector1">
              <a:avLst/>
            </a:prstGeom>
            <a:ln w="28575">
              <a:solidFill>
                <a:schemeClr val="accent6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94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6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6" grpId="1" animBg="1"/>
      <p:bldP spid="113" grpId="1" animBg="1"/>
      <p:bldP spid="144" grpId="0" animBg="1"/>
      <p:bldP spid="144" grpId="1" animBg="1"/>
      <p:bldP spid="145" grpId="0" animBg="1"/>
      <p:bldP spid="145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65" grpId="0" animBg="1"/>
      <p:bldP spid="166" grpId="0" animBg="1"/>
      <p:bldP spid="16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46</a:t>
            </a:fld>
            <a:endParaRPr lang="zh-TW" altLang="en-US" dirty="0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504056"/>
          </a:xfrm>
        </p:spPr>
        <p:txBody>
          <a:bodyPr/>
          <a:lstStyle/>
          <a:p>
            <a:r>
              <a:rPr lang="en-US" altLang="zh-TW" dirty="0"/>
              <a:t>Gas pump </a:t>
            </a:r>
            <a:r>
              <a:rPr lang="en-US" altLang="zh-TW" dirty="0" smtClean="0"/>
              <a:t>down</a:t>
            </a:r>
            <a:r>
              <a:rPr lang="zh-TW" altLang="en-US" dirty="0" smtClean="0"/>
              <a:t>注意事項</a:t>
            </a:r>
            <a:endParaRPr lang="en-US" altLang="zh-TW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596000" y="1077786"/>
            <a:ext cx="8784976" cy="1451214"/>
          </a:xfrm>
        </p:spPr>
        <p:txBody>
          <a:bodyPr/>
          <a:lstStyle/>
          <a:p>
            <a:r>
              <a:rPr lang="en-US" altLang="zh-TW" dirty="0" smtClean="0"/>
              <a:t>Gas pump down/on</a:t>
            </a:r>
            <a:r>
              <a:rPr lang="zh-TW" altLang="en-US" dirty="0" smtClean="0"/>
              <a:t>時輕敲二次盤表壓</a:t>
            </a:r>
            <a:r>
              <a:rPr lang="en-US" altLang="zh-TW" dirty="0" smtClean="0"/>
              <a:t>-</a:t>
            </a:r>
            <a:r>
              <a:rPr lang="zh-TW" altLang="en-US" dirty="0" smtClean="0">
                <a:solidFill>
                  <a:srgbClr val="0000FF"/>
                </a:solidFill>
              </a:rPr>
              <a:t>確認壓力錶正常與否</a:t>
            </a:r>
            <a:endParaRPr lang="en-US" altLang="zh-TW" dirty="0" smtClean="0">
              <a:solidFill>
                <a:srgbClr val="0000FF"/>
              </a:solidFill>
            </a:endParaRPr>
          </a:p>
          <a:p>
            <a:r>
              <a:rPr lang="zh-TW" altLang="en-US" dirty="0" smtClean="0"/>
              <a:t>確認</a:t>
            </a:r>
            <a:r>
              <a:rPr lang="en-US" altLang="zh-TW" dirty="0" smtClean="0"/>
              <a:t>Valve</a:t>
            </a:r>
            <a:r>
              <a:rPr lang="zh-TW" altLang="en-US" dirty="0" smtClean="0"/>
              <a:t>開關定位</a:t>
            </a:r>
            <a:r>
              <a:rPr lang="en-US" altLang="zh-TW" dirty="0" smtClean="0"/>
              <a:t>-</a:t>
            </a:r>
            <a:r>
              <a:rPr lang="zh-TW" altLang="en-US" dirty="0" smtClean="0">
                <a:solidFill>
                  <a:srgbClr val="0000FF"/>
                </a:solidFill>
              </a:rPr>
              <a:t>避免外物影響</a:t>
            </a:r>
            <a:endParaRPr lang="en-US" altLang="zh-TW" dirty="0" smtClean="0">
              <a:solidFill>
                <a:srgbClr val="0000FF"/>
              </a:solidFill>
            </a:endParaRPr>
          </a:p>
          <a:p>
            <a:r>
              <a:rPr lang="zh-TW" altLang="en-US" dirty="0" smtClean="0"/>
              <a:t>開關標示</a:t>
            </a:r>
            <a:r>
              <a:rPr lang="en-US" altLang="zh-TW" dirty="0" smtClean="0"/>
              <a:t>-</a:t>
            </a:r>
            <a:r>
              <a:rPr lang="zh-TW" altLang="en-US" dirty="0" smtClean="0">
                <a:solidFill>
                  <a:srgbClr val="0000FF"/>
                </a:solidFill>
              </a:rPr>
              <a:t>掛牌與防呆蓋</a:t>
            </a:r>
            <a:endParaRPr lang="en-US" altLang="zh-TW" dirty="0">
              <a:solidFill>
                <a:srgbClr val="0000FF"/>
              </a:solidFill>
            </a:endParaRPr>
          </a:p>
          <a:p>
            <a:r>
              <a:rPr lang="zh-TW" altLang="en-US" dirty="0" smtClean="0"/>
              <a:t>壓力確認</a:t>
            </a:r>
            <a:r>
              <a:rPr lang="en-US" altLang="zh-TW" dirty="0" smtClean="0"/>
              <a:t>-</a:t>
            </a:r>
            <a:r>
              <a:rPr lang="zh-TW" altLang="en-US" dirty="0" smtClean="0">
                <a:solidFill>
                  <a:srgbClr val="0000FF"/>
                </a:solidFill>
              </a:rPr>
              <a:t>二次盤閥件有無洩漏</a:t>
            </a:r>
            <a:endParaRPr lang="en-US" altLang="zh-TW" dirty="0" smtClean="0">
              <a:solidFill>
                <a:srgbClr val="0000FF"/>
              </a:solidFill>
            </a:endParaRPr>
          </a:p>
          <a:p>
            <a:pPr marL="361950" lvl="1" indent="0">
              <a:buNone/>
            </a:pPr>
            <a:endParaRPr lang="en-US" altLang="zh-TW" dirty="0"/>
          </a:p>
          <a:p>
            <a:pPr marL="361950" lvl="1" indent="0">
              <a:buNone/>
            </a:pPr>
            <a:endParaRPr lang="en-US" altLang="zh-TW" sz="1400" dirty="0"/>
          </a:p>
        </p:txBody>
      </p:sp>
      <p:pic>
        <p:nvPicPr>
          <p:cNvPr id="3075" name="E5817502-853F-453C-8802-1ED2D945BF1D" descr="IMG_120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000" y="2709000"/>
            <a:ext cx="3288267" cy="246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7A731258-1B3D-449D-AF80-05A25D737CF7" descr="IMG_120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1775" y="2709000"/>
            <a:ext cx="3286800" cy="24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2824AE3D-867D-4F87-B12E-776063990A6E" descr="IMG_1200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8086083" y="2709000"/>
            <a:ext cx="3286800" cy="24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 bwMode="auto">
          <a:xfrm>
            <a:off x="1295467" y="5184013"/>
            <a:ext cx="2700000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輕敲二次盤壓力錶</a:t>
            </a:r>
            <a:endParaRPr lang="zh-TW" altLang="en-US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344267" y="5203063"/>
            <a:ext cx="3823641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開關有無被掛牌鍊條卡住 無法關緊</a:t>
            </a:r>
            <a:endParaRPr lang="zh-TW" altLang="en-US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8124183" y="5184013"/>
            <a:ext cx="3220908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明確標示及防呆裝置</a:t>
            </a:r>
            <a:endParaRPr lang="zh-TW" altLang="en-US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103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Facility Gas system 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47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3048000" y="2991580"/>
            <a:ext cx="6096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kumimoji="0" lang="en-US" altLang="zh-TW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Bulk 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 system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Special gas system</a:t>
            </a: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JPC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氣櫃氣體鋼瓶更換流程</a:t>
            </a:r>
            <a:endParaRPr kumimoji="0" lang="en-US" altLang="zh-TW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氣體二次盤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(VMB, VMP)</a:t>
            </a: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 pump down/on</a:t>
            </a:r>
          </a:p>
          <a:p>
            <a:pPr marL="609600" lvl="2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Hook up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工程如何進行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氣體管材認識</a:t>
            </a:r>
            <a:r>
              <a:rPr kumimoji="0" lang="en-US" altLang="zh-TW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kumimoji="0"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 detector</a:t>
            </a:r>
            <a:r>
              <a:rPr kumimoji="0"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16657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弧形接點 72"/>
          <p:cNvCxnSpPr>
            <a:endCxn id="145" idx="0"/>
          </p:cNvCxnSpPr>
          <p:nvPr/>
        </p:nvCxnSpPr>
        <p:spPr bwMode="auto">
          <a:xfrm rot="10800000" flipV="1">
            <a:off x="3136726" y="2734928"/>
            <a:ext cx="2903066" cy="2796757"/>
          </a:xfrm>
          <a:prstGeom prst="curvedConnector3">
            <a:avLst>
              <a:gd name="adj1" fmla="val 5331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直線接點 130"/>
          <p:cNvCxnSpPr/>
          <p:nvPr/>
        </p:nvCxnSpPr>
        <p:spPr>
          <a:xfrm flipH="1" flipV="1">
            <a:off x="5749233" y="1853648"/>
            <a:ext cx="4033483" cy="1227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/>
          <p:nvPr/>
        </p:nvCxnSpPr>
        <p:spPr>
          <a:xfrm>
            <a:off x="9778805" y="1845290"/>
            <a:ext cx="3911" cy="265869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/>
          <p:cNvCxnSpPr/>
          <p:nvPr/>
        </p:nvCxnSpPr>
        <p:spPr>
          <a:xfrm flipH="1" flipV="1">
            <a:off x="5756001" y="1857000"/>
            <a:ext cx="4015156" cy="2784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endCxn id="42" idx="0"/>
          </p:cNvCxnSpPr>
          <p:nvPr/>
        </p:nvCxnSpPr>
        <p:spPr>
          <a:xfrm>
            <a:off x="9779000" y="1847850"/>
            <a:ext cx="132" cy="267011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/>
          <p:cNvCxnSpPr/>
          <p:nvPr/>
        </p:nvCxnSpPr>
        <p:spPr>
          <a:xfrm flipV="1">
            <a:off x="6020476" y="1865921"/>
            <a:ext cx="0" cy="2633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/>
          <p:cNvCxnSpPr/>
          <p:nvPr/>
        </p:nvCxnSpPr>
        <p:spPr>
          <a:xfrm flipH="1" flipV="1">
            <a:off x="6020477" y="1845135"/>
            <a:ext cx="2773" cy="288519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/>
          <p:cNvCxnSpPr/>
          <p:nvPr/>
        </p:nvCxnSpPr>
        <p:spPr>
          <a:xfrm flipH="1" flipV="1">
            <a:off x="5759882" y="1844825"/>
            <a:ext cx="1" cy="257971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圖片 34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056259" y="2086735"/>
            <a:ext cx="1425633" cy="944812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 bwMode="auto">
          <a:xfrm>
            <a:off x="6096000" y="1098739"/>
            <a:ext cx="1117452" cy="474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FAB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42" name="圖片 33" descr="畫面剪輯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4544" y="4517961"/>
            <a:ext cx="1329177" cy="112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矩形 42"/>
          <p:cNvSpPr/>
          <p:nvPr/>
        </p:nvSpPr>
        <p:spPr bwMode="auto">
          <a:xfrm>
            <a:off x="8652183" y="5845488"/>
            <a:ext cx="2073549" cy="474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S830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氣化課值班室</a:t>
            </a:r>
          </a:p>
        </p:txBody>
      </p:sp>
      <p:sp>
        <p:nvSpPr>
          <p:cNvPr id="44" name="矩形 1"/>
          <p:cNvSpPr>
            <a:spLocks noChangeArrowheads="1"/>
          </p:cNvSpPr>
          <p:nvPr/>
        </p:nvSpPr>
        <p:spPr bwMode="auto">
          <a:xfrm>
            <a:off x="9114544" y="5644369"/>
            <a:ext cx="1329177" cy="32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1600">
                <a:latin typeface="Calibri" panose="020F0502020204030204" pitchFamily="34" charset="0"/>
                <a:ea typeface="MS PGothic" panose="020B0600070205080204" pitchFamily="34" charset="-128"/>
              </a:rPr>
              <a:t>SCADA</a:t>
            </a:r>
            <a:endParaRPr kumimoji="0" lang="zh-TW" altLang="en-US" sz="1600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9" name="矩形 26"/>
          <p:cNvSpPr>
            <a:spLocks noChangeArrowheads="1"/>
          </p:cNvSpPr>
          <p:nvPr/>
        </p:nvSpPr>
        <p:spPr bwMode="auto">
          <a:xfrm>
            <a:off x="4090955" y="1835872"/>
            <a:ext cx="1329177" cy="32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1600" dirty="0">
                <a:latin typeface="Calibri" panose="020F0502020204030204" pitchFamily="34" charset="0"/>
                <a:ea typeface="MS PGothic" panose="020B0600070205080204" pitchFamily="34" charset="-128"/>
              </a:rPr>
              <a:t>Detector</a:t>
            </a:r>
            <a:endParaRPr kumimoji="0" lang="zh-TW" altLang="en-US" sz="1600" dirty="0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2558" y="4054691"/>
            <a:ext cx="2031355" cy="1629971"/>
          </a:xfrm>
          <a:prstGeom prst="rect">
            <a:avLst/>
          </a:prstGeom>
        </p:spPr>
      </p:pic>
      <p:sp>
        <p:nvSpPr>
          <p:cNvPr id="62" name="矩形 26"/>
          <p:cNvSpPr>
            <a:spLocks noChangeArrowheads="1"/>
          </p:cNvSpPr>
          <p:nvPr/>
        </p:nvSpPr>
        <p:spPr bwMode="auto">
          <a:xfrm>
            <a:off x="7110664" y="2611265"/>
            <a:ext cx="1329177" cy="32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zh-TW" altLang="en-US" sz="1600" dirty="0">
                <a:latin typeface="Calibri" panose="020F0502020204030204" pitchFamily="34" charset="0"/>
                <a:ea typeface="MS PGothic" panose="020B0600070205080204" pitchFamily="34" charset="-128"/>
              </a:rPr>
              <a:t>指示部</a:t>
            </a:r>
          </a:p>
        </p:txBody>
      </p:sp>
      <p:pic>
        <p:nvPicPr>
          <p:cNvPr id="60" name="圖片 59"/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8290" y="1624539"/>
            <a:ext cx="1425633" cy="9448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48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Gas detector</a:t>
            </a:r>
            <a:r>
              <a:rPr lang="zh-TW" altLang="en-US" dirty="0"/>
              <a:t>架構說明</a:t>
            </a:r>
          </a:p>
        </p:txBody>
      </p:sp>
      <p:cxnSp>
        <p:nvCxnSpPr>
          <p:cNvPr id="71" name="弧形接點 70"/>
          <p:cNvCxnSpPr/>
          <p:nvPr/>
        </p:nvCxnSpPr>
        <p:spPr bwMode="auto">
          <a:xfrm rot="10800000" flipV="1">
            <a:off x="3284141" y="2774464"/>
            <a:ext cx="2016950" cy="691959"/>
          </a:xfrm>
          <a:prstGeom prst="curvedConnector3">
            <a:avLst>
              <a:gd name="adj1" fmla="val 342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弧形接點 71"/>
          <p:cNvCxnSpPr/>
          <p:nvPr/>
        </p:nvCxnSpPr>
        <p:spPr bwMode="auto">
          <a:xfrm rot="10800000" flipV="1">
            <a:off x="2966452" y="2728275"/>
            <a:ext cx="2580705" cy="1278479"/>
          </a:xfrm>
          <a:prstGeom prst="curvedConnector3">
            <a:avLst>
              <a:gd name="adj1" fmla="val 4905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弧形接點 74"/>
          <p:cNvCxnSpPr/>
          <p:nvPr/>
        </p:nvCxnSpPr>
        <p:spPr bwMode="auto">
          <a:xfrm rot="5400000">
            <a:off x="2988685" y="3119596"/>
            <a:ext cx="3736200" cy="2902204"/>
          </a:xfrm>
          <a:prstGeom prst="curvedConnector3">
            <a:avLst>
              <a:gd name="adj1" fmla="val 95611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直線接點 107"/>
          <p:cNvCxnSpPr/>
          <p:nvPr/>
        </p:nvCxnSpPr>
        <p:spPr>
          <a:xfrm flipH="1" flipV="1">
            <a:off x="5499930" y="1844950"/>
            <a:ext cx="3537" cy="25199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/>
          <p:cNvCxnSpPr/>
          <p:nvPr/>
        </p:nvCxnSpPr>
        <p:spPr>
          <a:xfrm flipV="1">
            <a:off x="5751907" y="1855927"/>
            <a:ext cx="0" cy="25536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/>
          <p:cNvCxnSpPr/>
          <p:nvPr/>
        </p:nvCxnSpPr>
        <p:spPr>
          <a:xfrm flipH="1">
            <a:off x="5261811" y="1853263"/>
            <a:ext cx="498071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弧形接點 124"/>
          <p:cNvCxnSpPr>
            <a:endCxn id="145" idx="0"/>
          </p:cNvCxnSpPr>
          <p:nvPr/>
        </p:nvCxnSpPr>
        <p:spPr bwMode="auto">
          <a:xfrm rot="10800000" flipV="1">
            <a:off x="3136726" y="2737291"/>
            <a:ext cx="2883750" cy="2794394"/>
          </a:xfrm>
          <a:prstGeom prst="curvedConnector3">
            <a:avLst>
              <a:gd name="adj1" fmla="val 5031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直線接點 95"/>
          <p:cNvCxnSpPr/>
          <p:nvPr/>
        </p:nvCxnSpPr>
        <p:spPr>
          <a:xfrm flipV="1">
            <a:off x="6253235" y="1845290"/>
            <a:ext cx="0" cy="2633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/>
          <p:cNvCxnSpPr/>
          <p:nvPr/>
        </p:nvCxnSpPr>
        <p:spPr>
          <a:xfrm flipH="1" flipV="1">
            <a:off x="5261811" y="1855580"/>
            <a:ext cx="3537" cy="25199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弧形接點 73"/>
          <p:cNvCxnSpPr/>
          <p:nvPr/>
        </p:nvCxnSpPr>
        <p:spPr bwMode="auto">
          <a:xfrm rot="10800000" flipV="1">
            <a:off x="2882003" y="2712565"/>
            <a:ext cx="2889803" cy="1885384"/>
          </a:xfrm>
          <a:prstGeom prst="curvedConnector3">
            <a:avLst>
              <a:gd name="adj1" fmla="val 298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5" name="圖片 54"/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528" y="2667551"/>
            <a:ext cx="1488208" cy="993886"/>
          </a:xfrm>
          <a:prstGeom prst="rect">
            <a:avLst/>
          </a:prstGeom>
        </p:spPr>
      </p:pic>
      <p:pic>
        <p:nvPicPr>
          <p:cNvPr id="64" name="圖片 63"/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5037" y="4039673"/>
            <a:ext cx="1797738" cy="1242496"/>
          </a:xfrm>
          <a:prstGeom prst="rect">
            <a:avLst/>
          </a:prstGeom>
        </p:spPr>
      </p:pic>
      <p:pic>
        <p:nvPicPr>
          <p:cNvPr id="65" name="圖片 64"/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2743" y="5800257"/>
            <a:ext cx="1488208" cy="993886"/>
          </a:xfrm>
          <a:prstGeom prst="rect">
            <a:avLst/>
          </a:prstGeom>
        </p:spPr>
      </p:pic>
      <p:sp>
        <p:nvSpPr>
          <p:cNvPr id="145" name="雲朵形圖說文字 144"/>
          <p:cNvSpPr/>
          <p:nvPr/>
        </p:nvSpPr>
        <p:spPr>
          <a:xfrm rot="10218829">
            <a:off x="2746410" y="5348542"/>
            <a:ext cx="394332" cy="432222"/>
          </a:xfrm>
          <a:prstGeom prst="cloudCallou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9" name="弧形接點 138"/>
          <p:cNvCxnSpPr/>
          <p:nvPr/>
        </p:nvCxnSpPr>
        <p:spPr bwMode="auto">
          <a:xfrm rot="10800000" flipV="1">
            <a:off x="2966450" y="2713247"/>
            <a:ext cx="2818618" cy="1859404"/>
          </a:xfrm>
          <a:prstGeom prst="curvedConnector3">
            <a:avLst>
              <a:gd name="adj1" fmla="val 3612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橢圓 9"/>
          <p:cNvSpPr/>
          <p:nvPr/>
        </p:nvSpPr>
        <p:spPr>
          <a:xfrm>
            <a:off x="2495601" y="4222076"/>
            <a:ext cx="470849" cy="57507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26"/>
          <p:cNvSpPr>
            <a:spLocks noChangeArrowheads="1"/>
          </p:cNvSpPr>
          <p:nvPr/>
        </p:nvSpPr>
        <p:spPr bwMode="auto">
          <a:xfrm>
            <a:off x="3249356" y="4476887"/>
            <a:ext cx="2134230" cy="550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Close</a:t>
            </a:r>
            <a:r>
              <a:rPr kumimoji="0" lang="zh-TW" altLang="en-US" sz="1600" dirty="0">
                <a:solidFill>
                  <a:srgbClr val="0000F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點</a:t>
            </a:r>
            <a:endParaRPr kumimoji="0" lang="en-US" altLang="zh-TW" sz="1600" dirty="0">
              <a:solidFill>
                <a:srgbClr val="0000FF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pPr algn="ctr"/>
            <a:r>
              <a:rPr kumimoji="0"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(</a:t>
            </a:r>
            <a:r>
              <a:rPr kumimoji="0" lang="zh-TW" altLang="en-US" sz="1600" dirty="0">
                <a:solidFill>
                  <a:srgbClr val="0000F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機台</a:t>
            </a:r>
            <a:r>
              <a:rPr kumimoji="0" lang="zh-TW" altLang="en-US" sz="1600" dirty="0" smtClean="0">
                <a:solidFill>
                  <a:srgbClr val="0000F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的酸</a:t>
            </a:r>
            <a:r>
              <a:rPr kumimoji="0"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/</a:t>
            </a:r>
            <a:r>
              <a:rPr kumimoji="0" lang="zh-TW" altLang="en-US" sz="1600" dirty="0" smtClean="0">
                <a:solidFill>
                  <a:srgbClr val="0000F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熱</a:t>
            </a:r>
            <a:r>
              <a:rPr kumimoji="0" lang="zh-TW" altLang="en-US" sz="1600" dirty="0">
                <a:solidFill>
                  <a:srgbClr val="0000F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排氣</a:t>
            </a:r>
            <a:r>
              <a:rPr kumimoji="0"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)</a:t>
            </a:r>
            <a:endParaRPr kumimoji="0" lang="zh-TW" altLang="en-US" sz="1600" dirty="0">
              <a:solidFill>
                <a:srgbClr val="0000FF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6" name="矩形 26"/>
          <p:cNvSpPr>
            <a:spLocks noChangeArrowheads="1"/>
          </p:cNvSpPr>
          <p:nvPr/>
        </p:nvSpPr>
        <p:spPr bwMode="auto">
          <a:xfrm>
            <a:off x="3378209" y="5397019"/>
            <a:ext cx="1329177" cy="66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Open</a:t>
            </a:r>
            <a:r>
              <a:rPr kumimoji="0" lang="zh-TW" altLang="en-US" sz="1600" dirty="0">
                <a:solidFill>
                  <a:srgbClr val="0000F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點</a:t>
            </a:r>
            <a:endParaRPr kumimoji="0" lang="en-US" altLang="zh-TW" sz="1600" dirty="0">
              <a:solidFill>
                <a:srgbClr val="0000FF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pPr algn="ctr"/>
            <a:r>
              <a:rPr kumimoji="0"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(</a:t>
            </a:r>
            <a:r>
              <a:rPr kumimoji="0" lang="zh-TW" altLang="en-US" sz="1600" dirty="0">
                <a:solidFill>
                  <a:srgbClr val="0000F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機台周遭</a:t>
            </a:r>
            <a:r>
              <a:rPr kumimoji="0"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)</a:t>
            </a:r>
            <a:endParaRPr kumimoji="0" lang="zh-TW" altLang="en-US" sz="1600" dirty="0">
              <a:solidFill>
                <a:srgbClr val="0000FF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109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Bulk Gas</a:t>
            </a:r>
            <a:r>
              <a:rPr lang="zh-TW" altLang="en-US" dirty="0"/>
              <a:t>係由空氣中可解析出且需求量較大的一般氣體(如本廠使用的</a:t>
            </a:r>
            <a:r>
              <a:rPr lang="en-US" altLang="zh-TW" dirty="0" smtClean="0"/>
              <a:t>N2、H2、O2、Ar</a:t>
            </a:r>
            <a:r>
              <a:rPr lang="zh-TW" altLang="en-US" dirty="0" smtClean="0"/>
              <a:t>、</a:t>
            </a:r>
            <a:r>
              <a:rPr lang="en-US" altLang="zh-TW" dirty="0" smtClean="0"/>
              <a:t>HPA)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/>
              <a:t>非</a:t>
            </a:r>
            <a:r>
              <a:rPr lang="zh-TW" altLang="en-US" dirty="0"/>
              <a:t>泛指需求量大之氣體(如某些光電廠</a:t>
            </a:r>
            <a:r>
              <a:rPr lang="en-US" altLang="zh-TW" dirty="0"/>
              <a:t>NH3</a:t>
            </a:r>
            <a:r>
              <a:rPr lang="zh-TW" altLang="en-US" dirty="0"/>
              <a:t>使用</a:t>
            </a:r>
            <a:r>
              <a:rPr lang="en-US" altLang="zh-TW" dirty="0" smtClean="0"/>
              <a:t>BSGS(</a:t>
            </a:r>
            <a:r>
              <a:rPr lang="en-US" altLang="zh-TW" b="0" dirty="0"/>
              <a:t>Bulk Specialty Gas System</a:t>
            </a:r>
            <a:r>
              <a:rPr lang="en-US" altLang="zh-TW" dirty="0" smtClean="0"/>
              <a:t>)，</a:t>
            </a:r>
            <a:r>
              <a:rPr lang="zh-TW" altLang="en-US" dirty="0"/>
              <a:t>但</a:t>
            </a:r>
            <a:r>
              <a:rPr lang="en-US" altLang="zh-TW" dirty="0"/>
              <a:t>NH3</a:t>
            </a:r>
            <a:r>
              <a:rPr lang="zh-TW" altLang="en-US" dirty="0"/>
              <a:t>為</a:t>
            </a:r>
            <a:r>
              <a:rPr lang="en-US" altLang="zh-TW" dirty="0"/>
              <a:t>Special Gas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Bulk Gas</a:t>
            </a:r>
            <a:r>
              <a:rPr lang="zh-TW" altLang="en-US" dirty="0"/>
              <a:t>廣泛使用在半導體的各種製程中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rgbClr val="0000FF"/>
                </a:solidFill>
                <a:latin typeface="+mn-lt"/>
              </a:rPr>
              <a:t>O2</a:t>
            </a:r>
            <a:r>
              <a:rPr lang="zh-TW" altLang="en-US" dirty="0" smtClean="0">
                <a:solidFill>
                  <a:srgbClr val="0000FF"/>
                </a:solidFill>
                <a:latin typeface="+mn-lt"/>
              </a:rPr>
              <a:t>：擴散</a:t>
            </a:r>
            <a:r>
              <a:rPr lang="zh-TW" altLang="en-US" dirty="0">
                <a:solidFill>
                  <a:srgbClr val="0000FF"/>
                </a:solidFill>
                <a:latin typeface="+mn-lt"/>
              </a:rPr>
              <a:t>與乾蝕刻</a:t>
            </a:r>
          </a:p>
          <a:p>
            <a:pPr lvl="1">
              <a:lnSpc>
                <a:spcPct val="150000"/>
              </a:lnSpc>
            </a:pPr>
            <a:r>
              <a:rPr lang="en-US" altLang="zh-TW" dirty="0" err="1" smtClean="0">
                <a:solidFill>
                  <a:srgbClr val="0000FF"/>
                </a:solidFill>
                <a:latin typeface="+mn-lt"/>
              </a:rPr>
              <a:t>Ar</a:t>
            </a:r>
            <a:r>
              <a:rPr lang="zh-TW" altLang="en-US" dirty="0" smtClean="0">
                <a:solidFill>
                  <a:srgbClr val="0000FF"/>
                </a:solidFill>
                <a:latin typeface="+mn-lt"/>
              </a:rPr>
              <a:t>：濺</a:t>
            </a:r>
            <a:r>
              <a:rPr lang="zh-TW" altLang="en-US" dirty="0">
                <a:solidFill>
                  <a:srgbClr val="0000FF"/>
                </a:solidFill>
                <a:latin typeface="+mn-lt"/>
              </a:rPr>
              <a:t>鍍與蝕刻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rgbClr val="0000FF"/>
                </a:solidFill>
                <a:latin typeface="+mn-lt"/>
              </a:rPr>
              <a:t>H2</a:t>
            </a:r>
            <a:r>
              <a:rPr lang="zh-TW" altLang="en-US" dirty="0" smtClean="0">
                <a:solidFill>
                  <a:srgbClr val="0000FF"/>
                </a:solidFill>
                <a:latin typeface="+mn-lt"/>
              </a:rPr>
              <a:t>：爐</a:t>
            </a:r>
            <a:r>
              <a:rPr lang="zh-TW" altLang="en-US" dirty="0">
                <a:solidFill>
                  <a:srgbClr val="0000FF"/>
                </a:solidFill>
                <a:latin typeface="+mn-lt"/>
              </a:rPr>
              <a:t>管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rgbClr val="0000FF"/>
                </a:solidFill>
                <a:latin typeface="+mn-lt"/>
              </a:rPr>
              <a:t>N2</a:t>
            </a:r>
            <a:r>
              <a:rPr lang="zh-TW" altLang="en-US" dirty="0" smtClean="0">
                <a:solidFill>
                  <a:srgbClr val="0000FF"/>
                </a:solidFill>
                <a:latin typeface="+mn-lt"/>
              </a:rPr>
              <a:t>：管路</a:t>
            </a:r>
            <a:r>
              <a:rPr lang="zh-TW" altLang="en-US" dirty="0">
                <a:solidFill>
                  <a:srgbClr val="0000FF"/>
                </a:solidFill>
                <a:latin typeface="+mn-lt"/>
              </a:rPr>
              <a:t>吹淨、保壓測試、</a:t>
            </a:r>
            <a:r>
              <a:rPr lang="en-US" altLang="zh-TW" dirty="0">
                <a:solidFill>
                  <a:srgbClr val="0000FF"/>
                </a:solidFill>
                <a:latin typeface="+mn-lt"/>
              </a:rPr>
              <a:t>Process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Bulk </a:t>
            </a:r>
            <a:r>
              <a:rPr lang="en-US" altLang="zh-TW" dirty="0" smtClean="0"/>
              <a:t>Gas</a:t>
            </a:r>
            <a:r>
              <a:rPr lang="zh-TW" altLang="en-US" dirty="0" smtClean="0"/>
              <a:t>定義</a:t>
            </a:r>
            <a:r>
              <a:rPr lang="zh-TW" altLang="en-US" dirty="0"/>
              <a:t>及用途</a:t>
            </a:r>
          </a:p>
        </p:txBody>
      </p:sp>
    </p:spTree>
    <p:extLst>
      <p:ext uri="{BB962C8B-B14F-4D97-AF65-F5344CB8AC3E}">
        <p14:creationId xmlns:p14="http://schemas.microsoft.com/office/powerpoint/2010/main" val="420229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776000" y="1125538"/>
            <a:ext cx="9806400" cy="5000096"/>
          </a:xfrm>
        </p:spPr>
        <p:txBody>
          <a:bodyPr/>
          <a:lstStyle/>
          <a:p>
            <a:r>
              <a:rPr lang="en-US" altLang="zh-TW" dirty="0"/>
              <a:t>Gas detector</a:t>
            </a:r>
            <a:r>
              <a:rPr lang="zh-TW" altLang="en-US" dirty="0"/>
              <a:t>環境點</a:t>
            </a:r>
            <a:r>
              <a:rPr lang="en-US" altLang="zh-TW" dirty="0"/>
              <a:t>(close</a:t>
            </a:r>
            <a:r>
              <a:rPr lang="zh-TW" altLang="en-US" dirty="0"/>
              <a:t>點</a:t>
            </a:r>
            <a:r>
              <a:rPr lang="en-US" altLang="zh-TW" dirty="0"/>
              <a:t>)</a:t>
            </a:r>
            <a:r>
              <a:rPr lang="zh-TW" altLang="en-US" dirty="0"/>
              <a:t>偵測位置，依特殊氣體的排放特性而定：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0000FF"/>
                </a:solidFill>
              </a:rPr>
              <a:t>酸排氣</a:t>
            </a:r>
            <a:r>
              <a:rPr lang="zh-TW" altLang="en-US" dirty="0" smtClean="0">
                <a:solidFill>
                  <a:srgbClr val="0000FF"/>
                </a:solidFill>
              </a:rPr>
              <a:t>管路</a:t>
            </a:r>
            <a:r>
              <a:rPr lang="en-US" altLang="zh-TW" dirty="0" smtClean="0">
                <a:solidFill>
                  <a:srgbClr val="0000FF"/>
                </a:solidFill>
              </a:rPr>
              <a:t>(Acid exhaust)</a:t>
            </a:r>
            <a:endParaRPr lang="en-US" altLang="zh-TW" dirty="0">
              <a:solidFill>
                <a:srgbClr val="0000FF"/>
              </a:solidFill>
            </a:endParaRPr>
          </a:p>
          <a:p>
            <a:pPr lvl="1"/>
            <a:r>
              <a:rPr lang="zh-TW" altLang="en-US" dirty="0">
                <a:solidFill>
                  <a:srgbClr val="0000FF"/>
                </a:solidFill>
              </a:rPr>
              <a:t>熱排氣</a:t>
            </a:r>
            <a:r>
              <a:rPr lang="zh-TW" altLang="en-US" dirty="0" smtClean="0">
                <a:solidFill>
                  <a:srgbClr val="0000FF"/>
                </a:solidFill>
              </a:rPr>
              <a:t>管路</a:t>
            </a:r>
            <a:r>
              <a:rPr lang="en-US" altLang="zh-TW" dirty="0" smtClean="0">
                <a:solidFill>
                  <a:srgbClr val="0000FF"/>
                </a:solidFill>
              </a:rPr>
              <a:t>(Heat exhaust)</a:t>
            </a:r>
            <a:endParaRPr lang="en-US" altLang="zh-TW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lvl="1" indent="0">
              <a:buClr>
                <a:srgbClr val="C00000"/>
              </a:buClr>
              <a:buNone/>
            </a:pP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49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Gas detector close</a:t>
            </a:r>
            <a:r>
              <a:rPr lang="zh-TW" altLang="en-US" dirty="0"/>
              <a:t>點</a:t>
            </a:r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2384" y="2420888"/>
            <a:ext cx="2160000" cy="2160000"/>
          </a:xfrm>
          <a:prstGeom prst="rect">
            <a:avLst/>
          </a:prstGeom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2104" y="2420888"/>
            <a:ext cx="2160000" cy="2160000"/>
          </a:xfrm>
          <a:prstGeom prst="rect">
            <a:avLst/>
          </a:prstGeom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532664" y="2420888"/>
            <a:ext cx="2160000" cy="216000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>
            <a:off x="3284192" y="2713213"/>
            <a:ext cx="720080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6297944" y="2641205"/>
            <a:ext cx="720080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7737864" y="3089819"/>
            <a:ext cx="720080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29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776000" y="1125538"/>
            <a:ext cx="8640000" cy="5000096"/>
          </a:xfrm>
        </p:spPr>
        <p:txBody>
          <a:bodyPr/>
          <a:lstStyle/>
          <a:p>
            <a:r>
              <a:rPr lang="en-US" altLang="zh-TW" dirty="0"/>
              <a:t>Gas detector</a:t>
            </a:r>
            <a:r>
              <a:rPr lang="zh-TW" altLang="en-US" dirty="0"/>
              <a:t>環境點</a:t>
            </a:r>
            <a:r>
              <a:rPr lang="en-US" altLang="zh-TW" dirty="0"/>
              <a:t>(open</a:t>
            </a:r>
            <a:r>
              <a:rPr lang="zh-TW" altLang="en-US" dirty="0"/>
              <a:t>點</a:t>
            </a:r>
            <a:r>
              <a:rPr lang="en-US" altLang="zh-TW" dirty="0"/>
              <a:t>)</a:t>
            </a:r>
            <a:r>
              <a:rPr lang="zh-TW" altLang="en-US" dirty="0"/>
              <a:t>偵測位置，依特殊氣體的飄散特性而定：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0000FF"/>
                </a:solidFill>
              </a:rPr>
              <a:t>機台上方。</a:t>
            </a:r>
            <a:endParaRPr lang="en-US" altLang="zh-TW" dirty="0">
              <a:solidFill>
                <a:srgbClr val="0000FF"/>
              </a:solidFill>
            </a:endParaRPr>
          </a:p>
          <a:p>
            <a:pPr lvl="1"/>
            <a:r>
              <a:rPr lang="zh-TW" altLang="en-US" dirty="0">
                <a:solidFill>
                  <a:srgbClr val="0000FF"/>
                </a:solidFill>
              </a:rPr>
              <a:t>機台下方。</a:t>
            </a:r>
            <a:endParaRPr lang="en-US" altLang="zh-TW" dirty="0">
              <a:solidFill>
                <a:srgbClr val="0000FF"/>
              </a:solidFill>
            </a:endParaRPr>
          </a:p>
          <a:p>
            <a:pPr lvl="1"/>
            <a:r>
              <a:rPr lang="zh-TW" altLang="en-US" dirty="0">
                <a:solidFill>
                  <a:srgbClr val="0000FF"/>
                </a:solidFill>
              </a:rPr>
              <a:t>高架地板下方。</a:t>
            </a:r>
            <a:r>
              <a:rPr lang="en-US" altLang="zh-TW" dirty="0">
                <a:solidFill>
                  <a:srgbClr val="0000FF"/>
                </a:solidFill>
              </a:rPr>
              <a:t>  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lvl="1" indent="0">
              <a:buClr>
                <a:srgbClr val="C00000"/>
              </a:buClr>
              <a:buNone/>
            </a:pPr>
            <a:endParaRPr lang="en-US" altLang="zh-TW" dirty="0">
              <a:latin typeface="微軟正黑體" panose="020B0604030504040204" pitchFamily="34" charset="-120"/>
            </a:endParaRPr>
          </a:p>
          <a:p>
            <a:pPr marL="0" lvl="1" indent="0">
              <a:buClr>
                <a:srgbClr val="C00000"/>
              </a:buClr>
              <a:buNone/>
            </a:pPr>
            <a:r>
              <a:rPr lang="en-US" altLang="zh-TW" dirty="0" smtClean="0">
                <a:latin typeface="微軟正黑體" panose="020B0604030504040204" pitchFamily="34" charset="-120"/>
              </a:rPr>
              <a:t>＊</a:t>
            </a:r>
            <a:r>
              <a:rPr lang="zh-TW" altLang="en-US" dirty="0"/>
              <a:t>因偵測原理的關係，所以很容易受到其他氣體的</a:t>
            </a:r>
            <a:r>
              <a:rPr lang="en-US" altLang="zh-TW" dirty="0"/>
              <a:t>”</a:t>
            </a:r>
            <a:r>
              <a:rPr lang="zh-TW" altLang="en-US" dirty="0"/>
              <a:t>干擾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</a:t>
            </a:r>
            <a:r>
              <a:rPr lang="zh-TW" altLang="en-US" dirty="0" smtClean="0">
                <a:latin typeface="微軟正黑體" panose="020B0604030504040204" pitchFamily="34" charset="-120"/>
              </a:rPr>
              <a:t>在</a:t>
            </a:r>
            <a:r>
              <a:rPr lang="en-US" altLang="zh-TW" dirty="0" smtClean="0"/>
              <a:t>Detector</a:t>
            </a:r>
            <a:r>
              <a:rPr lang="zh-TW" altLang="en-US" dirty="0" smtClean="0"/>
              <a:t>偵測</a:t>
            </a:r>
            <a:r>
              <a:rPr lang="zh-TW" altLang="en-US" dirty="0"/>
              <a:t>位置，</a:t>
            </a:r>
            <a:r>
              <a:rPr lang="zh-TW" altLang="en-US" dirty="0">
                <a:solidFill>
                  <a:srgbClr val="FF0000"/>
                </a:solidFill>
              </a:rPr>
              <a:t>嚴禁擺放任何物品及作業</a:t>
            </a:r>
            <a:r>
              <a:rPr lang="zh-TW" altLang="en-US" dirty="0"/>
              <a:t>，避免造成</a:t>
            </a:r>
            <a:r>
              <a:rPr lang="en-US" altLang="zh-TW" dirty="0"/>
              <a:t>Detector</a:t>
            </a:r>
            <a:r>
              <a:rPr lang="zh-TW" altLang="en-US" dirty="0"/>
              <a:t>誤動作。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50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Gas detector open</a:t>
            </a:r>
            <a:r>
              <a:rPr lang="zh-TW" altLang="en-US" dirty="0"/>
              <a:t>點</a:t>
            </a:r>
          </a:p>
        </p:txBody>
      </p:sp>
      <p:pic>
        <p:nvPicPr>
          <p:cNvPr id="6" name="圖片 5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3636" y="2632619"/>
            <a:ext cx="2160000" cy="2160000"/>
          </a:xfrm>
          <a:prstGeom prst="rect">
            <a:avLst/>
          </a:prstGeom>
        </p:spPr>
      </p:pic>
      <p:pic>
        <p:nvPicPr>
          <p:cNvPr id="7" name="圖片 6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8" y="2629935"/>
            <a:ext cx="2160000" cy="2160000"/>
          </a:xfrm>
          <a:prstGeom prst="rect">
            <a:avLst/>
          </a:prstGeom>
        </p:spPr>
      </p:pic>
      <p:pic>
        <p:nvPicPr>
          <p:cNvPr id="8" name="圖片 7" descr="畫面剪輯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380" y="2629935"/>
            <a:ext cx="2160000" cy="2160000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3363236" y="3280691"/>
            <a:ext cx="720080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390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373384" y="171998"/>
            <a:ext cx="3239552" cy="7593316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51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Gas detector</a:t>
            </a:r>
            <a:r>
              <a:rPr lang="zh-TW" altLang="en-US" dirty="0"/>
              <a:t>隔離說明</a:t>
            </a:r>
          </a:p>
        </p:txBody>
      </p:sp>
      <p:sp>
        <p:nvSpPr>
          <p:cNvPr id="9" name="矩形 8"/>
          <p:cNvSpPr/>
          <p:nvPr/>
        </p:nvSpPr>
        <p:spPr>
          <a:xfrm>
            <a:off x="1775520" y="1050005"/>
            <a:ext cx="8435280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lang="en-US" altLang="zh-TW" b="1" dirty="0">
                <a:ea typeface="微軟正黑體" panose="020B0604030504040204" pitchFamily="34" charset="-120"/>
              </a:rPr>
              <a:t>Detector</a:t>
            </a:r>
            <a:r>
              <a:rPr lang="zh-TW" altLang="en-US" b="1" dirty="0">
                <a:solidFill>
                  <a:srgbClr val="FF0000"/>
                </a:solidFill>
                <a:ea typeface="微軟正黑體" panose="020B0604030504040204" pitchFamily="34" charset="-120"/>
              </a:rPr>
              <a:t>隔離</a:t>
            </a:r>
            <a:r>
              <a:rPr lang="zh-TW" altLang="en-US" b="1" dirty="0">
                <a:ea typeface="微軟正黑體" panose="020B0604030504040204" pitchFamily="34" charset="-120"/>
              </a:rPr>
              <a:t>，紀錄表的資料填寫</a:t>
            </a:r>
            <a:endParaRPr kumimoji="0" lang="zh-TW" altLang="zh-TW" sz="1600" b="1" dirty="0">
              <a:ea typeface="微軟正黑體" panose="020B0604030504040204" pitchFamily="34" charset="-120"/>
              <a:cs typeface="Arial" pitchFamily="34" charset="0"/>
            </a:endParaRPr>
          </a:p>
          <a:p>
            <a:pPr marL="628650" lvl="1" indent="-266700" eaLnBrk="0" hangingPunct="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日期時間</a:t>
            </a:r>
            <a:r>
              <a:rPr lang="en-US" altLang="zh-TW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→</a:t>
            </a:r>
            <a:r>
              <a:rPr lang="zh-TW" altLang="en-US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確認機台代號</a:t>
            </a:r>
            <a:r>
              <a:rPr lang="en-US" altLang="zh-TW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→</a:t>
            </a:r>
            <a:r>
              <a:rPr lang="zh-TW" altLang="en-US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隔離的</a:t>
            </a:r>
            <a:r>
              <a:rPr lang="en-US" altLang="zh-TW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Gas</a:t>
            </a:r>
            <a:r>
              <a:rPr lang="zh-TW" altLang="en-US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偵測點</a:t>
            </a:r>
            <a:r>
              <a:rPr lang="en-US" altLang="zh-TW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→</a:t>
            </a:r>
            <a:r>
              <a:rPr lang="zh-TW" altLang="en-US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申請者及聯絡電話</a:t>
            </a:r>
            <a:r>
              <a:rPr lang="en-US" altLang="zh-TW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→</a:t>
            </a:r>
            <a:r>
              <a:rPr lang="zh-TW" altLang="en-US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廠務同仁檢查確認</a:t>
            </a:r>
            <a:endParaRPr lang="en-US" altLang="zh-TW" sz="1600" b="1" dirty="0">
              <a:solidFill>
                <a:srgbClr val="0000FF"/>
              </a:solidFill>
              <a:ea typeface="微軟正黑體" panose="020B0604030504040204" pitchFamily="34" charset="-120"/>
              <a:cs typeface="Arial" pitchFamily="34" charset="0"/>
            </a:endParaRPr>
          </a:p>
          <a:p>
            <a:pPr marL="190500" indent="-285750" eaLnBrk="0" hangingPunct="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TW" altLang="en-US" b="1" dirty="0"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ea typeface="微軟正黑體" panose="020B0604030504040204" pitchFamily="34" charset="-120"/>
              </a:rPr>
              <a:t>Detector</a:t>
            </a:r>
            <a:r>
              <a:rPr lang="zh-TW" altLang="en-US" b="1" dirty="0">
                <a:solidFill>
                  <a:srgbClr val="FF0000"/>
                </a:solidFill>
                <a:ea typeface="微軟正黑體" panose="020B0604030504040204" pitchFamily="34" charset="-120"/>
              </a:rPr>
              <a:t>復歸</a:t>
            </a:r>
            <a:r>
              <a:rPr lang="zh-TW" altLang="en-US" b="1" dirty="0">
                <a:ea typeface="微軟正黑體" panose="020B0604030504040204" pitchFamily="34" charset="-120"/>
              </a:rPr>
              <a:t>，紀錄表的資料填寫</a:t>
            </a:r>
            <a:endParaRPr lang="zh-TW" altLang="zh-TW" b="1" dirty="0">
              <a:ea typeface="微軟正黑體" panose="020B0604030504040204" pitchFamily="34" charset="-120"/>
            </a:endParaRPr>
          </a:p>
          <a:p>
            <a:pPr marL="647700" lvl="1" indent="-285750" eaLnBrk="0" hangingPunct="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確認機台代號</a:t>
            </a:r>
            <a:r>
              <a:rPr lang="en-US" altLang="zh-TW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→</a:t>
            </a:r>
            <a:r>
              <a:rPr lang="zh-TW" altLang="en-US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解除隔離的</a:t>
            </a:r>
            <a:r>
              <a:rPr lang="en-US" altLang="zh-TW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Gas</a:t>
            </a:r>
            <a:r>
              <a:rPr lang="zh-TW" altLang="en-US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偵測點</a:t>
            </a:r>
            <a:r>
              <a:rPr lang="en-US" altLang="zh-TW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→</a:t>
            </a:r>
            <a:r>
              <a:rPr lang="zh-TW" altLang="en-US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申請者</a:t>
            </a:r>
            <a:r>
              <a:rPr lang="en-US" altLang="zh-TW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→</a:t>
            </a:r>
            <a:r>
              <a:rPr lang="zh-TW" altLang="en-US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廠務同仁檢查確認</a:t>
            </a:r>
            <a:endParaRPr lang="en-US" altLang="zh-TW" sz="1600" b="1" dirty="0">
              <a:solidFill>
                <a:srgbClr val="0000FF"/>
              </a:solidFill>
              <a:ea typeface="微軟正黑體" panose="020B0604030504040204" pitchFamily="34" charset="-120"/>
              <a:cs typeface="Arial" pitchFamily="34" charset="0"/>
            </a:endParaRPr>
          </a:p>
          <a:p>
            <a:pPr marL="361950" lvl="1" eaLnBrk="0" hangingPunct="0">
              <a:spcBef>
                <a:spcPct val="20000"/>
              </a:spcBef>
              <a:buClr>
                <a:srgbClr val="FF0000"/>
              </a:buClr>
            </a:pPr>
            <a:endParaRPr lang="zh-TW" altLang="zh-TW" sz="1600" b="1" dirty="0"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2359946" y="2644610"/>
            <a:ext cx="7266429" cy="2419628"/>
            <a:chOff x="611560" y="2847203"/>
            <a:chExt cx="7923552" cy="2958061"/>
          </a:xfrm>
        </p:grpSpPr>
        <p:sp>
          <p:nvSpPr>
            <p:cNvPr id="11" name="矩形 10"/>
            <p:cNvSpPr/>
            <p:nvPr/>
          </p:nvSpPr>
          <p:spPr>
            <a:xfrm>
              <a:off x="611560" y="2847203"/>
              <a:ext cx="5832648" cy="29580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6372200" y="2852936"/>
              <a:ext cx="2162912" cy="29523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60348" y="2847203"/>
              <a:ext cx="2491572" cy="29523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772848" y="5594913"/>
            <a:ext cx="857162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lang="en-US" altLang="zh-TW" b="1" dirty="0">
                <a:ea typeface="微軟正黑體" panose="020B0604030504040204" pitchFamily="34" charset="-120"/>
              </a:rPr>
              <a:t>Open area detector</a:t>
            </a:r>
            <a:r>
              <a:rPr lang="zh-TW" altLang="en-US" b="1" dirty="0">
                <a:ea typeface="微軟正黑體" panose="020B0604030504040204" pitchFamily="34" charset="-120"/>
              </a:rPr>
              <a:t>不可申請隔離</a:t>
            </a:r>
            <a:r>
              <a:rPr lang="en-US" altLang="zh-TW" b="1" dirty="0">
                <a:ea typeface="微軟正黑體" panose="020B0604030504040204" pitchFamily="34" charset="-120"/>
              </a:rPr>
              <a:t>(Alarm off)</a:t>
            </a:r>
            <a:r>
              <a:rPr lang="zh-TW" altLang="en-US" b="1" dirty="0">
                <a:ea typeface="微軟正黑體" panose="020B0604030504040204" pitchFamily="34" charset="-120"/>
              </a:rPr>
              <a:t>。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lang="en-US" altLang="zh-TW" b="1" dirty="0">
                <a:ea typeface="微軟正黑體" panose="020B0604030504040204" pitchFamily="34" charset="-120"/>
              </a:rPr>
              <a:t>Close area detector</a:t>
            </a:r>
            <a:r>
              <a:rPr lang="zh-TW" altLang="en-US" b="1" dirty="0">
                <a:ea typeface="微軟正黑體" panose="020B0604030504040204" pitchFamily="34" charset="-120"/>
              </a:rPr>
              <a:t>因</a:t>
            </a:r>
            <a:r>
              <a:rPr lang="en-US" altLang="zh-TW" b="1" dirty="0">
                <a:ea typeface="微軟正黑體" panose="020B0604030504040204" pitchFamily="34" charset="-120"/>
              </a:rPr>
              <a:t>P.M.</a:t>
            </a:r>
            <a:r>
              <a:rPr lang="zh-TW" altLang="en-US" b="1" dirty="0">
                <a:ea typeface="微軟正黑體" panose="020B0604030504040204" pitchFamily="34" charset="-120"/>
              </a:rPr>
              <a:t>或其他原因</a:t>
            </a:r>
            <a:r>
              <a:rPr lang="en-US" altLang="zh-TW" b="1" dirty="0">
                <a:ea typeface="微軟正黑體" panose="020B0604030504040204" pitchFamily="34" charset="-120"/>
              </a:rPr>
              <a:t>Alarm off</a:t>
            </a:r>
            <a:r>
              <a:rPr lang="zh-TW" altLang="en-US" b="1" dirty="0">
                <a:ea typeface="微軟正黑體" panose="020B0604030504040204" pitchFamily="34" charset="-120"/>
              </a:rPr>
              <a:t>，</a:t>
            </a:r>
            <a:r>
              <a:rPr lang="en-US" altLang="zh-TW" b="1" dirty="0">
                <a:ea typeface="微軟正黑體" panose="020B0604030504040204" pitchFamily="34" charset="-120"/>
              </a:rPr>
              <a:t>S830</a:t>
            </a:r>
            <a:r>
              <a:rPr lang="zh-TW" altLang="en-US" b="1" dirty="0">
                <a:ea typeface="微軟正黑體" panose="020B0604030504040204" pitchFamily="34" charset="-120"/>
              </a:rPr>
              <a:t>值班工程師自</a:t>
            </a:r>
            <a:r>
              <a:rPr lang="en-US" altLang="zh-TW" b="1" dirty="0">
                <a:ea typeface="微軟正黑體" panose="020B0604030504040204" pitchFamily="34" charset="-120"/>
              </a:rPr>
              <a:t>Alarm off</a:t>
            </a:r>
            <a:r>
              <a:rPr lang="zh-TW" altLang="en-US" b="1" dirty="0">
                <a:ea typeface="微軟正黑體" panose="020B0604030504040204" pitchFamily="34" charset="-120"/>
              </a:rPr>
              <a:t>起</a:t>
            </a:r>
            <a:r>
              <a:rPr lang="en-US" altLang="zh-TW" b="1" dirty="0">
                <a:ea typeface="微軟正黑體" panose="020B0604030504040204" pitchFamily="34" charset="-120"/>
              </a:rPr>
              <a:t>3</a:t>
            </a:r>
            <a:r>
              <a:rPr lang="zh-TW" altLang="en-US" b="1" dirty="0">
                <a:ea typeface="微軟正黑體" panose="020B0604030504040204" pitchFamily="34" charset="-120"/>
              </a:rPr>
              <a:t>日內</a:t>
            </a:r>
            <a:r>
              <a:rPr lang="en-US" altLang="zh-TW" b="1" dirty="0">
                <a:ea typeface="微軟正黑體" panose="020B0604030504040204" pitchFamily="34" charset="-120"/>
              </a:rPr>
              <a:t>review</a:t>
            </a:r>
            <a:r>
              <a:rPr lang="zh-TW" altLang="en-US" b="1" dirty="0">
                <a:ea typeface="微軟正黑體" panose="020B0604030504040204" pitchFamily="34" charset="-120"/>
              </a:rPr>
              <a:t>並記錄其未復歸原因。</a:t>
            </a:r>
          </a:p>
        </p:txBody>
      </p:sp>
    </p:spTree>
    <p:extLst>
      <p:ext uri="{BB962C8B-B14F-4D97-AF65-F5344CB8AC3E}">
        <p14:creationId xmlns:p14="http://schemas.microsoft.com/office/powerpoint/2010/main" val="34761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52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Gas detector SCADA </a:t>
            </a:r>
            <a:r>
              <a:rPr lang="zh-TW" altLang="en-US" dirty="0"/>
              <a:t>介紹說明</a:t>
            </a:r>
          </a:p>
        </p:txBody>
      </p:sp>
      <p:pic>
        <p:nvPicPr>
          <p:cNvPr id="7" name="內容版面配置區 6"/>
          <p:cNvPicPr>
            <a:picLocks noGrp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1200" y="3429320"/>
            <a:ext cx="8280000" cy="2880000"/>
          </a:xfrm>
        </p:spPr>
      </p:pic>
      <p:sp>
        <p:nvSpPr>
          <p:cNvPr id="9" name="矩形 8"/>
          <p:cNvSpPr/>
          <p:nvPr/>
        </p:nvSpPr>
        <p:spPr>
          <a:xfrm>
            <a:off x="1775520" y="1050004"/>
            <a:ext cx="8435280" cy="2437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lang="en-US" altLang="zh-TW" b="1" dirty="0">
                <a:ea typeface="微軟正黑體" panose="020B0604030504040204" pitchFamily="34" charset="-120"/>
              </a:rPr>
              <a:t>Gas detector</a:t>
            </a:r>
            <a:r>
              <a:rPr lang="zh-TW" altLang="en-US" b="1" dirty="0">
                <a:ea typeface="微軟正黑體" panose="020B0604030504040204" pitchFamily="34" charset="-120"/>
              </a:rPr>
              <a:t>點位名稱說明：</a:t>
            </a:r>
            <a:endParaRPr kumimoji="0" lang="zh-TW" altLang="zh-TW" sz="1600" b="1" dirty="0">
              <a:ea typeface="微軟正黑體" panose="020B0604030504040204" pitchFamily="34" charset="-120"/>
              <a:cs typeface="Arial" pitchFamily="34" charset="0"/>
            </a:endParaRPr>
          </a:p>
          <a:p>
            <a:pPr marL="628650" lvl="1" indent="-266700" eaLnBrk="0" hangingPunct="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l"/>
            </a:pPr>
            <a:r>
              <a:rPr lang="en-US" altLang="zh-TW" sz="1600" b="1" u="sng" dirty="0">
                <a:ea typeface="微軟正黑體" panose="020B0604030504040204" pitchFamily="34" charset="-120"/>
                <a:cs typeface="Arial" pitchFamily="34" charset="0"/>
              </a:rPr>
              <a:t>A59</a:t>
            </a: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 </a:t>
            </a:r>
            <a:r>
              <a:rPr lang="en-US" altLang="zh-TW" sz="1600" b="1" u="sng" dirty="0">
                <a:ea typeface="微軟正黑體" panose="020B0604030504040204" pitchFamily="34" charset="-120"/>
                <a:cs typeface="Arial" pitchFamily="34" charset="0"/>
              </a:rPr>
              <a:t>C</a:t>
            </a:r>
            <a:r>
              <a:rPr lang="en-US" altLang="zh-TW" sz="1600" b="1" dirty="0">
                <a:ea typeface="微軟正黑體" panose="020B0604030504040204" pitchFamily="34" charset="-120"/>
                <a:cs typeface="Arial" pitchFamily="34" charset="0"/>
              </a:rPr>
              <a:t>-</a:t>
            </a:r>
            <a:r>
              <a:rPr lang="en-US" altLang="zh-TW" sz="1600" b="1" u="sng" dirty="0">
                <a:ea typeface="微軟正黑體" panose="020B0604030504040204" pitchFamily="34" charset="-120"/>
                <a:cs typeface="Arial" pitchFamily="34" charset="0"/>
              </a:rPr>
              <a:t>2</a:t>
            </a:r>
            <a:r>
              <a:rPr lang="en-US" altLang="zh-TW" sz="1600" b="1" dirty="0">
                <a:ea typeface="微軟正黑體" panose="020B0604030504040204" pitchFamily="34" charset="-120"/>
                <a:cs typeface="Arial" pitchFamily="34" charset="0"/>
              </a:rPr>
              <a:t>→</a:t>
            </a:r>
            <a:r>
              <a:rPr lang="en-US" altLang="zh-TW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A59</a:t>
            </a:r>
            <a:r>
              <a:rPr lang="zh-TW" altLang="en-US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：機台編號</a:t>
            </a: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、</a:t>
            </a:r>
            <a:r>
              <a:rPr lang="en-US" altLang="zh-TW" sz="1600" b="1" dirty="0">
                <a:solidFill>
                  <a:srgbClr val="FF0000"/>
                </a:solidFill>
                <a:ea typeface="微軟正黑體" panose="020B0604030504040204" pitchFamily="34" charset="-120"/>
                <a:cs typeface="Arial" pitchFamily="34" charset="0"/>
              </a:rPr>
              <a:t>C</a:t>
            </a:r>
            <a:r>
              <a:rPr lang="zh-TW" altLang="en-US" sz="1600" b="1" dirty="0">
                <a:solidFill>
                  <a:srgbClr val="FF0000"/>
                </a:solidFill>
                <a:ea typeface="微軟正黑體" panose="020B0604030504040204" pitchFamily="34" charset="-120"/>
                <a:cs typeface="Arial" pitchFamily="34" charset="0"/>
              </a:rPr>
              <a:t>：</a:t>
            </a:r>
            <a:r>
              <a:rPr lang="en-US" altLang="zh-TW" sz="1600" b="1" dirty="0">
                <a:solidFill>
                  <a:srgbClr val="FF0000"/>
                </a:solidFill>
                <a:ea typeface="微軟正黑體" panose="020B0604030504040204" pitchFamily="34" charset="-120"/>
                <a:cs typeface="Arial" pitchFamily="34" charset="0"/>
              </a:rPr>
              <a:t>Close</a:t>
            </a:r>
            <a:r>
              <a:rPr lang="zh-TW" altLang="en-US" sz="1600" b="1" dirty="0">
                <a:solidFill>
                  <a:srgbClr val="FF0000"/>
                </a:solidFill>
                <a:ea typeface="微軟正黑體" panose="020B0604030504040204" pitchFamily="34" charset="-120"/>
                <a:cs typeface="Arial" pitchFamily="34" charset="0"/>
              </a:rPr>
              <a:t>機台偵測點</a:t>
            </a: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、</a:t>
            </a:r>
            <a:r>
              <a:rPr lang="en-US" altLang="zh-TW" sz="1600" b="1" dirty="0">
                <a:ea typeface="微軟正黑體" panose="020B0604030504040204" pitchFamily="34" charset="-120"/>
                <a:cs typeface="Arial" pitchFamily="34" charset="0"/>
              </a:rPr>
              <a:t>2</a:t>
            </a: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：該機台第</a:t>
            </a:r>
            <a:r>
              <a:rPr lang="en-US" altLang="zh-TW" sz="1600" b="1" dirty="0">
                <a:ea typeface="微軟正黑體" panose="020B0604030504040204" pitchFamily="34" charset="-120"/>
                <a:cs typeface="Arial" pitchFamily="34" charset="0"/>
              </a:rPr>
              <a:t>2</a:t>
            </a: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台</a:t>
            </a:r>
            <a:r>
              <a:rPr lang="en-US" altLang="zh-TW" sz="1600" b="1" dirty="0">
                <a:ea typeface="微軟正黑體" panose="020B0604030504040204" pitchFamily="34" charset="-120"/>
                <a:cs typeface="Arial" pitchFamily="34" charset="0"/>
              </a:rPr>
              <a:t>Detector</a:t>
            </a:r>
          </a:p>
          <a:p>
            <a:pPr marL="628650" lvl="1" indent="-266700" eaLnBrk="0" hangingPunct="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l"/>
            </a:pPr>
            <a:r>
              <a:rPr lang="en-US" altLang="zh-TW" sz="1600" b="1" u="sng" dirty="0">
                <a:ea typeface="微軟正黑體" panose="020B0604030504040204" pitchFamily="34" charset="-120"/>
                <a:cs typeface="Arial" pitchFamily="34" charset="0"/>
              </a:rPr>
              <a:t>A64</a:t>
            </a: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 </a:t>
            </a:r>
            <a:r>
              <a:rPr lang="en-US" altLang="zh-TW" sz="1600" b="1" u="sng" dirty="0">
                <a:ea typeface="微軟正黑體" panose="020B0604030504040204" pitchFamily="34" charset="-120"/>
                <a:cs typeface="Arial" pitchFamily="34" charset="0"/>
              </a:rPr>
              <a:t>O</a:t>
            </a:r>
            <a:r>
              <a:rPr lang="en-US" altLang="zh-TW" sz="1600" b="1" dirty="0">
                <a:ea typeface="微軟正黑體" panose="020B0604030504040204" pitchFamily="34" charset="-120"/>
                <a:cs typeface="Arial" pitchFamily="34" charset="0"/>
              </a:rPr>
              <a:t>-5</a:t>
            </a: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→</a:t>
            </a:r>
            <a:r>
              <a:rPr lang="en-US" altLang="zh-TW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A64</a:t>
            </a:r>
            <a:r>
              <a:rPr lang="zh-TW" altLang="en-US" sz="1600" b="1" dirty="0">
                <a:solidFill>
                  <a:srgbClr val="0000FF"/>
                </a:solidFill>
                <a:ea typeface="微軟正黑體" panose="020B0604030504040204" pitchFamily="34" charset="-120"/>
                <a:cs typeface="Arial" pitchFamily="34" charset="0"/>
              </a:rPr>
              <a:t>：機台編號</a:t>
            </a: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、</a:t>
            </a:r>
            <a:r>
              <a:rPr lang="en-US" altLang="zh-TW" sz="1600" b="1" dirty="0">
                <a:solidFill>
                  <a:srgbClr val="FF0000"/>
                </a:solidFill>
                <a:ea typeface="微軟正黑體" panose="020B0604030504040204" pitchFamily="34" charset="-120"/>
                <a:cs typeface="Arial" pitchFamily="34" charset="0"/>
              </a:rPr>
              <a:t>O</a:t>
            </a:r>
            <a:r>
              <a:rPr lang="zh-TW" altLang="en-US" sz="1600" b="1" dirty="0">
                <a:solidFill>
                  <a:srgbClr val="FF0000"/>
                </a:solidFill>
                <a:ea typeface="微軟正黑體" panose="020B0604030504040204" pitchFamily="34" charset="-120"/>
                <a:cs typeface="Arial" pitchFamily="34" charset="0"/>
              </a:rPr>
              <a:t>：</a:t>
            </a:r>
            <a:r>
              <a:rPr lang="en-US" altLang="zh-TW" sz="1600" b="1" dirty="0">
                <a:solidFill>
                  <a:srgbClr val="FF0000"/>
                </a:solidFill>
                <a:ea typeface="微軟正黑體" panose="020B0604030504040204" pitchFamily="34" charset="-120"/>
                <a:cs typeface="Arial" pitchFamily="34" charset="0"/>
              </a:rPr>
              <a:t>Open</a:t>
            </a:r>
            <a:r>
              <a:rPr lang="zh-TW" altLang="en-US" sz="1600" b="1" dirty="0">
                <a:solidFill>
                  <a:srgbClr val="FF0000"/>
                </a:solidFill>
                <a:ea typeface="微軟正黑體" panose="020B0604030504040204" pitchFamily="34" charset="-120"/>
                <a:cs typeface="Arial" pitchFamily="34" charset="0"/>
              </a:rPr>
              <a:t>環境偵測點</a:t>
            </a: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、</a:t>
            </a:r>
            <a:r>
              <a:rPr lang="en-US" altLang="zh-TW" sz="1600" b="1" dirty="0">
                <a:ea typeface="微軟正黑體" panose="020B0604030504040204" pitchFamily="34" charset="-120"/>
                <a:cs typeface="Arial" pitchFamily="34" charset="0"/>
              </a:rPr>
              <a:t>5</a:t>
            </a: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：該機台第</a:t>
            </a:r>
            <a:r>
              <a:rPr lang="en-US" altLang="zh-TW" sz="1600" b="1" dirty="0">
                <a:ea typeface="微軟正黑體" panose="020B0604030504040204" pitchFamily="34" charset="-120"/>
                <a:cs typeface="Arial" pitchFamily="34" charset="0"/>
              </a:rPr>
              <a:t>5</a:t>
            </a: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台</a:t>
            </a:r>
            <a:r>
              <a:rPr lang="en-US" altLang="zh-TW" sz="1600" b="1" dirty="0">
                <a:ea typeface="微軟正黑體" panose="020B0604030504040204" pitchFamily="34" charset="-120"/>
                <a:cs typeface="Arial" pitchFamily="34" charset="0"/>
              </a:rPr>
              <a:t>Detector</a:t>
            </a:r>
          </a:p>
          <a:p>
            <a:pPr marL="628650" lvl="1" indent="-266700" eaLnBrk="0" hangingPunct="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l"/>
            </a:pPr>
            <a:r>
              <a:rPr lang="en-US" altLang="zh-TW" sz="1600" b="1" dirty="0">
                <a:ea typeface="微軟正黑體" panose="020B0604030504040204" pitchFamily="34" charset="-120"/>
                <a:cs typeface="Arial" pitchFamily="34" charset="0"/>
              </a:rPr>
              <a:t>ALARM OFF</a:t>
            </a: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→綠底：警報隔離狀態，但</a:t>
            </a:r>
            <a:r>
              <a:rPr lang="en-US" altLang="zh-TW" sz="1600" b="1" dirty="0">
                <a:ea typeface="微軟正黑體" panose="020B0604030504040204" pitchFamily="34" charset="-120"/>
                <a:cs typeface="Arial" pitchFamily="34" charset="0"/>
              </a:rPr>
              <a:t>Detector</a:t>
            </a: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仍有偵測功能。</a:t>
            </a:r>
            <a:endParaRPr lang="en-US" altLang="zh-TW" sz="1600" b="1" dirty="0">
              <a:ea typeface="微軟正黑體" panose="020B0604030504040204" pitchFamily="34" charset="-120"/>
              <a:cs typeface="Arial" pitchFamily="34" charset="0"/>
            </a:endParaRPr>
          </a:p>
          <a:p>
            <a:pPr marL="628650" lvl="1" indent="-266700" eaLnBrk="0" hangingPunct="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l"/>
            </a:pP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氣體洩漏等級：依濃度分 </a:t>
            </a:r>
            <a:r>
              <a:rPr lang="en-US" altLang="zh-TW" sz="1600" b="1" dirty="0">
                <a:ea typeface="微軟正黑體" panose="020B0604030504040204" pitchFamily="34" charset="-120"/>
                <a:cs typeface="Arial" pitchFamily="34" charset="0"/>
              </a:rPr>
              <a:t>Warning</a:t>
            </a: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、第一段、第二段</a:t>
            </a:r>
            <a:endParaRPr lang="en-US" altLang="zh-TW" sz="1600" b="1" dirty="0">
              <a:ea typeface="微軟正黑體" panose="020B0604030504040204" pitchFamily="34" charset="-120"/>
              <a:cs typeface="Arial" pitchFamily="34" charset="0"/>
            </a:endParaRPr>
          </a:p>
          <a:p>
            <a:pPr marL="628650" lvl="1" indent="-266700" eaLnBrk="0" hangingPunct="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l"/>
            </a:pP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撤廠警報：</a:t>
            </a:r>
            <a:endParaRPr lang="en-US" altLang="zh-TW" sz="1600" b="1" dirty="0">
              <a:ea typeface="微軟正黑體" panose="020B0604030504040204" pitchFamily="34" charset="-120"/>
              <a:cs typeface="Arial" pitchFamily="34" charset="0"/>
            </a:endParaRPr>
          </a:p>
          <a:p>
            <a:pPr marL="361950" lvl="1" eaLnBrk="0" hangingPunct="0">
              <a:spcBef>
                <a:spcPct val="20000"/>
              </a:spcBef>
              <a:buClr>
                <a:srgbClr val="3333FF"/>
              </a:buClr>
            </a:pP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→</a:t>
            </a:r>
            <a:r>
              <a:rPr lang="en-US" altLang="zh-TW" sz="1600" b="1" dirty="0">
                <a:ea typeface="微軟正黑體" panose="020B0604030504040204" pitchFamily="34" charset="-120"/>
                <a:cs typeface="Arial" pitchFamily="34" charset="0"/>
              </a:rPr>
              <a:t>Close</a:t>
            </a: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點 濃度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≧</a:t>
            </a: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第二段持續 </a:t>
            </a:r>
            <a:r>
              <a:rPr lang="en-US" altLang="zh-TW" sz="1600" b="1" dirty="0">
                <a:ea typeface="微軟正黑體" panose="020B0604030504040204" pitchFamily="34" charset="-120"/>
                <a:cs typeface="Arial" pitchFamily="34" charset="0"/>
              </a:rPr>
              <a:t>900</a:t>
            </a: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秒，系統會推出撤廠警報。</a:t>
            </a:r>
            <a:endParaRPr lang="en-US" altLang="zh-TW" sz="1600" b="1" dirty="0">
              <a:ea typeface="微軟正黑體" panose="020B0604030504040204" pitchFamily="34" charset="-120"/>
              <a:cs typeface="Arial" pitchFamily="34" charset="0"/>
            </a:endParaRPr>
          </a:p>
          <a:p>
            <a:pPr marL="361950" lvl="1" eaLnBrk="0" hangingPunct="0">
              <a:spcBef>
                <a:spcPct val="20000"/>
              </a:spcBef>
              <a:buClr>
                <a:srgbClr val="3333FF"/>
              </a:buClr>
            </a:pP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→</a:t>
            </a:r>
            <a:r>
              <a:rPr lang="en-US" altLang="zh-TW" sz="1600" b="1" dirty="0">
                <a:ea typeface="微軟正黑體" panose="020B0604030504040204" pitchFamily="34" charset="-120"/>
                <a:cs typeface="Arial" pitchFamily="34" charset="0"/>
              </a:rPr>
              <a:t>Open</a:t>
            </a: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點 濃度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≧</a:t>
            </a: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第二段持續 </a:t>
            </a:r>
            <a:r>
              <a:rPr lang="en-US" altLang="zh-TW" sz="1600" b="1" dirty="0">
                <a:ea typeface="微軟正黑體" panose="020B0604030504040204" pitchFamily="34" charset="-120"/>
                <a:cs typeface="Arial" pitchFamily="34" charset="0"/>
              </a:rPr>
              <a:t>5</a:t>
            </a:r>
            <a:r>
              <a:rPr lang="zh-TW" altLang="en-US" sz="1600" b="1" dirty="0">
                <a:ea typeface="微軟正黑體" panose="020B0604030504040204" pitchFamily="34" charset="-120"/>
                <a:cs typeface="Arial" pitchFamily="34" charset="0"/>
              </a:rPr>
              <a:t>秒，系統會推出撤廠警報。</a:t>
            </a:r>
            <a:endParaRPr lang="en-US" altLang="zh-TW" sz="1600" b="1" dirty="0"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97084" y="6010686"/>
            <a:ext cx="7913716" cy="118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297084" y="4993123"/>
            <a:ext cx="702572" cy="132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5807968" y="3437258"/>
            <a:ext cx="3312368" cy="2872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728049" y="4813778"/>
            <a:ext cx="504056" cy="328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9048328" y="3419634"/>
            <a:ext cx="1212872" cy="2872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61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76000" y="1125538"/>
            <a:ext cx="8640480" cy="4535710"/>
          </a:xfrm>
        </p:spPr>
        <p:txBody>
          <a:bodyPr/>
          <a:lstStyle/>
          <a:p>
            <a:r>
              <a:rPr lang="en-US" altLang="zh-TW" dirty="0"/>
              <a:t>SCADA</a:t>
            </a:r>
            <a:r>
              <a:rPr lang="zh-TW" altLang="en-US" dirty="0"/>
              <a:t>確認：</a:t>
            </a:r>
            <a:r>
              <a:rPr lang="en-US" altLang="zh-TW" dirty="0"/>
              <a:t>Gas</a:t>
            </a:r>
            <a:r>
              <a:rPr lang="zh-TW" altLang="en-US" dirty="0"/>
              <a:t>種類、</a:t>
            </a:r>
            <a:r>
              <a:rPr lang="en-US" altLang="zh-TW" dirty="0"/>
              <a:t>Gas</a:t>
            </a:r>
            <a:r>
              <a:rPr lang="zh-TW" altLang="en-US" dirty="0"/>
              <a:t> </a:t>
            </a:r>
            <a:r>
              <a:rPr lang="en-US" altLang="zh-TW" dirty="0" smtClean="0"/>
              <a:t>Leak Trend </a:t>
            </a:r>
            <a:r>
              <a:rPr lang="en-US" altLang="zh-TW" dirty="0"/>
              <a:t>Chart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電話通知</a:t>
            </a:r>
            <a:r>
              <a:rPr lang="zh-TW" altLang="en-US" dirty="0" smtClean="0"/>
              <a:t>：</a:t>
            </a:r>
            <a:r>
              <a:rPr lang="en-US" altLang="zh-TW" dirty="0" smtClean="0"/>
              <a:t>S100</a:t>
            </a:r>
            <a:r>
              <a:rPr lang="zh-TW" altLang="en-US" dirty="0"/>
              <a:t>主任及主管。</a:t>
            </a:r>
            <a:endParaRPr lang="en-US" altLang="zh-TW" dirty="0"/>
          </a:p>
          <a:p>
            <a:r>
              <a:rPr lang="zh-TW" altLang="en-US" dirty="0"/>
              <a:t>異常通報：於</a:t>
            </a:r>
            <a:r>
              <a:rPr lang="en-US" altLang="zh-TW" dirty="0"/>
              <a:t>30</a:t>
            </a:r>
            <a:r>
              <a:rPr lang="zh-TW" altLang="en-US" dirty="0"/>
              <a:t> </a:t>
            </a:r>
            <a:r>
              <a:rPr lang="en-US" altLang="zh-TW" dirty="0"/>
              <a:t>min</a:t>
            </a:r>
            <a:r>
              <a:rPr lang="zh-TW" altLang="en-US" dirty="0"/>
              <a:t>內</a:t>
            </a:r>
            <a:r>
              <a:rPr lang="zh-TW" altLang="en-US" dirty="0" smtClean="0"/>
              <a:t>發出異常通報</a:t>
            </a:r>
            <a:r>
              <a:rPr lang="en-US" altLang="zh-TW" dirty="0"/>
              <a:t>Mail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r>
              <a:rPr lang="zh-TW" altLang="en-US" dirty="0"/>
              <a:t>確認用設備：</a:t>
            </a:r>
            <a:r>
              <a:rPr lang="en-US" altLang="zh-TW" dirty="0"/>
              <a:t>Portable</a:t>
            </a:r>
            <a:r>
              <a:rPr lang="zh-TW" altLang="en-US" dirty="0"/>
              <a:t> </a:t>
            </a:r>
            <a:r>
              <a:rPr lang="en-US" altLang="zh-TW" dirty="0"/>
              <a:t>detector(</a:t>
            </a:r>
            <a:r>
              <a:rPr lang="zh-TW" altLang="en-US" dirty="0"/>
              <a:t>依氣體別</a:t>
            </a:r>
            <a:r>
              <a:rPr lang="en-US" altLang="zh-TW" dirty="0"/>
              <a:t>)</a:t>
            </a:r>
            <a:r>
              <a:rPr lang="zh-TW" altLang="en-US" dirty="0"/>
              <a:t>、數位電錶。</a:t>
            </a:r>
            <a:endParaRPr lang="en-US" altLang="zh-TW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1600" dirty="0">
                <a:solidFill>
                  <a:srgbClr val="0000FF"/>
                </a:solidFill>
              </a:rPr>
              <a:t>     </a:t>
            </a:r>
            <a:r>
              <a:rPr lang="zh-TW" altLang="en-US" sz="1600" dirty="0">
                <a:solidFill>
                  <a:srgbClr val="0000FF"/>
                </a:solidFill>
              </a:rPr>
              <a:t>        </a:t>
            </a:r>
            <a:endParaRPr lang="en-US" altLang="zh-TW" dirty="0">
              <a:solidFill>
                <a:srgbClr val="081D58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61950" lvl="1" indent="0">
              <a:buNone/>
            </a:pPr>
            <a:endParaRPr lang="en-US" altLang="zh-TW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53</a:t>
            </a:fld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Gas detector</a:t>
            </a:r>
            <a:r>
              <a:rPr lang="zh-TW" altLang="en-US" dirty="0"/>
              <a:t>異常讀值處理步驟</a:t>
            </a:r>
            <a:endParaRPr lang="en-US" altLang="zh-TW" dirty="0"/>
          </a:p>
        </p:txBody>
      </p:sp>
      <p:grpSp>
        <p:nvGrpSpPr>
          <p:cNvPr id="25" name="群組 24"/>
          <p:cNvGrpSpPr/>
          <p:nvPr/>
        </p:nvGrpSpPr>
        <p:grpSpPr>
          <a:xfrm>
            <a:off x="4877348" y="2995736"/>
            <a:ext cx="3076291" cy="3142346"/>
            <a:chOff x="6189650" y="1007716"/>
            <a:chExt cx="2747636" cy="2553061"/>
          </a:xfrm>
        </p:grpSpPr>
        <p:pic>
          <p:nvPicPr>
            <p:cNvPr id="21" name="圖片 20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94366" y="1007716"/>
              <a:ext cx="2338202" cy="2277009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6189650" y="3285712"/>
              <a:ext cx="2747636" cy="275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以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Portable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進行機台及環境檢查</a:t>
              </a: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1596000" y="2996954"/>
            <a:ext cx="3214186" cy="3144009"/>
            <a:chOff x="551797" y="3827797"/>
            <a:chExt cx="2219762" cy="2555580"/>
          </a:xfrm>
        </p:grpSpPr>
        <p:sp>
          <p:nvSpPr>
            <p:cNvPr id="36" name="矩形 35"/>
            <p:cNvSpPr/>
            <p:nvPr/>
          </p:nvSpPr>
          <p:spPr>
            <a:xfrm>
              <a:off x="1111593" y="6108186"/>
              <a:ext cx="962667" cy="2751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Trend Chart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pic>
          <p:nvPicPr>
            <p:cNvPr id="48" name="圖片 47" descr="畫面剪輯"/>
            <p:cNvPicPr>
              <a:picLocks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797" y="3827797"/>
              <a:ext cx="2219762" cy="2277063"/>
            </a:xfrm>
            <a:prstGeom prst="rect">
              <a:avLst/>
            </a:prstGeom>
          </p:spPr>
        </p:pic>
      </p:grpSp>
      <p:grpSp>
        <p:nvGrpSpPr>
          <p:cNvPr id="53" name="群組 52"/>
          <p:cNvGrpSpPr/>
          <p:nvPr/>
        </p:nvGrpSpPr>
        <p:grpSpPr>
          <a:xfrm>
            <a:off x="7935536" y="2924945"/>
            <a:ext cx="2408936" cy="3211923"/>
            <a:chOff x="5949190" y="1602108"/>
            <a:chExt cx="3197331" cy="4968046"/>
          </a:xfrm>
        </p:grpSpPr>
        <p:sp>
          <p:nvSpPr>
            <p:cNvPr id="50" name="矩形 49"/>
            <p:cNvSpPr/>
            <p:nvPr/>
          </p:nvSpPr>
          <p:spPr>
            <a:xfrm>
              <a:off x="6862038" y="6046495"/>
              <a:ext cx="1334451" cy="523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異常通報</a:t>
              </a:r>
            </a:p>
          </p:txBody>
        </p:sp>
        <p:pic>
          <p:nvPicPr>
            <p:cNvPr id="52" name="圖片 51" descr="畫面剪輯"/>
            <p:cNvPicPr>
              <a:picLocks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9190" y="1602108"/>
              <a:ext cx="3197331" cy="4444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971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981200" y="1125538"/>
            <a:ext cx="8434800" cy="5000096"/>
          </a:xfrm>
        </p:spPr>
        <p:txBody>
          <a:bodyPr/>
          <a:lstStyle/>
          <a:p>
            <a:r>
              <a:rPr lang="en-US" altLang="zh-TW" dirty="0"/>
              <a:t>S830 (</a:t>
            </a:r>
            <a:r>
              <a:rPr lang="zh-TW" altLang="en-US" dirty="0"/>
              <a:t>廠務氣化課</a:t>
            </a:r>
            <a:r>
              <a:rPr lang="en-US" altLang="zh-TW" dirty="0"/>
              <a:t>)</a:t>
            </a:r>
            <a:r>
              <a:rPr lang="zh-TW" altLang="en-US" dirty="0"/>
              <a:t>主要業務範圍</a:t>
            </a:r>
            <a:endParaRPr lang="en-US" altLang="zh-TW" dirty="0"/>
          </a:p>
          <a:p>
            <a:pPr lvl="1"/>
            <a:r>
              <a:rPr lang="en-US" altLang="zh-TW" dirty="0"/>
              <a:t>Bulk gas system</a:t>
            </a:r>
            <a:r>
              <a:rPr lang="zh-TW" altLang="en-US" dirty="0"/>
              <a:t> </a:t>
            </a:r>
            <a:endParaRPr lang="en-US" altLang="zh-TW" dirty="0"/>
          </a:p>
          <a:p>
            <a:pPr lvl="1"/>
            <a:r>
              <a:rPr lang="en-US" altLang="zh-TW" dirty="0"/>
              <a:t>Special gas system(</a:t>
            </a:r>
            <a:r>
              <a:rPr lang="zh-TW" altLang="en-US" dirty="0"/>
              <a:t>含</a:t>
            </a:r>
            <a:r>
              <a:rPr lang="en-US" altLang="zh-TW" dirty="0"/>
              <a:t>Gas detector)</a:t>
            </a:r>
          </a:p>
          <a:p>
            <a:pPr lvl="1"/>
            <a:r>
              <a:rPr lang="en-US" altLang="zh-TW" dirty="0"/>
              <a:t>Chemical system</a:t>
            </a:r>
          </a:p>
          <a:p>
            <a:pPr lvl="1"/>
            <a:r>
              <a:rPr lang="en-US" altLang="zh-TW" dirty="0"/>
              <a:t>Exhaust </a:t>
            </a:r>
            <a:r>
              <a:rPr lang="en-US" altLang="zh-TW" dirty="0" smtClean="0"/>
              <a:t>system</a:t>
            </a:r>
          </a:p>
          <a:p>
            <a:pPr lvl="1"/>
            <a:endParaRPr lang="en-US" altLang="zh-TW" dirty="0"/>
          </a:p>
          <a:p>
            <a:r>
              <a:rPr lang="zh-TW" altLang="en-US" dirty="0"/>
              <a:t>值班室設有監控系統及</a:t>
            </a:r>
            <a:r>
              <a:rPr lang="en-US" altLang="zh-TW" dirty="0"/>
              <a:t>24</a:t>
            </a:r>
            <a:r>
              <a:rPr lang="zh-TW" altLang="en-US" dirty="0"/>
              <a:t>小時值班人員</a:t>
            </a:r>
            <a:endParaRPr lang="en-US" altLang="zh-TW" dirty="0"/>
          </a:p>
          <a:p>
            <a:pPr lvl="1"/>
            <a:r>
              <a:rPr lang="zh-TW" altLang="en-US" dirty="0"/>
              <a:t>於系統使用上有任何問題，請與</a:t>
            </a:r>
            <a:r>
              <a:rPr lang="zh-TW" altLang="en-US" dirty="0" smtClean="0"/>
              <a:t>值班分機</a:t>
            </a:r>
            <a:r>
              <a:rPr lang="en-US" altLang="zh-TW" dirty="0"/>
              <a:t>38439/28439</a:t>
            </a:r>
            <a:r>
              <a:rPr lang="zh-TW" altLang="en-US" dirty="0"/>
              <a:t>聯絡，值班同仁將為您</a:t>
            </a:r>
            <a:r>
              <a:rPr lang="zh-TW" altLang="en-US" dirty="0" smtClean="0"/>
              <a:t>服務。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54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645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6000" y="1269000"/>
            <a:ext cx="4680000" cy="4680000"/>
          </a:xfrm>
        </p:spPr>
        <p:txBody>
          <a:bodyPr/>
          <a:lstStyle/>
          <a:p>
            <a:r>
              <a:rPr lang="zh-TW" altLang="en-US" dirty="0"/>
              <a:t>目前廠內</a:t>
            </a:r>
            <a:r>
              <a:rPr lang="en-US" altLang="zh-TW" dirty="0"/>
              <a:t>Bulk Gas</a:t>
            </a:r>
            <a:r>
              <a:rPr lang="zh-TW" altLang="en-US" dirty="0"/>
              <a:t>種類分為以下幾種：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0000FF"/>
                </a:solidFill>
                <a:latin typeface="+mn-lt"/>
              </a:rPr>
              <a:t>N2</a:t>
            </a:r>
            <a:r>
              <a:rPr lang="zh-TW" altLang="en-US" dirty="0">
                <a:solidFill>
                  <a:srgbClr val="0000FF"/>
                </a:solidFill>
                <a:latin typeface="+mn-lt"/>
              </a:rPr>
              <a:t>：氮氣，分為</a:t>
            </a:r>
            <a:r>
              <a:rPr lang="en-US" altLang="zh-TW" dirty="0">
                <a:solidFill>
                  <a:srgbClr val="0000FF"/>
                </a:solidFill>
                <a:latin typeface="+mn-lt"/>
              </a:rPr>
              <a:t>G-N2, P-N2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0000FF"/>
                </a:solidFill>
                <a:latin typeface="+mn-lt"/>
              </a:rPr>
              <a:t>H2</a:t>
            </a:r>
            <a:r>
              <a:rPr lang="zh-TW" altLang="en-US" dirty="0">
                <a:solidFill>
                  <a:srgbClr val="0000FF"/>
                </a:solidFill>
                <a:latin typeface="+mn-lt"/>
              </a:rPr>
              <a:t>：氫氣，分為</a:t>
            </a:r>
            <a:r>
              <a:rPr lang="en-US" altLang="zh-TW" dirty="0">
                <a:solidFill>
                  <a:srgbClr val="0000FF"/>
                </a:solidFill>
                <a:latin typeface="+mn-lt"/>
              </a:rPr>
              <a:t>G-H2, P-H2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0000FF"/>
                </a:solidFill>
                <a:latin typeface="+mn-lt"/>
              </a:rPr>
              <a:t>O2</a:t>
            </a:r>
            <a:r>
              <a:rPr lang="zh-TW" altLang="en-US" dirty="0">
                <a:solidFill>
                  <a:srgbClr val="0000FF"/>
                </a:solidFill>
                <a:latin typeface="+mn-lt"/>
              </a:rPr>
              <a:t>：氧氣，分為</a:t>
            </a:r>
            <a:r>
              <a:rPr lang="en-US" altLang="zh-TW" dirty="0">
                <a:solidFill>
                  <a:srgbClr val="0000FF"/>
                </a:solidFill>
                <a:latin typeface="+mn-lt"/>
              </a:rPr>
              <a:t>L-O2 , G-O2, P-O2</a:t>
            </a: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solidFill>
                  <a:srgbClr val="0000FF"/>
                </a:solidFill>
                <a:latin typeface="+mn-lt"/>
              </a:rPr>
              <a:t>Ar</a:t>
            </a:r>
            <a:r>
              <a:rPr lang="zh-TW" altLang="en-US" dirty="0">
                <a:solidFill>
                  <a:srgbClr val="0000FF"/>
                </a:solidFill>
                <a:latin typeface="+mn-lt"/>
              </a:rPr>
              <a:t>：氬氣，分為</a:t>
            </a:r>
            <a:r>
              <a:rPr lang="en-US" altLang="zh-TW" dirty="0">
                <a:solidFill>
                  <a:srgbClr val="0000FF"/>
                </a:solidFill>
                <a:latin typeface="+mn-lt"/>
              </a:rPr>
              <a:t>L-</a:t>
            </a:r>
            <a:r>
              <a:rPr lang="en-US" altLang="zh-TW" dirty="0" err="1">
                <a:solidFill>
                  <a:srgbClr val="0000FF"/>
                </a:solidFill>
                <a:latin typeface="+mn-lt"/>
              </a:rPr>
              <a:t>Ar</a:t>
            </a:r>
            <a:r>
              <a:rPr lang="en-US" altLang="zh-TW" dirty="0">
                <a:solidFill>
                  <a:srgbClr val="0000FF"/>
                </a:solidFill>
                <a:latin typeface="+mn-lt"/>
              </a:rPr>
              <a:t> , G-</a:t>
            </a:r>
            <a:r>
              <a:rPr lang="en-US" altLang="zh-TW" dirty="0" err="1">
                <a:solidFill>
                  <a:srgbClr val="0000FF"/>
                </a:solidFill>
                <a:latin typeface="+mn-lt"/>
              </a:rPr>
              <a:t>Ar</a:t>
            </a:r>
            <a:r>
              <a:rPr lang="en-US" altLang="zh-TW" dirty="0">
                <a:solidFill>
                  <a:srgbClr val="0000FF"/>
                </a:solidFill>
                <a:latin typeface="+mn-lt"/>
              </a:rPr>
              <a:t>, P-</a:t>
            </a:r>
            <a:r>
              <a:rPr lang="en-US" altLang="zh-TW" dirty="0" err="1">
                <a:solidFill>
                  <a:srgbClr val="0000FF"/>
                </a:solidFill>
                <a:latin typeface="+mn-lt"/>
              </a:rPr>
              <a:t>Ar</a:t>
            </a:r>
            <a:endParaRPr lang="en-US" altLang="zh-TW" dirty="0">
              <a:solidFill>
                <a:srgbClr val="0000FF"/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0000FF"/>
                </a:solidFill>
                <a:latin typeface="+mn-lt"/>
                <a:cs typeface="Times New Roman" pitchFamily="18" charset="0"/>
              </a:rPr>
              <a:t>HPA</a:t>
            </a:r>
            <a:r>
              <a:rPr lang="zh-TW" altLang="en-US" dirty="0">
                <a:solidFill>
                  <a:srgbClr val="0000FF"/>
                </a:solidFill>
                <a:latin typeface="+mn-lt"/>
                <a:cs typeface="Times New Roman" pitchFamily="18" charset="0"/>
              </a:rPr>
              <a:t>：高壓空氣</a:t>
            </a:r>
            <a:r>
              <a:rPr lang="en-US" altLang="zh-TW" dirty="0">
                <a:solidFill>
                  <a:srgbClr val="0000FF"/>
                </a:solidFill>
                <a:latin typeface="+mn-lt"/>
                <a:cs typeface="Times New Roman" pitchFamily="18" charset="0"/>
              </a:rPr>
              <a:t>(High Pressure Air)</a:t>
            </a:r>
          </a:p>
          <a:p>
            <a:pPr lvl="1"/>
            <a:endParaRPr lang="en-US" altLang="zh-TW" sz="1400" dirty="0">
              <a:solidFill>
                <a:srgbClr val="0000FF"/>
              </a:solidFill>
              <a:cs typeface="Times New Roman" pitchFamily="18" charset="0"/>
            </a:endParaRPr>
          </a:p>
          <a:p>
            <a:pPr marL="342900" lvl="1" indent="-342900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TW" altLang="en-US" sz="1800" dirty="0"/>
              <a:t>說文解字</a:t>
            </a:r>
            <a:endParaRPr lang="en-US" altLang="zh-TW" sz="1800" dirty="0"/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0000FF"/>
                </a:solidFill>
                <a:latin typeface="+mn-lt"/>
              </a:rPr>
              <a:t>G</a:t>
            </a:r>
            <a:r>
              <a:rPr lang="zh-TW" altLang="en-US" dirty="0">
                <a:solidFill>
                  <a:srgbClr val="0000FF"/>
                </a:solidFill>
                <a:latin typeface="+mn-lt"/>
              </a:rPr>
              <a:t>：</a:t>
            </a:r>
            <a:r>
              <a:rPr lang="en-US" altLang="zh-TW" dirty="0">
                <a:solidFill>
                  <a:srgbClr val="0000FF"/>
                </a:solidFill>
                <a:latin typeface="+mn-lt"/>
              </a:rPr>
              <a:t>General </a:t>
            </a:r>
            <a:r>
              <a:rPr lang="zh-TW" altLang="en-US" dirty="0">
                <a:solidFill>
                  <a:srgbClr val="0000FF"/>
                </a:solidFill>
                <a:latin typeface="+mn-lt"/>
              </a:rPr>
              <a:t>一般的</a:t>
            </a:r>
            <a:endParaRPr lang="en-US" altLang="zh-TW" dirty="0">
              <a:solidFill>
                <a:srgbClr val="0000FF"/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0000FF"/>
                </a:solidFill>
                <a:latin typeface="+mn-lt"/>
              </a:rPr>
              <a:t>P</a:t>
            </a:r>
            <a:r>
              <a:rPr lang="zh-TW" altLang="en-US" dirty="0">
                <a:solidFill>
                  <a:srgbClr val="0000FF"/>
                </a:solidFill>
                <a:latin typeface="+mn-lt"/>
              </a:rPr>
              <a:t>：</a:t>
            </a:r>
            <a:r>
              <a:rPr lang="en-US" altLang="zh-TW" dirty="0">
                <a:solidFill>
                  <a:srgbClr val="0000FF"/>
                </a:solidFill>
                <a:latin typeface="+mn-lt"/>
              </a:rPr>
              <a:t>Purified</a:t>
            </a:r>
            <a:r>
              <a:rPr lang="zh-TW" altLang="en-US" dirty="0">
                <a:solidFill>
                  <a:srgbClr val="0000FF"/>
                </a:solidFill>
                <a:latin typeface="+mn-lt"/>
              </a:rPr>
              <a:t> 純化的</a:t>
            </a:r>
            <a:endParaRPr lang="en-US" altLang="zh-TW" dirty="0">
              <a:solidFill>
                <a:srgbClr val="0000FF"/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0000FF"/>
                </a:solidFill>
                <a:latin typeface="+mn-lt"/>
              </a:rPr>
              <a:t>L</a:t>
            </a:r>
            <a:r>
              <a:rPr lang="zh-TW" altLang="en-US" dirty="0">
                <a:solidFill>
                  <a:srgbClr val="0000FF"/>
                </a:solidFill>
                <a:latin typeface="+mn-lt"/>
              </a:rPr>
              <a:t>：</a:t>
            </a:r>
            <a:r>
              <a:rPr lang="en-US" altLang="zh-TW" dirty="0">
                <a:solidFill>
                  <a:srgbClr val="0000FF"/>
                </a:solidFill>
                <a:latin typeface="+mn-lt"/>
              </a:rPr>
              <a:t>Liquid </a:t>
            </a:r>
            <a:r>
              <a:rPr lang="zh-TW" altLang="en-US" dirty="0">
                <a:solidFill>
                  <a:srgbClr val="0000FF"/>
                </a:solidFill>
                <a:latin typeface="+mn-lt"/>
              </a:rPr>
              <a:t>液體</a:t>
            </a:r>
            <a:r>
              <a:rPr lang="en-US" altLang="zh-TW" dirty="0">
                <a:solidFill>
                  <a:srgbClr val="0000FF"/>
                </a:solidFill>
                <a:latin typeface="+mn-lt"/>
              </a:rPr>
              <a:t> 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廠內</a:t>
            </a:r>
            <a:r>
              <a:rPr lang="en-US" altLang="zh-TW" dirty="0"/>
              <a:t>Bulk</a:t>
            </a:r>
            <a:r>
              <a:rPr lang="zh-TW" altLang="en-US" dirty="0"/>
              <a:t> </a:t>
            </a:r>
            <a:r>
              <a:rPr lang="en-US" altLang="zh-TW" dirty="0"/>
              <a:t>gas</a:t>
            </a:r>
            <a:r>
              <a:rPr lang="zh-TW" altLang="en-US" dirty="0"/>
              <a:t>氣體總</a:t>
            </a:r>
            <a:r>
              <a:rPr lang="zh-TW" altLang="en-US" dirty="0" smtClean="0"/>
              <a:t>類</a:t>
            </a: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6000" y="1989000"/>
            <a:ext cx="3600000" cy="27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36000" y="1989000"/>
            <a:ext cx="3600000" cy="2700000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4656000" y="2349000"/>
            <a:ext cx="7393469" cy="2708508"/>
            <a:chOff x="4656000" y="2588841"/>
            <a:chExt cx="7393469" cy="2708508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6000" y="2597349"/>
              <a:ext cx="3600000" cy="27000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9469" y="2588841"/>
              <a:ext cx="3600000" cy="2700000"/>
            </a:xfrm>
            <a:prstGeom prst="rect">
              <a:avLst/>
            </a:prstGeom>
          </p:spPr>
        </p:pic>
      </p:grpSp>
      <p:grpSp>
        <p:nvGrpSpPr>
          <p:cNvPr id="18" name="群組 17"/>
          <p:cNvGrpSpPr/>
          <p:nvPr/>
        </p:nvGrpSpPr>
        <p:grpSpPr>
          <a:xfrm>
            <a:off x="4669469" y="3426643"/>
            <a:ext cx="7371495" cy="2702357"/>
            <a:chOff x="4669469" y="3526026"/>
            <a:chExt cx="7371495" cy="270235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69469" y="3528383"/>
              <a:ext cx="3600000" cy="270000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40964" y="3526026"/>
              <a:ext cx="3600000" cy="2700000"/>
            </a:xfrm>
            <a:prstGeom prst="rect">
              <a:avLst/>
            </a:prstGeom>
          </p:spPr>
        </p:pic>
      </p:grpSp>
      <p:grpSp>
        <p:nvGrpSpPr>
          <p:cNvPr id="21" name="群組 20"/>
          <p:cNvGrpSpPr/>
          <p:nvPr/>
        </p:nvGrpSpPr>
        <p:grpSpPr>
          <a:xfrm>
            <a:off x="4656000" y="3789000"/>
            <a:ext cx="7384964" cy="2700000"/>
            <a:chOff x="4656000" y="3429000"/>
            <a:chExt cx="7384964" cy="2700000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6000" y="3429000"/>
              <a:ext cx="3600000" cy="270000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40964" y="3429000"/>
              <a:ext cx="3600000" cy="2700000"/>
            </a:xfrm>
            <a:prstGeom prst="rect">
              <a:avLst/>
            </a:prstGeom>
          </p:spPr>
        </p:pic>
      </p:grpSp>
      <p:grpSp>
        <p:nvGrpSpPr>
          <p:cNvPr id="14" name="群組 13"/>
          <p:cNvGrpSpPr/>
          <p:nvPr/>
        </p:nvGrpSpPr>
        <p:grpSpPr>
          <a:xfrm>
            <a:off x="4670263" y="2717788"/>
            <a:ext cx="7364943" cy="2708228"/>
            <a:chOff x="512624" y="1269000"/>
            <a:chExt cx="7364943" cy="2708228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77567" y="1277228"/>
              <a:ext cx="3600000" cy="27000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2624" y="1269000"/>
              <a:ext cx="3600000" cy="27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472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1236000" y="1736428"/>
            <a:ext cx="4930228" cy="4572573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7356000" y="1713302"/>
            <a:ext cx="3595561" cy="4595698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 bwMode="auto">
          <a:xfrm>
            <a:off x="1571386" y="4325313"/>
            <a:ext cx="1473702" cy="338493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algn="ctr">
              <a:defRPr/>
            </a:pPr>
            <a:r>
              <a:rPr kumimoji="0" lang="zh-TW" altLang="en-US" sz="1600" dirty="0">
                <a:latin typeface="+mn-lt"/>
                <a:ea typeface="微軟正黑體" panose="020B0604030504040204" pitchFamily="34" charset="-120"/>
              </a:rPr>
              <a:t>空壓機*</a:t>
            </a:r>
            <a:r>
              <a:rPr kumimoji="0" lang="en-US" altLang="zh-TW" sz="1600" dirty="0">
                <a:latin typeface="+mn-lt"/>
                <a:ea typeface="微軟正黑體" panose="020B0604030504040204" pitchFamily="34" charset="-120"/>
              </a:rPr>
              <a:t>7</a:t>
            </a:r>
            <a:endParaRPr kumimoji="0" lang="zh-TW" altLang="en-US" sz="1600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3839548" y="3958571"/>
            <a:ext cx="2120624" cy="289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乾燥機*</a:t>
            </a:r>
            <a:r>
              <a:rPr lang="en-US" altLang="zh-TW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5</a:t>
            </a:r>
            <a:endParaRPr lang="zh-TW" altLang="en-US" sz="160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2988326" y="1899528"/>
            <a:ext cx="1425576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廠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務機械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</a:p>
        </p:txBody>
      </p:sp>
      <p:sp>
        <p:nvSpPr>
          <p:cNvPr id="25" name="矩形 24"/>
          <p:cNvSpPr/>
          <p:nvPr/>
        </p:nvSpPr>
        <p:spPr bwMode="auto">
          <a:xfrm>
            <a:off x="8651160" y="1840233"/>
            <a:ext cx="1128713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FAB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高壓乾燥空氣</a:t>
            </a:r>
            <a:r>
              <a:rPr lang="en-US" altLang="zh-TW" dirty="0" smtClean="0"/>
              <a:t>HPA</a:t>
            </a:r>
            <a:r>
              <a:rPr lang="zh-TW" altLang="en-US" dirty="0" smtClean="0"/>
              <a:t>供應</a:t>
            </a:r>
            <a:r>
              <a:rPr lang="zh-TW" altLang="en-US" dirty="0"/>
              <a:t>架構說明</a:t>
            </a:r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3150023" y="3343000"/>
            <a:ext cx="951348" cy="1117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5494687" y="3312260"/>
            <a:ext cx="216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內容版面配置區 1"/>
          <p:cNvSpPr txBox="1">
            <a:spLocks/>
          </p:cNvSpPr>
          <p:nvPr/>
        </p:nvSpPr>
        <p:spPr>
          <a:xfrm>
            <a:off x="1981200" y="1125539"/>
            <a:ext cx="8229600" cy="370944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lang="zh-TW" altLang="en-US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28675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SzTx/>
              <a:buFont typeface="Wingdings" panose="05000000000000000000" pitchFamily="2" charset="2"/>
              <a:buChar char="v"/>
              <a:tabLst/>
              <a:defRPr lang="zh-TW" altLang="en-US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7145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D00600"/>
              </a:buClr>
              <a:buFont typeface="Calibri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D00600"/>
              </a:buClr>
              <a:buFont typeface="Arial" pitchFamily="34" charset="0"/>
              <a:buChar char="»"/>
              <a:defRPr lang="en-US" altLang="zh-TW"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TW" altLang="en-US" dirty="0"/>
              <a:t>氣體別：</a:t>
            </a:r>
            <a:r>
              <a:rPr kumimoji="0" lang="en-US" altLang="zh-TW" dirty="0"/>
              <a:t>HPA</a:t>
            </a:r>
            <a:endParaRPr kumimoji="0" lang="zh-TW" altLang="en-US" dirty="0"/>
          </a:p>
        </p:txBody>
      </p:sp>
      <p:pic>
        <p:nvPicPr>
          <p:cNvPr id="34" name="圖片 33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2232" y="2400978"/>
            <a:ext cx="834738" cy="729448"/>
          </a:xfrm>
          <a:prstGeom prst="rect">
            <a:avLst/>
          </a:prstGeom>
        </p:spPr>
      </p:pic>
      <p:pic>
        <p:nvPicPr>
          <p:cNvPr id="35" name="圖片 34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2232" y="3518825"/>
            <a:ext cx="834738" cy="729448"/>
          </a:xfrm>
          <a:prstGeom prst="rect">
            <a:avLst/>
          </a:prstGeom>
        </p:spPr>
      </p:pic>
      <p:pic>
        <p:nvPicPr>
          <p:cNvPr id="36" name="圖片 35"/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8857" y="4648452"/>
            <a:ext cx="834738" cy="729448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 bwMode="auto">
          <a:xfrm>
            <a:off x="10000795" y="5395976"/>
            <a:ext cx="812801" cy="34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機台</a:t>
            </a:r>
          </a:p>
        </p:txBody>
      </p:sp>
      <p:sp>
        <p:nvSpPr>
          <p:cNvPr id="38" name="矩形 37"/>
          <p:cNvSpPr/>
          <p:nvPr/>
        </p:nvSpPr>
        <p:spPr bwMode="auto">
          <a:xfrm>
            <a:off x="4205233" y="5916041"/>
            <a:ext cx="1759032" cy="289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露點計</a:t>
            </a:r>
          </a:p>
        </p:txBody>
      </p:sp>
      <p:sp>
        <p:nvSpPr>
          <p:cNvPr id="39" name="矩形 38"/>
          <p:cNvSpPr/>
          <p:nvPr/>
        </p:nvSpPr>
        <p:spPr bwMode="auto">
          <a:xfrm>
            <a:off x="3263802" y="2920830"/>
            <a:ext cx="812692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HPA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022908" y="2633271"/>
            <a:ext cx="1423988" cy="686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 smtClean="0">
                <a:solidFill>
                  <a:srgbClr val="0000FF"/>
                </a:solidFill>
                <a:latin typeface="Calibri" panose="020F0502020204030204" pitchFamily="34" charset="0"/>
              </a:rPr>
              <a:t>HPA</a:t>
            </a:r>
          </a:p>
          <a:p>
            <a:pPr algn="ctr">
              <a:defRPr/>
            </a:pPr>
            <a:r>
              <a:rPr lang="en-US" altLang="zh-TW" dirty="0" smtClean="0">
                <a:solidFill>
                  <a:srgbClr val="0000FF"/>
                </a:solidFill>
                <a:latin typeface="Calibri" panose="020F0502020204030204" pitchFamily="34" charset="0"/>
              </a:rPr>
              <a:t>(</a:t>
            </a:r>
            <a:r>
              <a:rPr lang="zh-TW" altLang="en-US" dirty="0" smtClean="0">
                <a:solidFill>
                  <a:srgbClr val="0000FF"/>
                </a:solidFill>
                <a:latin typeface="Calibri" panose="020F0502020204030204" pitchFamily="34" charset="0"/>
              </a:rPr>
              <a:t>乾燥後</a:t>
            </a:r>
            <a:r>
              <a:rPr lang="en-US" altLang="zh-TW" dirty="0" smtClean="0">
                <a:solidFill>
                  <a:srgbClr val="0000FF"/>
                </a:solidFill>
                <a:latin typeface="Calibri" panose="020F0502020204030204" pitchFamily="34" charset="0"/>
              </a:rPr>
              <a:t>)</a:t>
            </a:r>
            <a:endParaRPr lang="zh-TW" altLang="en-US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7407345" y="5972729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*也有部分沒有二次盤</a:t>
            </a:r>
          </a:p>
        </p:txBody>
      </p:sp>
      <p:cxnSp>
        <p:nvCxnSpPr>
          <p:cNvPr id="48" name="直線接點 47"/>
          <p:cNvCxnSpPr/>
          <p:nvPr/>
        </p:nvCxnSpPr>
        <p:spPr>
          <a:xfrm>
            <a:off x="5914139" y="3320050"/>
            <a:ext cx="0" cy="208895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5654651" y="5409000"/>
            <a:ext cx="261389" cy="0"/>
          </a:xfrm>
          <a:prstGeom prst="straightConnector1">
            <a:avLst/>
          </a:prstGeom>
          <a:ln w="158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94" y="2701967"/>
            <a:ext cx="1570474" cy="11778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504" y="2677744"/>
            <a:ext cx="1955143" cy="1466357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3902" y="4993176"/>
            <a:ext cx="1332690" cy="8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矩形 43"/>
          <p:cNvSpPr/>
          <p:nvPr/>
        </p:nvSpPr>
        <p:spPr bwMode="auto">
          <a:xfrm>
            <a:off x="8027860" y="5409000"/>
            <a:ext cx="1308140" cy="34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VMP(</a:t>
            </a:r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二次盤</a:t>
            </a:r>
            <a:r>
              <a:rPr lang="en-US" altLang="zh-TW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)</a:t>
            </a:r>
            <a:endParaRPr lang="zh-TW" altLang="en-US" sz="160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8786773" y="2412679"/>
            <a:ext cx="1423988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 smtClean="0">
                <a:solidFill>
                  <a:srgbClr val="0000FF"/>
                </a:solidFill>
                <a:latin typeface="Calibri" panose="020F0502020204030204" pitchFamily="34" charset="0"/>
              </a:rPr>
              <a:t>HPA</a:t>
            </a:r>
            <a:endParaRPr lang="en-US" altLang="zh-TW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cxnSp>
        <p:nvCxnSpPr>
          <p:cNvPr id="52" name="直線單箭頭接點 51"/>
          <p:cNvCxnSpPr/>
          <p:nvPr/>
        </p:nvCxnSpPr>
        <p:spPr>
          <a:xfrm>
            <a:off x="7659023" y="2734038"/>
            <a:ext cx="2304000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圖片 52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6624" y="2322561"/>
            <a:ext cx="1080000" cy="801368"/>
          </a:xfrm>
          <a:prstGeom prst="rect">
            <a:avLst/>
          </a:prstGeom>
        </p:spPr>
      </p:pic>
      <p:cxnSp>
        <p:nvCxnSpPr>
          <p:cNvPr id="54" name="直線接點 53"/>
          <p:cNvCxnSpPr/>
          <p:nvPr/>
        </p:nvCxnSpPr>
        <p:spPr>
          <a:xfrm>
            <a:off x="7659023" y="2734038"/>
            <a:ext cx="0" cy="226800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7659023" y="3894878"/>
            <a:ext cx="2304000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圖片 55"/>
          <p:cNvPicPr>
            <a:picLocks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2614" y="3497813"/>
            <a:ext cx="847548" cy="858186"/>
          </a:xfrm>
          <a:prstGeom prst="rect">
            <a:avLst/>
          </a:prstGeom>
        </p:spPr>
      </p:pic>
      <p:cxnSp>
        <p:nvCxnSpPr>
          <p:cNvPr id="57" name="直線單箭頭接點 56"/>
          <p:cNvCxnSpPr/>
          <p:nvPr/>
        </p:nvCxnSpPr>
        <p:spPr>
          <a:xfrm>
            <a:off x="7659023" y="5004369"/>
            <a:ext cx="2304000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7654008" y="4730552"/>
            <a:ext cx="0" cy="1023248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81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7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09600" y="395749"/>
            <a:ext cx="10972800" cy="504056"/>
          </a:xfrm>
        </p:spPr>
        <p:txBody>
          <a:bodyPr/>
          <a:lstStyle/>
          <a:p>
            <a:r>
              <a:rPr lang="en-US" altLang="zh-TW" dirty="0"/>
              <a:t>N2</a:t>
            </a:r>
            <a:r>
              <a:rPr lang="zh-TW" altLang="en-US" dirty="0"/>
              <a:t>氣體供應架構說明</a:t>
            </a:r>
          </a:p>
        </p:txBody>
      </p:sp>
      <p:cxnSp>
        <p:nvCxnSpPr>
          <p:cNvPr id="45" name="直線單箭頭接點 44"/>
          <p:cNvCxnSpPr/>
          <p:nvPr/>
        </p:nvCxnSpPr>
        <p:spPr>
          <a:xfrm>
            <a:off x="3216000" y="4041453"/>
            <a:ext cx="21960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7920292" y="4257477"/>
            <a:ext cx="1404000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10210998" y="4257477"/>
            <a:ext cx="320763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>
            <a:off x="7320136" y="4163394"/>
            <a:ext cx="0" cy="1872208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H="1">
            <a:off x="6996000" y="6035602"/>
            <a:ext cx="324000" cy="0"/>
          </a:xfrm>
          <a:prstGeom prst="straightConnector1">
            <a:avLst/>
          </a:prstGeom>
          <a:ln w="158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H="1">
            <a:off x="6996352" y="5531546"/>
            <a:ext cx="324000" cy="0"/>
          </a:xfrm>
          <a:prstGeom prst="straightConnector1">
            <a:avLst/>
          </a:prstGeom>
          <a:ln w="158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>
            <a:off x="10210998" y="3393381"/>
            <a:ext cx="320763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 flipV="1">
            <a:off x="10220741" y="5121573"/>
            <a:ext cx="323674" cy="1672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7916246" y="3393382"/>
            <a:ext cx="0" cy="77001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7916246" y="4163394"/>
            <a:ext cx="0" cy="1023248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/>
          <p:nvPr/>
        </p:nvCxnSpPr>
        <p:spPr>
          <a:xfrm>
            <a:off x="6889848" y="4168224"/>
            <a:ext cx="1002134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內容版面配置區 1"/>
          <p:cNvSpPr txBox="1">
            <a:spLocks/>
          </p:cNvSpPr>
          <p:nvPr/>
        </p:nvSpPr>
        <p:spPr>
          <a:xfrm>
            <a:off x="1981200" y="1000419"/>
            <a:ext cx="8229600" cy="34841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lang="zh-TW" altLang="en-US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28675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SzTx/>
              <a:buFont typeface="Wingdings" panose="05000000000000000000" pitchFamily="2" charset="2"/>
              <a:buChar char="v"/>
              <a:tabLst/>
              <a:defRPr lang="zh-TW" altLang="en-US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7145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D00600"/>
              </a:buClr>
              <a:buFont typeface="Calibri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D00600"/>
              </a:buClr>
              <a:buFont typeface="Arial" pitchFamily="34" charset="0"/>
              <a:buChar char="»"/>
              <a:defRPr lang="en-US" altLang="zh-TW"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TW" altLang="en-US" dirty="0"/>
              <a:t>氣體別：</a:t>
            </a:r>
            <a:r>
              <a:rPr kumimoji="0" lang="en-US" altLang="zh-TW" dirty="0"/>
              <a:t>N2/</a:t>
            </a:r>
            <a:r>
              <a:rPr kumimoji="0" lang="zh-TW" altLang="en-US" dirty="0"/>
              <a:t>氮氣</a:t>
            </a: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7920292" y="5164650"/>
            <a:ext cx="1404000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7908657" y="3393381"/>
            <a:ext cx="1404000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/>
          <p:cNvCxnSpPr/>
          <p:nvPr/>
        </p:nvCxnSpPr>
        <p:spPr>
          <a:xfrm flipV="1">
            <a:off x="4799856" y="3537397"/>
            <a:ext cx="3024336" cy="504056"/>
          </a:xfrm>
          <a:prstGeom prst="bentConnector3">
            <a:avLst>
              <a:gd name="adj1" fmla="val 1329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V="1">
            <a:off x="5217149" y="2889326"/>
            <a:ext cx="0" cy="31286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>
            <a:off x="5217149" y="3202191"/>
            <a:ext cx="1000826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 flipV="1">
            <a:off x="6217975" y="3208724"/>
            <a:ext cx="1429762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 flipV="1">
            <a:off x="6217976" y="3202193"/>
            <a:ext cx="1" cy="33520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>
            <a:off x="7824192" y="3986159"/>
            <a:ext cx="14400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>
            <a:off x="10210998" y="3986159"/>
            <a:ext cx="320763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>
            <a:off x="10210998" y="3050055"/>
            <a:ext cx="320763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V="1">
            <a:off x="10220741" y="4850255"/>
            <a:ext cx="323674" cy="167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>
            <a:off x="7824192" y="3122064"/>
            <a:ext cx="0" cy="77001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>
            <a:off x="7824192" y="3892076"/>
            <a:ext cx="0" cy="102324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>
            <a:off x="7824192" y="4893332"/>
            <a:ext cx="14400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7824193" y="3122063"/>
            <a:ext cx="14400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229" y="2889936"/>
            <a:ext cx="2143787" cy="2186736"/>
          </a:xfrm>
          <a:prstGeom prst="rect">
            <a:avLst/>
          </a:prstGeom>
        </p:spPr>
      </p:pic>
      <p:pic>
        <p:nvPicPr>
          <p:cNvPr id="40" name="圖片 17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7849" y="3605337"/>
            <a:ext cx="151288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圖片 40"/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6078" y="5099361"/>
            <a:ext cx="1440000" cy="540000"/>
          </a:xfrm>
          <a:prstGeom prst="rect">
            <a:avLst/>
          </a:prstGeom>
        </p:spPr>
      </p:pic>
      <p:pic>
        <p:nvPicPr>
          <p:cNvPr id="42" name="圖片 41"/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6078" y="5775317"/>
            <a:ext cx="1440000" cy="540000"/>
          </a:xfrm>
          <a:prstGeom prst="rect">
            <a:avLst/>
          </a:prstGeom>
        </p:spPr>
      </p:pic>
      <p:pic>
        <p:nvPicPr>
          <p:cNvPr id="9" name="圖片 8"/>
          <p:cNvPicPr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709464" y="2109836"/>
            <a:ext cx="868533" cy="687748"/>
          </a:xfrm>
          <a:prstGeom prst="rect">
            <a:avLst/>
          </a:prstGeom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9052" y="2841847"/>
            <a:ext cx="936000" cy="754574"/>
          </a:xfrm>
          <a:prstGeom prst="rect">
            <a:avLst/>
          </a:prstGeom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4709" y="3726073"/>
            <a:ext cx="936000" cy="756000"/>
          </a:xfrm>
          <a:prstGeom prst="rect">
            <a:avLst/>
          </a:prstGeom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4709" y="4618815"/>
            <a:ext cx="936000" cy="756000"/>
          </a:xfrm>
          <a:prstGeom prst="rect">
            <a:avLst/>
          </a:prstGeom>
        </p:spPr>
      </p:pic>
      <p:pic>
        <p:nvPicPr>
          <p:cNvPr id="16" name="圖片 15"/>
          <p:cNvPicPr>
            <a:picLocks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0103" y="2841847"/>
            <a:ext cx="936000" cy="756000"/>
          </a:xfrm>
          <a:prstGeom prst="rect">
            <a:avLst/>
          </a:prstGeom>
        </p:spPr>
      </p:pic>
      <p:pic>
        <p:nvPicPr>
          <p:cNvPr id="17" name="圖片 16"/>
          <p:cNvPicPr>
            <a:picLocks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2351" y="3726073"/>
            <a:ext cx="936000" cy="756000"/>
          </a:xfrm>
          <a:prstGeom prst="rect">
            <a:avLst/>
          </a:prstGeom>
        </p:spPr>
      </p:pic>
      <p:pic>
        <p:nvPicPr>
          <p:cNvPr id="18" name="圖片 17"/>
          <p:cNvPicPr>
            <a:picLocks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35242" y="4618815"/>
            <a:ext cx="936000" cy="756000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 bwMode="auto">
          <a:xfrm>
            <a:off x="1428088" y="1484785"/>
            <a:ext cx="1425575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Gas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yard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4321443" y="1453359"/>
            <a:ext cx="1423987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Gas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room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1006931" y="5124218"/>
            <a:ext cx="2215394" cy="550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氮氣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GN2)</a:t>
            </a:r>
            <a:r>
              <a:rPr kumimoji="0"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是由供應商經由地下管路送至廠內</a:t>
            </a:r>
          </a:p>
        </p:txBody>
      </p:sp>
      <p:sp>
        <p:nvSpPr>
          <p:cNvPr id="53" name="矩形 52"/>
          <p:cNvSpPr/>
          <p:nvPr/>
        </p:nvSpPr>
        <p:spPr bwMode="auto">
          <a:xfrm>
            <a:off x="5217150" y="4708560"/>
            <a:ext cx="1837835" cy="289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N2 Purifier(</a:t>
            </a:r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純化器</a:t>
            </a:r>
            <a:r>
              <a:rPr lang="en-US" altLang="zh-TW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)</a:t>
            </a:r>
            <a:endParaRPr lang="zh-TW" altLang="en-US" sz="160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4807213" y="1792819"/>
            <a:ext cx="667909" cy="289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氣櫃</a:t>
            </a:r>
          </a:p>
        </p:txBody>
      </p:sp>
      <p:sp>
        <p:nvSpPr>
          <p:cNvPr id="55" name="矩形 54"/>
          <p:cNvSpPr/>
          <p:nvPr/>
        </p:nvSpPr>
        <p:spPr bwMode="auto">
          <a:xfrm>
            <a:off x="9118328" y="5369361"/>
            <a:ext cx="1334227" cy="34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VMP(</a:t>
            </a:r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二次盤</a:t>
            </a:r>
            <a:r>
              <a:rPr lang="en-US" altLang="zh-TW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)</a:t>
            </a:r>
            <a:endParaRPr lang="zh-TW" altLang="en-US" sz="160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10596842" y="5373468"/>
            <a:ext cx="812801" cy="34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機台</a:t>
            </a:r>
          </a:p>
        </p:txBody>
      </p:sp>
      <p:sp>
        <p:nvSpPr>
          <p:cNvPr id="60" name="矩形 59"/>
          <p:cNvSpPr/>
          <p:nvPr/>
        </p:nvSpPr>
        <p:spPr bwMode="auto">
          <a:xfrm>
            <a:off x="5304493" y="6381329"/>
            <a:ext cx="1923171" cy="289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含水、含氧分析儀</a:t>
            </a:r>
          </a:p>
        </p:txBody>
      </p:sp>
      <p:sp>
        <p:nvSpPr>
          <p:cNvPr id="74" name="矩形 73"/>
          <p:cNvSpPr/>
          <p:nvPr/>
        </p:nvSpPr>
        <p:spPr bwMode="auto">
          <a:xfrm>
            <a:off x="4586127" y="3174924"/>
            <a:ext cx="1423988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GN2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7067351" y="3833490"/>
            <a:ext cx="748707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</a:rPr>
              <a:t>PN2</a:t>
            </a:r>
            <a:endParaRPr lang="zh-TW" altLang="en-US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76000" y="1484785"/>
            <a:ext cx="2820345" cy="5185989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4120665" y="1484784"/>
            <a:ext cx="3586369" cy="5184216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6165154" y="1487897"/>
            <a:ext cx="2462890" cy="1532230"/>
          </a:xfrm>
          <a:prstGeom prst="rect">
            <a:avLst/>
          </a:prstGeom>
          <a:solidFill>
            <a:schemeClr val="bg1"/>
          </a:solidFill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 bwMode="auto">
          <a:xfrm>
            <a:off x="9861639" y="1484785"/>
            <a:ext cx="1128712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FAB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77" name="圖片 76"/>
          <p:cNvPicPr>
            <a:picLocks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93937" y="2075928"/>
            <a:ext cx="828000" cy="720000"/>
          </a:xfrm>
          <a:prstGeom prst="rect">
            <a:avLst/>
          </a:prstGeom>
        </p:spPr>
      </p:pic>
      <p:pic>
        <p:nvPicPr>
          <p:cNvPr id="90" name="圖片 89"/>
          <p:cNvPicPr>
            <a:picLocks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949361" y="2065200"/>
            <a:ext cx="828000" cy="720000"/>
          </a:xfrm>
          <a:prstGeom prst="rect">
            <a:avLst/>
          </a:prstGeom>
        </p:spPr>
      </p:pic>
      <p:pic>
        <p:nvPicPr>
          <p:cNvPr id="91" name="圖片 90"/>
          <p:cNvPicPr>
            <a:picLocks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4823" y="2019442"/>
            <a:ext cx="720000" cy="828000"/>
          </a:xfrm>
          <a:prstGeom prst="rect">
            <a:avLst/>
          </a:prstGeom>
        </p:spPr>
      </p:pic>
      <p:sp>
        <p:nvSpPr>
          <p:cNvPr id="92" name="矩形 91"/>
          <p:cNvSpPr/>
          <p:nvPr/>
        </p:nvSpPr>
        <p:spPr bwMode="auto">
          <a:xfrm>
            <a:off x="6738934" y="1486714"/>
            <a:ext cx="1423987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廠務機械區</a:t>
            </a:r>
          </a:p>
        </p:txBody>
      </p:sp>
      <p:sp>
        <p:nvSpPr>
          <p:cNvPr id="73" name="矩形 72"/>
          <p:cNvSpPr/>
          <p:nvPr/>
        </p:nvSpPr>
        <p:spPr>
          <a:xfrm>
            <a:off x="9047769" y="1479944"/>
            <a:ext cx="2448232" cy="5184216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1" name="直線單箭頭接點 50"/>
          <p:cNvCxnSpPr/>
          <p:nvPr/>
        </p:nvCxnSpPr>
        <p:spPr>
          <a:xfrm flipV="1">
            <a:off x="7647737" y="2837404"/>
            <a:ext cx="3942" cy="3713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V="1">
            <a:off x="6352406" y="2863267"/>
            <a:ext cx="3439" cy="32771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>
            <a:endCxn id="90" idx="3"/>
          </p:cNvCxnSpPr>
          <p:nvPr/>
        </p:nvCxnSpPr>
        <p:spPr>
          <a:xfrm flipH="1" flipV="1">
            <a:off x="7363361" y="2839200"/>
            <a:ext cx="0" cy="34949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9167288" y="5775318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*也有部分沒有二次盤</a:t>
            </a:r>
          </a:p>
        </p:txBody>
      </p:sp>
      <p:cxnSp>
        <p:nvCxnSpPr>
          <p:cNvPr id="94" name="直線接點 93"/>
          <p:cNvCxnSpPr/>
          <p:nvPr/>
        </p:nvCxnSpPr>
        <p:spPr>
          <a:xfrm>
            <a:off x="7824192" y="4915324"/>
            <a:ext cx="0" cy="102324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/>
          <p:cNvCxnSpPr/>
          <p:nvPr/>
        </p:nvCxnSpPr>
        <p:spPr>
          <a:xfrm>
            <a:off x="7916246" y="4998005"/>
            <a:ext cx="0" cy="1023248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70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3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2818240" y="1633823"/>
            <a:ext cx="2368056" cy="4934346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5508329" y="1627158"/>
            <a:ext cx="2334734" cy="4934346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8076000" y="1610698"/>
            <a:ext cx="3595561" cy="4934346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 bwMode="auto">
          <a:xfrm>
            <a:off x="3129695" y="5414628"/>
            <a:ext cx="1473702" cy="338493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algn="ctr">
              <a:defRPr/>
            </a:pPr>
            <a:r>
              <a:rPr kumimoji="0" lang="en-US" altLang="zh-TW" sz="1600" dirty="0">
                <a:latin typeface="+mn-lt"/>
                <a:ea typeface="微軟正黑體" panose="020B0604030504040204" pitchFamily="34" charset="-120"/>
              </a:rPr>
              <a:t>LO2</a:t>
            </a:r>
            <a:r>
              <a:rPr kumimoji="0" lang="zh-TW" altLang="en-US" sz="1600" dirty="0">
                <a:latin typeface="+mn-lt"/>
                <a:ea typeface="微軟正黑體" panose="020B0604030504040204" pitchFamily="34" charset="-120"/>
              </a:rPr>
              <a:t> </a:t>
            </a:r>
            <a:r>
              <a:rPr kumimoji="0" lang="en-US" altLang="zh-TW" sz="1600" dirty="0">
                <a:latin typeface="+mn-lt"/>
                <a:ea typeface="微軟正黑體" panose="020B0604030504040204" pitchFamily="34" charset="-120"/>
              </a:rPr>
              <a:t>Tank</a:t>
            </a:r>
            <a:endParaRPr kumimoji="0" lang="zh-TW" altLang="en-US" sz="1600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409077" y="3883261"/>
            <a:ext cx="2120624" cy="289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O2 Purifier(</a:t>
            </a:r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純化器</a:t>
            </a:r>
            <a:r>
              <a:rPr lang="en-US" altLang="zh-TW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)</a:t>
            </a:r>
            <a:endParaRPr lang="zh-TW" altLang="en-US" sz="160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8787370" y="5316224"/>
            <a:ext cx="1308140" cy="34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VMP(</a:t>
            </a:r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二次盤</a:t>
            </a:r>
            <a:r>
              <a:rPr lang="en-US" altLang="zh-TW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)</a:t>
            </a:r>
            <a:endParaRPr lang="zh-TW" altLang="en-US" sz="160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211011" y="1737628"/>
            <a:ext cx="1425576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Gas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yard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5931747" y="1745258"/>
            <a:ext cx="1423988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Gas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room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9371160" y="1737629"/>
            <a:ext cx="1128713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FAB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圖片 1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6933" y="2610953"/>
            <a:ext cx="1512888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5" descr="DCP_2019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3579" y="2220552"/>
            <a:ext cx="1720850" cy="319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8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O2</a:t>
            </a:r>
            <a:r>
              <a:rPr lang="zh-TW" altLang="en-US" dirty="0"/>
              <a:t>、</a:t>
            </a:r>
            <a:r>
              <a:rPr lang="en-US" altLang="zh-TW" dirty="0" err="1"/>
              <a:t>Ar</a:t>
            </a:r>
            <a:r>
              <a:rPr lang="zh-TW" altLang="en-US" dirty="0"/>
              <a:t>氣體供應架構說明</a:t>
            </a:r>
          </a:p>
        </p:txBody>
      </p:sp>
      <p:cxnSp>
        <p:nvCxnSpPr>
          <p:cNvPr id="41" name="直線單箭頭接點 40"/>
          <p:cNvCxnSpPr>
            <a:endCxn id="31" idx="1"/>
          </p:cNvCxnSpPr>
          <p:nvPr/>
        </p:nvCxnSpPr>
        <p:spPr>
          <a:xfrm flipV="1">
            <a:off x="4765585" y="3240396"/>
            <a:ext cx="951348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7175999" y="3199339"/>
            <a:ext cx="126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 flipH="1">
            <a:off x="7529701" y="3217446"/>
            <a:ext cx="0" cy="218159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H="1">
            <a:off x="7270213" y="5414628"/>
            <a:ext cx="261389" cy="0"/>
          </a:xfrm>
          <a:prstGeom prst="straightConnector1">
            <a:avLst/>
          </a:prstGeom>
          <a:ln w="158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H="1">
            <a:off x="7270213" y="4910572"/>
            <a:ext cx="261389" cy="0"/>
          </a:xfrm>
          <a:prstGeom prst="straightConnector1">
            <a:avLst/>
          </a:prstGeom>
          <a:ln w="158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內容版面配置區 1"/>
          <p:cNvSpPr txBox="1">
            <a:spLocks/>
          </p:cNvSpPr>
          <p:nvPr/>
        </p:nvSpPr>
        <p:spPr>
          <a:xfrm>
            <a:off x="1981200" y="1125539"/>
            <a:ext cx="8229600" cy="370944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lang="zh-TW" altLang="en-US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28675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SzTx/>
              <a:buFont typeface="Wingdings" panose="05000000000000000000" pitchFamily="2" charset="2"/>
              <a:buChar char="v"/>
              <a:tabLst/>
              <a:defRPr lang="zh-TW" altLang="en-US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7145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D00600"/>
              </a:buClr>
              <a:buFont typeface="Calibri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D00600"/>
              </a:buClr>
              <a:buFont typeface="Arial" pitchFamily="34" charset="0"/>
              <a:buChar char="»"/>
              <a:defRPr lang="en-US" altLang="zh-TW"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TW" altLang="en-US" dirty="0"/>
              <a:t>氣體別：</a:t>
            </a:r>
            <a:r>
              <a:rPr kumimoji="0" lang="en-US" altLang="zh-TW" dirty="0"/>
              <a:t>O2</a:t>
            </a:r>
            <a:r>
              <a:rPr kumimoji="0" lang="zh-TW" altLang="en-US" dirty="0"/>
              <a:t>、</a:t>
            </a:r>
            <a:r>
              <a:rPr kumimoji="0" lang="en-US" altLang="zh-TW" dirty="0" err="1"/>
              <a:t>Ar</a:t>
            </a:r>
            <a:r>
              <a:rPr kumimoji="0" lang="en-US" altLang="zh-TW" dirty="0"/>
              <a:t>  (</a:t>
            </a:r>
            <a:r>
              <a:rPr kumimoji="0" lang="zh-TW" altLang="en-US" dirty="0"/>
              <a:t>下圖以</a:t>
            </a:r>
            <a:r>
              <a:rPr kumimoji="0" lang="en-US" altLang="zh-TW" dirty="0"/>
              <a:t>O2</a:t>
            </a:r>
            <a:r>
              <a:rPr kumimoji="0" lang="zh-TW" altLang="en-US" dirty="0"/>
              <a:t>為例說明</a:t>
            </a:r>
            <a:r>
              <a:rPr kumimoji="0" lang="en-US" altLang="zh-TW" dirty="0"/>
              <a:t>)</a:t>
            </a:r>
            <a:endParaRPr kumimoji="0" lang="zh-TW" altLang="en-US" dirty="0"/>
          </a:p>
        </p:txBody>
      </p:sp>
      <p:pic>
        <p:nvPicPr>
          <p:cNvPr id="2" name="圖片 1"/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9821" y="4524083"/>
            <a:ext cx="1440000" cy="540000"/>
          </a:xfrm>
          <a:prstGeom prst="rect">
            <a:avLst/>
          </a:prstGeom>
        </p:spPr>
      </p:pic>
      <p:pic>
        <p:nvPicPr>
          <p:cNvPr id="7" name="圖片 6"/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9821" y="5200039"/>
            <a:ext cx="1440000" cy="540000"/>
          </a:xfrm>
          <a:prstGeom prst="rect">
            <a:avLst/>
          </a:prstGeom>
        </p:spPr>
      </p:pic>
      <p:pic>
        <p:nvPicPr>
          <p:cNvPr id="34" name="圖片 33"/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5750" y="2311589"/>
            <a:ext cx="834738" cy="729448"/>
          </a:xfrm>
          <a:prstGeom prst="rect">
            <a:avLst/>
          </a:prstGeom>
        </p:spPr>
      </p:pic>
      <p:pic>
        <p:nvPicPr>
          <p:cNvPr id="35" name="圖片 34"/>
          <p:cNvPicPr>
            <a:picLocks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5750" y="3429436"/>
            <a:ext cx="834738" cy="729448"/>
          </a:xfrm>
          <a:prstGeom prst="rect">
            <a:avLst/>
          </a:prstGeom>
        </p:spPr>
      </p:pic>
      <p:pic>
        <p:nvPicPr>
          <p:cNvPr id="36" name="圖片 35"/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2375" y="4559063"/>
            <a:ext cx="834738" cy="729448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 bwMode="auto">
          <a:xfrm>
            <a:off x="10720795" y="5293372"/>
            <a:ext cx="812801" cy="34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機台</a:t>
            </a:r>
          </a:p>
        </p:txBody>
      </p:sp>
      <p:sp>
        <p:nvSpPr>
          <p:cNvPr id="38" name="矩形 37"/>
          <p:cNvSpPr/>
          <p:nvPr/>
        </p:nvSpPr>
        <p:spPr bwMode="auto">
          <a:xfrm>
            <a:off x="5606531" y="5808533"/>
            <a:ext cx="1923171" cy="289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含水、含氧分析儀</a:t>
            </a:r>
          </a:p>
        </p:txBody>
      </p:sp>
      <p:sp>
        <p:nvSpPr>
          <p:cNvPr id="39" name="矩形 38"/>
          <p:cNvSpPr/>
          <p:nvPr/>
        </p:nvSpPr>
        <p:spPr bwMode="auto">
          <a:xfrm>
            <a:off x="4462167" y="2849407"/>
            <a:ext cx="1035584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GO2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7229820" y="2833075"/>
            <a:ext cx="607601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 smtClean="0">
                <a:solidFill>
                  <a:srgbClr val="0000FF"/>
                </a:solidFill>
                <a:latin typeface="Calibri" panose="020F0502020204030204" pitchFamily="34" charset="0"/>
              </a:rPr>
              <a:t>PO2</a:t>
            </a:r>
            <a:endParaRPr lang="zh-TW" altLang="en-US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9563750" y="2387641"/>
            <a:ext cx="1423988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 smtClean="0">
                <a:solidFill>
                  <a:srgbClr val="0000FF"/>
                </a:solidFill>
                <a:latin typeface="Calibri" panose="020F0502020204030204" pitchFamily="34" charset="0"/>
              </a:rPr>
              <a:t>PO2</a:t>
            </a:r>
            <a:endParaRPr lang="en-US" altLang="zh-TW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8278471" y="5944089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*也有部分沒有二次盤</a:t>
            </a:r>
          </a:p>
        </p:txBody>
      </p:sp>
      <p:cxnSp>
        <p:nvCxnSpPr>
          <p:cNvPr id="48" name="直線單箭頭接點 47"/>
          <p:cNvCxnSpPr/>
          <p:nvPr/>
        </p:nvCxnSpPr>
        <p:spPr>
          <a:xfrm>
            <a:off x="8436000" y="2709000"/>
            <a:ext cx="2304000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3601" y="2297523"/>
            <a:ext cx="1080000" cy="801368"/>
          </a:xfrm>
          <a:prstGeom prst="rect">
            <a:avLst/>
          </a:prstGeom>
        </p:spPr>
      </p:pic>
      <p:cxnSp>
        <p:nvCxnSpPr>
          <p:cNvPr id="51" name="直線接點 50"/>
          <p:cNvCxnSpPr/>
          <p:nvPr/>
        </p:nvCxnSpPr>
        <p:spPr>
          <a:xfrm>
            <a:off x="8436000" y="2709000"/>
            <a:ext cx="0" cy="226800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>
            <a:off x="8436000" y="3869840"/>
            <a:ext cx="2304000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圖片 49"/>
          <p:cNvPicPr>
            <a:picLocks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9591" y="3472775"/>
            <a:ext cx="847548" cy="858186"/>
          </a:xfrm>
          <a:prstGeom prst="rect">
            <a:avLst/>
          </a:prstGeom>
        </p:spPr>
      </p:pic>
      <p:cxnSp>
        <p:nvCxnSpPr>
          <p:cNvPr id="53" name="直線單箭頭接點 52"/>
          <p:cNvCxnSpPr/>
          <p:nvPr/>
        </p:nvCxnSpPr>
        <p:spPr>
          <a:xfrm>
            <a:off x="8436000" y="4979331"/>
            <a:ext cx="2304000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8435999" y="4465376"/>
            <a:ext cx="0" cy="1023248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E7E95534-298F-455E-8D95-EE1614B33F73" descr="IMG_0582.jp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-107110" y="2678045"/>
            <a:ext cx="3227114" cy="2312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16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A87AB0477C8E46881DF8767C6EF46C" ma:contentTypeVersion="2" ma:contentTypeDescription="Create a new document." ma:contentTypeScope="" ma:versionID="3f026d644805ef2ff7e625b11b6d79ae">
  <xsd:schema xmlns:xsd="http://www.w3.org/2001/XMLSchema" xmlns:xs="http://www.w3.org/2001/XMLSchema" xmlns:p="http://schemas.microsoft.com/office/2006/metadata/properties" xmlns:ns2="1a099e6a-2e52-4782-a9c4-05effb1a978c" targetNamespace="http://schemas.microsoft.com/office/2006/metadata/properties" ma:root="true" ma:fieldsID="34f382a8a9128d6eefdbe59887750b16" ns2:_="">
    <xsd:import namespace="1a099e6a-2e52-4782-a9c4-05effb1a978c"/>
    <xsd:element name="properties">
      <xsd:complexType>
        <xsd:sequence>
          <xsd:element name="documentManagement">
            <xsd:complexType>
              <xsd:all>
                <xsd:element ref="ns2:_x5831__x544a__x4eba_" minOccurs="0"/>
                <xsd:element ref="ns2:YearMont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099e6a-2e52-4782-a9c4-05effb1a978c" elementFormDefault="qualified">
    <xsd:import namespace="http://schemas.microsoft.com/office/2006/documentManagement/types"/>
    <xsd:import namespace="http://schemas.microsoft.com/office/infopath/2007/PartnerControls"/>
    <xsd:element name="_x5831__x544a__x4eba_" ma:index="8" nillable="true" ma:displayName="報告人" ma:format="Dropdown" ma:internalName="_x5831__x544a__x4eba_">
      <xsd:simpleType>
        <xsd:union memberTypes="dms:Text">
          <xsd:simpleType>
            <xsd:restriction base="dms:Choice">
              <xsd:enumeration value="介宇"/>
              <xsd:enumeration value="銘宗"/>
              <xsd:enumeration value="世昌"/>
              <xsd:enumeration value="月娥"/>
              <xsd:enumeration value="芳如"/>
              <xsd:enumeration value="小彤"/>
              <xsd:enumeration value="永昌"/>
              <xsd:enumeration value="炫綜"/>
              <xsd:enumeration value="加穎"/>
              <xsd:enumeration value="美文"/>
              <xsd:enumeration value="建朋"/>
              <xsd:enumeration value="信朋"/>
              <xsd:enumeration value="珮茹"/>
            </xsd:restriction>
          </xsd:simpleType>
        </xsd:union>
      </xsd:simpleType>
    </xsd:element>
    <xsd:element name="YearMonth" ma:index="9" nillable="true" ma:displayName="YearMonth" ma:default="YYYYMM" ma:internalName="YearMonth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5831__x544a__x4eba_ xmlns="1a099e6a-2e52-4782-a9c4-05effb1a978c">介宇</_x5831__x544a__x4eba_>
    <YearMonth xmlns="1a099e6a-2e52-4782-a9c4-05effb1a978c">201804</YearMonth>
  </documentManagement>
</p:properties>
</file>

<file path=customXml/itemProps1.xml><?xml version="1.0" encoding="utf-8"?>
<ds:datastoreItem xmlns:ds="http://schemas.openxmlformats.org/officeDocument/2006/customXml" ds:itemID="{D6F03568-17F5-4296-B32F-8D331F6838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099e6a-2e52-4782-a9c4-05effb1a97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1F41721-8BA7-426A-8F1E-0C7B8587C6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711116-2882-48F6-8F3B-8BE7C43F6DB3}">
  <ds:schemaRefs>
    <ds:schemaRef ds:uri="http://schemas.microsoft.com/office/2006/metadata/properties"/>
    <ds:schemaRef ds:uri="http://purl.org/dc/elements/1.1/"/>
    <ds:schemaRef ds:uri="1a099e6a-2e52-4782-a9c4-05effb1a978c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NTC_A</Template>
  <TotalTime>92996</TotalTime>
  <Words>4215</Words>
  <Application>Microsoft Office PowerPoint</Application>
  <PresentationFormat>寬螢幕</PresentationFormat>
  <Paragraphs>922</Paragraphs>
  <Slides>55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7" baseType="lpstr">
      <vt:lpstr>Arial Unicode MS</vt:lpstr>
      <vt:lpstr>MS PGothic</vt:lpstr>
      <vt:lpstr>細明體</vt:lpstr>
      <vt:lpstr>微軟正黑體</vt:lpstr>
      <vt:lpstr>新細明體</vt:lpstr>
      <vt:lpstr>標楷體</vt:lpstr>
      <vt:lpstr>Arial</vt:lpstr>
      <vt:lpstr>Calibri</vt:lpstr>
      <vt:lpstr>Times New Roman</vt:lpstr>
      <vt:lpstr>Verdana</vt:lpstr>
      <vt:lpstr>Wingdings</vt:lpstr>
      <vt:lpstr>Office Theme</vt:lpstr>
      <vt:lpstr>FAB附屬設備專業訓練 Facility Gas system Introduction</vt:lpstr>
      <vt:lpstr>Agenda</vt:lpstr>
      <vt:lpstr>S830主要業務內容 </vt:lpstr>
      <vt:lpstr>Facility Gas system Introduction</vt:lpstr>
      <vt:lpstr>Bulk Gas定義及用途</vt:lpstr>
      <vt:lpstr>廠內Bulk gas氣體總類</vt:lpstr>
      <vt:lpstr>高壓乾燥空氣HPA供應架構說明</vt:lpstr>
      <vt:lpstr>N2氣體供應架構說明</vt:lpstr>
      <vt:lpstr>O2、Ar氣體供應架構說明</vt:lpstr>
      <vt:lpstr>H2氣體供應架構說明</vt:lpstr>
      <vt:lpstr>Facility Gas system Introduction</vt:lpstr>
      <vt:lpstr>廠內Special gas氣體總類及用途</vt:lpstr>
      <vt:lpstr>氣瓶櫃區域介紹（5大區域）</vt:lpstr>
      <vt:lpstr>PowerPoint 簡報</vt:lpstr>
      <vt:lpstr>Special gas供應架構說明</vt:lpstr>
      <vt:lpstr>氣瓶櫃架構</vt:lpstr>
      <vt:lpstr>氣瓶櫃安全裝置元件介紹</vt:lpstr>
      <vt:lpstr>氣瓶櫃安全裝置元件介紹</vt:lpstr>
      <vt:lpstr>Facility Gas system Introduction</vt:lpstr>
      <vt:lpstr>JPC氣櫃氣體鋼瓶更換流程</vt:lpstr>
      <vt:lpstr>氣瓶櫃盤面示意圖</vt:lpstr>
      <vt:lpstr>PowerPoint 簡報</vt:lpstr>
      <vt:lpstr>PowerPoint 簡報</vt:lpstr>
      <vt:lpstr>階段1：關閥</vt:lpstr>
      <vt:lpstr>PowerPoint 簡報</vt:lpstr>
      <vt:lpstr>PowerPoint 簡報</vt:lpstr>
      <vt:lpstr>PowerPoint 簡報</vt:lpstr>
      <vt:lpstr>PowerPoint 簡報</vt:lpstr>
      <vt:lpstr>Facility Gas system Introduction</vt:lpstr>
      <vt:lpstr>氣體二次盤(VMB, VMP)</vt:lpstr>
      <vt:lpstr>氣體二次盤(VMB, VMP)</vt:lpstr>
      <vt:lpstr>氣體二次盤(VMB, VMP) </vt:lpstr>
      <vt:lpstr>設備端二次閥箱/盤(VMB/VMP)</vt:lpstr>
      <vt:lpstr>設備端二次閥箱/盤(VMB/VMP)演進</vt:lpstr>
      <vt:lpstr>設備端二次閥箱（ＶＭＢ）</vt:lpstr>
      <vt:lpstr>Facility Gas system Introduction</vt:lpstr>
      <vt:lpstr>Gas Hook up流程</vt:lpstr>
      <vt:lpstr>設施需求填寫</vt:lpstr>
      <vt:lpstr>氣體管件材料介紹</vt:lpstr>
      <vt:lpstr>氣體管件材料介紹</vt:lpstr>
      <vt:lpstr>氣體管件材料介紹</vt:lpstr>
      <vt:lpstr>氣體管件材料介紹</vt:lpstr>
      <vt:lpstr>氣體管件材料介紹</vt:lpstr>
      <vt:lpstr>Facility Gas system Introduction</vt:lpstr>
      <vt:lpstr>Gas pump down</vt:lpstr>
      <vt:lpstr>設備端二次閥箱/盤(VMB/VMP)</vt:lpstr>
      <vt:lpstr>Gas pump down注意事項</vt:lpstr>
      <vt:lpstr>Facility Gas system Introduction</vt:lpstr>
      <vt:lpstr>Gas detector架構說明</vt:lpstr>
      <vt:lpstr>Gas detector close點</vt:lpstr>
      <vt:lpstr>Gas detector open點</vt:lpstr>
      <vt:lpstr>Gas detector隔離說明</vt:lpstr>
      <vt:lpstr>Gas detector SCADA 介紹說明</vt:lpstr>
      <vt:lpstr>Gas detector異常讀值處理步驟</vt:lpstr>
      <vt:lpstr>Summary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S700 Report Format 標準格式版本介紹</dc:title>
  <dc:creator>cyshen</dc:creator>
  <cp:lastModifiedBy>S830 JMWang1</cp:lastModifiedBy>
  <cp:revision>1507</cp:revision>
  <cp:lastPrinted>2016-05-09T00:57:20Z</cp:lastPrinted>
  <dcterms:created xsi:type="dcterms:W3CDTF">2012-03-21T02:57:47Z</dcterms:created>
  <dcterms:modified xsi:type="dcterms:W3CDTF">2022-12-15T04:38:36Z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0x010100C7A87AB0477C8E46881DF8767C6EF46C</vt:lpwstr>
  </property>
  <property fmtid="{D5CDD505-2E9C-101B-9397-08002B2CF9AE}" pid="3" name="vti_description">
    <vt:lpwstr/>
  </property>
</Properties>
</file>